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954" r:id="rId4"/>
  </p:sldMasterIdLst>
  <p:notesMasterIdLst>
    <p:notesMasterId r:id="rId21"/>
  </p:notesMasterIdLst>
  <p:handoutMasterIdLst>
    <p:handoutMasterId r:id="rId22"/>
  </p:handoutMasterIdLst>
  <p:sldIdLst>
    <p:sldId id="261" r:id="rId5"/>
    <p:sldId id="273" r:id="rId6"/>
    <p:sldId id="317" r:id="rId7"/>
    <p:sldId id="316" r:id="rId8"/>
    <p:sldId id="315" r:id="rId9"/>
    <p:sldId id="314" r:id="rId10"/>
    <p:sldId id="318" r:id="rId11"/>
    <p:sldId id="319" r:id="rId12"/>
    <p:sldId id="320" r:id="rId13"/>
    <p:sldId id="321" r:id="rId14"/>
    <p:sldId id="325" r:id="rId15"/>
    <p:sldId id="326" r:id="rId16"/>
    <p:sldId id="323" r:id="rId17"/>
    <p:sldId id="324" r:id="rId18"/>
    <p:sldId id="322" r:id="rId19"/>
    <p:sldId id="31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C09"/>
    <a:srgbClr val="87175F"/>
    <a:srgbClr val="43467B"/>
    <a:srgbClr val="EEEEEE"/>
    <a:srgbClr val="EEC621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EBA7B-4B48-4F95-8F5D-2CCAEA67F108}" v="16" dt="2024-02-29T15:55:28.179"/>
  </p1510:revLst>
</p1510:revInfo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76" autoAdjust="0"/>
  </p:normalViewPr>
  <p:slideViewPr>
    <p:cSldViewPr>
      <p:cViewPr varScale="1">
        <p:scale>
          <a:sx n="97" d="100"/>
          <a:sy n="97" d="100"/>
        </p:scale>
        <p:origin x="1056" y="78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2708F2-0B0C-4485-BFE0-A4B48E1AC56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056D5C-AFCE-4EAD-A913-23272E00B637}">
      <dgm:prSet phldrT="[Text]"/>
      <dgm:spPr/>
      <dgm:t>
        <a:bodyPr/>
        <a:lstStyle/>
        <a:p>
          <a:r>
            <a:rPr lang="en-US" dirty="0">
              <a:solidFill>
                <a:schemeClr val="accent2"/>
              </a:solidFill>
            </a:rPr>
            <a:t>Step 1</a:t>
          </a:r>
        </a:p>
      </dgm:t>
    </dgm:pt>
    <dgm:pt modelId="{4793A3C8-2AEC-494A-AA0D-A22B12A4F9F4}" type="parTrans" cxnId="{EDF12B81-B2ED-4343-B1D7-3719BA9A4BC3}">
      <dgm:prSet/>
      <dgm:spPr/>
      <dgm:t>
        <a:bodyPr/>
        <a:lstStyle/>
        <a:p>
          <a:endParaRPr lang="en-US"/>
        </a:p>
      </dgm:t>
    </dgm:pt>
    <dgm:pt modelId="{65CDD336-E1E8-4B7A-94FA-7CBC4B50D1CF}" type="sibTrans" cxnId="{EDF12B81-B2ED-4343-B1D7-3719BA9A4BC3}">
      <dgm:prSet/>
      <dgm:spPr/>
      <dgm:t>
        <a:bodyPr/>
        <a:lstStyle/>
        <a:p>
          <a:endParaRPr lang="en-US"/>
        </a:p>
      </dgm:t>
    </dgm:pt>
    <dgm:pt modelId="{487C92E6-19EB-4335-A300-02BC1753C884}">
      <dgm:prSet phldrT="[Text]" custT="1"/>
      <dgm:spPr/>
      <dgm:t>
        <a:bodyPr/>
        <a:lstStyle/>
        <a:p>
          <a:pPr algn="l"/>
          <a:r>
            <a:rPr lang="en-US" sz="1600" dirty="0"/>
            <a:t>Product &amp; Sourcing sources the product and determines final cost of product (including cost or product plus taxes, duty and freight. </a:t>
          </a:r>
        </a:p>
      </dgm:t>
    </dgm:pt>
    <dgm:pt modelId="{E47C74F4-DBEA-4A95-B12D-4BB5B026B5BA}" type="parTrans" cxnId="{71AEFA87-15FC-4DA9-9853-1D3EB85C87F1}">
      <dgm:prSet/>
      <dgm:spPr/>
      <dgm:t>
        <a:bodyPr/>
        <a:lstStyle/>
        <a:p>
          <a:endParaRPr lang="en-US"/>
        </a:p>
      </dgm:t>
    </dgm:pt>
    <dgm:pt modelId="{D930ACB8-729C-46DE-AFB9-5E44B69D077B}" type="sibTrans" cxnId="{71AEFA87-15FC-4DA9-9853-1D3EB85C87F1}">
      <dgm:prSet/>
      <dgm:spPr/>
      <dgm:t>
        <a:bodyPr/>
        <a:lstStyle/>
        <a:p>
          <a:endParaRPr lang="en-US"/>
        </a:p>
      </dgm:t>
    </dgm:pt>
    <dgm:pt modelId="{806E638F-FC8E-430F-A50D-DD79896EF590}">
      <dgm:prSet phldrT="[Text]"/>
      <dgm:spPr/>
      <dgm:t>
        <a:bodyPr/>
        <a:lstStyle/>
        <a:p>
          <a:r>
            <a:rPr lang="en-US" dirty="0">
              <a:solidFill>
                <a:schemeClr val="accent2"/>
              </a:solidFill>
            </a:rPr>
            <a:t>Step 2</a:t>
          </a:r>
        </a:p>
      </dgm:t>
    </dgm:pt>
    <dgm:pt modelId="{BC9A87EB-E0FA-4996-8AC5-BC3A397A4C6F}" type="parTrans" cxnId="{4D30990E-719C-4A86-B4A6-31C1A07E3B2F}">
      <dgm:prSet/>
      <dgm:spPr/>
      <dgm:t>
        <a:bodyPr/>
        <a:lstStyle/>
        <a:p>
          <a:endParaRPr lang="en-US"/>
        </a:p>
      </dgm:t>
    </dgm:pt>
    <dgm:pt modelId="{811FA142-C217-4C4F-91AE-93B87471AC9B}" type="sibTrans" cxnId="{4D30990E-719C-4A86-B4A6-31C1A07E3B2F}">
      <dgm:prSet/>
      <dgm:spPr/>
      <dgm:t>
        <a:bodyPr/>
        <a:lstStyle/>
        <a:p>
          <a:endParaRPr lang="en-US"/>
        </a:p>
      </dgm:t>
    </dgm:pt>
    <dgm:pt modelId="{EAC1DDB4-D3F9-4D0A-ABBF-B131F15C5D14}">
      <dgm:prSet phldrT="[Text]" custT="1"/>
      <dgm:spPr/>
      <dgm:t>
        <a:bodyPr/>
        <a:lstStyle/>
        <a:p>
          <a:r>
            <a:rPr lang="en-US" sz="1600" dirty="0"/>
            <a:t>Product &amp; Sourcing works with Division VP to determine List Price </a:t>
          </a:r>
        </a:p>
      </dgm:t>
    </dgm:pt>
    <dgm:pt modelId="{3D5215F5-DBE6-4C1F-8BB5-948CE4986F81}" type="parTrans" cxnId="{D565BDC8-220E-4E62-8479-64F4A1A8E463}">
      <dgm:prSet/>
      <dgm:spPr/>
      <dgm:t>
        <a:bodyPr/>
        <a:lstStyle/>
        <a:p>
          <a:endParaRPr lang="en-US"/>
        </a:p>
      </dgm:t>
    </dgm:pt>
    <dgm:pt modelId="{79B1D590-5A18-4677-AB17-FFE97207983F}" type="sibTrans" cxnId="{D565BDC8-220E-4E62-8479-64F4A1A8E463}">
      <dgm:prSet/>
      <dgm:spPr/>
      <dgm:t>
        <a:bodyPr/>
        <a:lstStyle/>
        <a:p>
          <a:endParaRPr lang="en-US"/>
        </a:p>
      </dgm:t>
    </dgm:pt>
    <dgm:pt modelId="{F62119F7-F777-405C-B5EB-420A7EE7028B}">
      <dgm:prSet phldrT="[Text]"/>
      <dgm:spPr/>
      <dgm:t>
        <a:bodyPr/>
        <a:lstStyle/>
        <a:p>
          <a:r>
            <a:rPr lang="en-US" dirty="0">
              <a:solidFill>
                <a:schemeClr val="accent2"/>
              </a:solidFill>
            </a:rPr>
            <a:t>Step 3</a:t>
          </a:r>
        </a:p>
      </dgm:t>
    </dgm:pt>
    <dgm:pt modelId="{153BCEF1-8516-40E9-9F81-0FBF48C4F232}" type="parTrans" cxnId="{2EB3C077-7BB6-410E-81C6-5850A74CFBA5}">
      <dgm:prSet/>
      <dgm:spPr/>
      <dgm:t>
        <a:bodyPr/>
        <a:lstStyle/>
        <a:p>
          <a:endParaRPr lang="en-US"/>
        </a:p>
      </dgm:t>
    </dgm:pt>
    <dgm:pt modelId="{F05F9B4B-8C1E-43FA-8191-8789CEE08296}" type="sibTrans" cxnId="{2EB3C077-7BB6-410E-81C6-5850A74CFBA5}">
      <dgm:prSet/>
      <dgm:spPr/>
      <dgm:t>
        <a:bodyPr/>
        <a:lstStyle/>
        <a:p>
          <a:endParaRPr lang="en-US"/>
        </a:p>
      </dgm:t>
    </dgm:pt>
    <dgm:pt modelId="{13EEBCDC-192A-4650-A516-94DD89BFB65E}">
      <dgm:prSet phldrT="[Text]" custT="1"/>
      <dgm:spPr/>
      <dgm:t>
        <a:bodyPr/>
        <a:lstStyle/>
        <a:p>
          <a:r>
            <a:rPr lang="en-US" sz="1600" dirty="0"/>
            <a:t>Divisional VP determines customer and tiered pricing considering a number of additional factors including customer programs/fees, royalties, etc. </a:t>
          </a:r>
        </a:p>
      </dgm:t>
    </dgm:pt>
    <dgm:pt modelId="{EBBFAC4D-4C3E-4C51-9F9C-D961B8F84A49}" type="parTrans" cxnId="{4004DE5F-EC64-4C0B-AC65-4E7138301FB4}">
      <dgm:prSet/>
      <dgm:spPr/>
      <dgm:t>
        <a:bodyPr/>
        <a:lstStyle/>
        <a:p>
          <a:endParaRPr lang="en-US"/>
        </a:p>
      </dgm:t>
    </dgm:pt>
    <dgm:pt modelId="{5629C6FA-DE27-4DED-B1AB-FB622E219B52}" type="sibTrans" cxnId="{4004DE5F-EC64-4C0B-AC65-4E7138301FB4}">
      <dgm:prSet/>
      <dgm:spPr/>
      <dgm:t>
        <a:bodyPr/>
        <a:lstStyle/>
        <a:p>
          <a:endParaRPr lang="en-US"/>
        </a:p>
      </dgm:t>
    </dgm:pt>
    <dgm:pt modelId="{8CF571CA-90E8-46B9-A596-83D9818E0F85}" type="pres">
      <dgm:prSet presAssocID="{522708F2-0B0C-4485-BFE0-A4B48E1AC568}" presName="Name0" presStyleCnt="0">
        <dgm:presLayoutVars>
          <dgm:dir/>
          <dgm:animLvl val="lvl"/>
          <dgm:resizeHandles val="exact"/>
        </dgm:presLayoutVars>
      </dgm:prSet>
      <dgm:spPr/>
    </dgm:pt>
    <dgm:pt modelId="{038558F2-89F5-42F9-B21D-DFCACFA896E2}" type="pres">
      <dgm:prSet presAssocID="{B6056D5C-AFCE-4EAD-A913-23272E00B637}" presName="composite" presStyleCnt="0"/>
      <dgm:spPr/>
    </dgm:pt>
    <dgm:pt modelId="{A4C0132B-6C6A-4645-9F82-6DB251782A53}" type="pres">
      <dgm:prSet presAssocID="{B6056D5C-AFCE-4EAD-A913-23272E00B63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1B3D141-67FD-485E-B032-9443447B3D06}" type="pres">
      <dgm:prSet presAssocID="{B6056D5C-AFCE-4EAD-A913-23272E00B637}" presName="desTx" presStyleLbl="alignAccFollowNode1" presStyleIdx="0" presStyleCnt="3">
        <dgm:presLayoutVars>
          <dgm:bulletEnabled val="1"/>
        </dgm:presLayoutVars>
      </dgm:prSet>
      <dgm:spPr/>
    </dgm:pt>
    <dgm:pt modelId="{9F1435C8-A80D-4E5C-B0A9-E436F35FF9F1}" type="pres">
      <dgm:prSet presAssocID="{65CDD336-E1E8-4B7A-94FA-7CBC4B50D1CF}" presName="space" presStyleCnt="0"/>
      <dgm:spPr/>
    </dgm:pt>
    <dgm:pt modelId="{297021C0-EDAB-4A6E-99B4-C4742D6C1DCF}" type="pres">
      <dgm:prSet presAssocID="{806E638F-FC8E-430F-A50D-DD79896EF590}" presName="composite" presStyleCnt="0"/>
      <dgm:spPr/>
    </dgm:pt>
    <dgm:pt modelId="{B9108945-AC83-4B23-92FE-533897AAF6E1}" type="pres">
      <dgm:prSet presAssocID="{806E638F-FC8E-430F-A50D-DD79896EF59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F63E286-FC32-462C-A139-2A4CCF1BE82E}" type="pres">
      <dgm:prSet presAssocID="{806E638F-FC8E-430F-A50D-DD79896EF590}" presName="desTx" presStyleLbl="alignAccFollowNode1" presStyleIdx="1" presStyleCnt="3">
        <dgm:presLayoutVars>
          <dgm:bulletEnabled val="1"/>
        </dgm:presLayoutVars>
      </dgm:prSet>
      <dgm:spPr/>
    </dgm:pt>
    <dgm:pt modelId="{61BF21D6-8F22-4E65-86A8-D9A04E4DD857}" type="pres">
      <dgm:prSet presAssocID="{811FA142-C217-4C4F-91AE-93B87471AC9B}" presName="space" presStyleCnt="0"/>
      <dgm:spPr/>
    </dgm:pt>
    <dgm:pt modelId="{23716255-42E1-494E-B98D-A93068540280}" type="pres">
      <dgm:prSet presAssocID="{F62119F7-F777-405C-B5EB-420A7EE7028B}" presName="composite" presStyleCnt="0"/>
      <dgm:spPr/>
    </dgm:pt>
    <dgm:pt modelId="{74A71F9E-BDE4-439F-81DA-F405A248E171}" type="pres">
      <dgm:prSet presAssocID="{F62119F7-F777-405C-B5EB-420A7EE7028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476EDF6-A613-471B-B456-FDFA825700DE}" type="pres">
      <dgm:prSet presAssocID="{F62119F7-F777-405C-B5EB-420A7EE7028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D30990E-719C-4A86-B4A6-31C1A07E3B2F}" srcId="{522708F2-0B0C-4485-BFE0-A4B48E1AC568}" destId="{806E638F-FC8E-430F-A50D-DD79896EF590}" srcOrd="1" destOrd="0" parTransId="{BC9A87EB-E0FA-4996-8AC5-BC3A397A4C6F}" sibTransId="{811FA142-C217-4C4F-91AE-93B87471AC9B}"/>
    <dgm:cxn modelId="{C37CFA19-653C-4453-B28A-3CBEC38BECAF}" type="presOf" srcId="{F62119F7-F777-405C-B5EB-420A7EE7028B}" destId="{74A71F9E-BDE4-439F-81DA-F405A248E171}" srcOrd="0" destOrd="0" presId="urn:microsoft.com/office/officeart/2005/8/layout/hList1"/>
    <dgm:cxn modelId="{81808825-ECAA-450E-B757-4F3CD80898FF}" type="presOf" srcId="{EAC1DDB4-D3F9-4D0A-ABBF-B131F15C5D14}" destId="{CF63E286-FC32-462C-A139-2A4CCF1BE82E}" srcOrd="0" destOrd="0" presId="urn:microsoft.com/office/officeart/2005/8/layout/hList1"/>
    <dgm:cxn modelId="{4004DE5F-EC64-4C0B-AC65-4E7138301FB4}" srcId="{F62119F7-F777-405C-B5EB-420A7EE7028B}" destId="{13EEBCDC-192A-4650-A516-94DD89BFB65E}" srcOrd="0" destOrd="0" parTransId="{EBBFAC4D-4C3E-4C51-9F9C-D961B8F84A49}" sibTransId="{5629C6FA-DE27-4DED-B1AB-FB622E219B52}"/>
    <dgm:cxn modelId="{D9883964-AE03-4532-B429-D5F89E001F36}" type="presOf" srcId="{522708F2-0B0C-4485-BFE0-A4B48E1AC568}" destId="{8CF571CA-90E8-46B9-A596-83D9818E0F85}" srcOrd="0" destOrd="0" presId="urn:microsoft.com/office/officeart/2005/8/layout/hList1"/>
    <dgm:cxn modelId="{2EB3C077-7BB6-410E-81C6-5850A74CFBA5}" srcId="{522708F2-0B0C-4485-BFE0-A4B48E1AC568}" destId="{F62119F7-F777-405C-B5EB-420A7EE7028B}" srcOrd="2" destOrd="0" parTransId="{153BCEF1-8516-40E9-9F81-0FBF48C4F232}" sibTransId="{F05F9B4B-8C1E-43FA-8191-8789CEE08296}"/>
    <dgm:cxn modelId="{DB64E957-5B46-44D3-8891-951A1945327B}" type="presOf" srcId="{B6056D5C-AFCE-4EAD-A913-23272E00B637}" destId="{A4C0132B-6C6A-4645-9F82-6DB251782A53}" srcOrd="0" destOrd="0" presId="urn:microsoft.com/office/officeart/2005/8/layout/hList1"/>
    <dgm:cxn modelId="{EDF12B81-B2ED-4343-B1D7-3719BA9A4BC3}" srcId="{522708F2-0B0C-4485-BFE0-A4B48E1AC568}" destId="{B6056D5C-AFCE-4EAD-A913-23272E00B637}" srcOrd="0" destOrd="0" parTransId="{4793A3C8-2AEC-494A-AA0D-A22B12A4F9F4}" sibTransId="{65CDD336-E1E8-4B7A-94FA-7CBC4B50D1CF}"/>
    <dgm:cxn modelId="{71AEFA87-15FC-4DA9-9853-1D3EB85C87F1}" srcId="{B6056D5C-AFCE-4EAD-A913-23272E00B637}" destId="{487C92E6-19EB-4335-A300-02BC1753C884}" srcOrd="0" destOrd="0" parTransId="{E47C74F4-DBEA-4A95-B12D-4BB5B026B5BA}" sibTransId="{D930ACB8-729C-46DE-AFB9-5E44B69D077B}"/>
    <dgm:cxn modelId="{D565BDC8-220E-4E62-8479-64F4A1A8E463}" srcId="{806E638F-FC8E-430F-A50D-DD79896EF590}" destId="{EAC1DDB4-D3F9-4D0A-ABBF-B131F15C5D14}" srcOrd="0" destOrd="0" parTransId="{3D5215F5-DBE6-4C1F-8BB5-948CE4986F81}" sibTransId="{79B1D590-5A18-4677-AB17-FFE97207983F}"/>
    <dgm:cxn modelId="{33FDE2F1-F01D-431D-978C-A795FEF26727}" type="presOf" srcId="{13EEBCDC-192A-4650-A516-94DD89BFB65E}" destId="{F476EDF6-A613-471B-B456-FDFA825700DE}" srcOrd="0" destOrd="0" presId="urn:microsoft.com/office/officeart/2005/8/layout/hList1"/>
    <dgm:cxn modelId="{E346B1F9-0069-43C6-B906-89FC8D557C7A}" type="presOf" srcId="{487C92E6-19EB-4335-A300-02BC1753C884}" destId="{61B3D141-67FD-485E-B032-9443447B3D06}" srcOrd="0" destOrd="0" presId="urn:microsoft.com/office/officeart/2005/8/layout/hList1"/>
    <dgm:cxn modelId="{60225CFD-E9DB-4817-A5AB-8CF8B6DA8EA3}" type="presOf" srcId="{806E638F-FC8E-430F-A50D-DD79896EF590}" destId="{B9108945-AC83-4B23-92FE-533897AAF6E1}" srcOrd="0" destOrd="0" presId="urn:microsoft.com/office/officeart/2005/8/layout/hList1"/>
    <dgm:cxn modelId="{242BAE94-2846-453E-ADEE-763F3C822E55}" type="presParOf" srcId="{8CF571CA-90E8-46B9-A596-83D9818E0F85}" destId="{038558F2-89F5-42F9-B21D-DFCACFA896E2}" srcOrd="0" destOrd="0" presId="urn:microsoft.com/office/officeart/2005/8/layout/hList1"/>
    <dgm:cxn modelId="{6424CF9A-6F4A-4157-B159-7B0C123815A1}" type="presParOf" srcId="{038558F2-89F5-42F9-B21D-DFCACFA896E2}" destId="{A4C0132B-6C6A-4645-9F82-6DB251782A53}" srcOrd="0" destOrd="0" presId="urn:microsoft.com/office/officeart/2005/8/layout/hList1"/>
    <dgm:cxn modelId="{BD935ADC-AD66-44A6-9693-C5EECAE596D0}" type="presParOf" srcId="{038558F2-89F5-42F9-B21D-DFCACFA896E2}" destId="{61B3D141-67FD-485E-B032-9443447B3D06}" srcOrd="1" destOrd="0" presId="urn:microsoft.com/office/officeart/2005/8/layout/hList1"/>
    <dgm:cxn modelId="{DD36A41A-AEF0-4187-9DD3-A3BF81762D71}" type="presParOf" srcId="{8CF571CA-90E8-46B9-A596-83D9818E0F85}" destId="{9F1435C8-A80D-4E5C-B0A9-E436F35FF9F1}" srcOrd="1" destOrd="0" presId="urn:microsoft.com/office/officeart/2005/8/layout/hList1"/>
    <dgm:cxn modelId="{E24CB5DB-1E84-4F6D-A0CC-ACC5AC080812}" type="presParOf" srcId="{8CF571CA-90E8-46B9-A596-83D9818E0F85}" destId="{297021C0-EDAB-4A6E-99B4-C4742D6C1DCF}" srcOrd="2" destOrd="0" presId="urn:microsoft.com/office/officeart/2005/8/layout/hList1"/>
    <dgm:cxn modelId="{5D0F3F30-35A2-4236-A63F-E757603911EB}" type="presParOf" srcId="{297021C0-EDAB-4A6E-99B4-C4742D6C1DCF}" destId="{B9108945-AC83-4B23-92FE-533897AAF6E1}" srcOrd="0" destOrd="0" presId="urn:microsoft.com/office/officeart/2005/8/layout/hList1"/>
    <dgm:cxn modelId="{4FBA0D3E-9AC4-47A9-8163-A0E84D0C4450}" type="presParOf" srcId="{297021C0-EDAB-4A6E-99B4-C4742D6C1DCF}" destId="{CF63E286-FC32-462C-A139-2A4CCF1BE82E}" srcOrd="1" destOrd="0" presId="urn:microsoft.com/office/officeart/2005/8/layout/hList1"/>
    <dgm:cxn modelId="{BAD3B298-1EC0-4EB1-9297-D59FA64916F0}" type="presParOf" srcId="{8CF571CA-90E8-46B9-A596-83D9818E0F85}" destId="{61BF21D6-8F22-4E65-86A8-D9A04E4DD857}" srcOrd="3" destOrd="0" presId="urn:microsoft.com/office/officeart/2005/8/layout/hList1"/>
    <dgm:cxn modelId="{75BCDE19-B401-435C-B2D0-C51FCE44612B}" type="presParOf" srcId="{8CF571CA-90E8-46B9-A596-83D9818E0F85}" destId="{23716255-42E1-494E-B98D-A93068540280}" srcOrd="4" destOrd="0" presId="urn:microsoft.com/office/officeart/2005/8/layout/hList1"/>
    <dgm:cxn modelId="{BDE72190-4242-4184-925B-17344CF08797}" type="presParOf" srcId="{23716255-42E1-494E-B98D-A93068540280}" destId="{74A71F9E-BDE4-439F-81DA-F405A248E171}" srcOrd="0" destOrd="0" presId="urn:microsoft.com/office/officeart/2005/8/layout/hList1"/>
    <dgm:cxn modelId="{944591FB-D7A1-461C-92E5-4987D80C7189}" type="presParOf" srcId="{23716255-42E1-494E-B98D-A93068540280}" destId="{F476EDF6-A613-471B-B456-FDFA825700D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0132B-6C6A-4645-9F82-6DB251782A53}">
      <dsp:nvSpPr>
        <dsp:cNvPr id="0" name=""/>
        <dsp:cNvSpPr/>
      </dsp:nvSpPr>
      <dsp:spPr>
        <a:xfrm>
          <a:off x="1952" y="87701"/>
          <a:ext cx="1903809" cy="761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accent2"/>
              </a:solidFill>
            </a:rPr>
            <a:t>Step 1</a:t>
          </a:r>
        </a:p>
      </dsp:txBody>
      <dsp:txXfrm>
        <a:off x="1952" y="87701"/>
        <a:ext cx="1903809" cy="761523"/>
      </dsp:txXfrm>
    </dsp:sp>
    <dsp:sp modelId="{61B3D141-67FD-485E-B032-9443447B3D06}">
      <dsp:nvSpPr>
        <dsp:cNvPr id="0" name=""/>
        <dsp:cNvSpPr/>
      </dsp:nvSpPr>
      <dsp:spPr>
        <a:xfrm>
          <a:off x="1952" y="849225"/>
          <a:ext cx="1903809" cy="22280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Product &amp; Sourcing sources the product and determines final cost of product (including cost or product plus taxes, duty and freight. </a:t>
          </a:r>
        </a:p>
      </dsp:txBody>
      <dsp:txXfrm>
        <a:off x="1952" y="849225"/>
        <a:ext cx="1903809" cy="2228082"/>
      </dsp:txXfrm>
    </dsp:sp>
    <dsp:sp modelId="{B9108945-AC83-4B23-92FE-533897AAF6E1}">
      <dsp:nvSpPr>
        <dsp:cNvPr id="0" name=""/>
        <dsp:cNvSpPr/>
      </dsp:nvSpPr>
      <dsp:spPr>
        <a:xfrm>
          <a:off x="2172294" y="87701"/>
          <a:ext cx="1903809" cy="761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accent2"/>
              </a:solidFill>
            </a:rPr>
            <a:t>Step 2</a:t>
          </a:r>
        </a:p>
      </dsp:txBody>
      <dsp:txXfrm>
        <a:off x="2172294" y="87701"/>
        <a:ext cx="1903809" cy="761523"/>
      </dsp:txXfrm>
    </dsp:sp>
    <dsp:sp modelId="{CF63E286-FC32-462C-A139-2A4CCF1BE82E}">
      <dsp:nvSpPr>
        <dsp:cNvPr id="0" name=""/>
        <dsp:cNvSpPr/>
      </dsp:nvSpPr>
      <dsp:spPr>
        <a:xfrm>
          <a:off x="2172294" y="849225"/>
          <a:ext cx="1903809" cy="22280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Product &amp; Sourcing works with Division VP to determine List Price </a:t>
          </a:r>
        </a:p>
      </dsp:txBody>
      <dsp:txXfrm>
        <a:off x="2172294" y="849225"/>
        <a:ext cx="1903809" cy="2228082"/>
      </dsp:txXfrm>
    </dsp:sp>
    <dsp:sp modelId="{74A71F9E-BDE4-439F-81DA-F405A248E171}">
      <dsp:nvSpPr>
        <dsp:cNvPr id="0" name=""/>
        <dsp:cNvSpPr/>
      </dsp:nvSpPr>
      <dsp:spPr>
        <a:xfrm>
          <a:off x="4342637" y="87701"/>
          <a:ext cx="1903809" cy="761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accent2"/>
              </a:solidFill>
            </a:rPr>
            <a:t>Step 3</a:t>
          </a:r>
        </a:p>
      </dsp:txBody>
      <dsp:txXfrm>
        <a:off x="4342637" y="87701"/>
        <a:ext cx="1903809" cy="761523"/>
      </dsp:txXfrm>
    </dsp:sp>
    <dsp:sp modelId="{F476EDF6-A613-471B-B456-FDFA825700DE}">
      <dsp:nvSpPr>
        <dsp:cNvPr id="0" name=""/>
        <dsp:cNvSpPr/>
      </dsp:nvSpPr>
      <dsp:spPr>
        <a:xfrm>
          <a:off x="4342637" y="849225"/>
          <a:ext cx="1903809" cy="22280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Divisional VP determines customer and tiered pricing considering a number of additional factors including customer programs/fees, royalties, etc. </a:t>
          </a:r>
        </a:p>
      </dsp:txBody>
      <dsp:txXfrm>
        <a:off x="4342637" y="849225"/>
        <a:ext cx="1903809" cy="2228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3/1/2024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3/1/2024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910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8394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for questions after this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44247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30761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Note: this is why it’s important to have a Price Level for every customer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Note: this is most likely going to trigger a price variance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596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**Important** Validation occurs at the item level and an order CANNOT be released with any validation failures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2575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Customers we do this for: Office Depot, SP Richards, Staples, Essendant, Global Industrial, Wayfair,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02635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MCG1 is increasing 4/1 and we have to make sure that all pricing is </a:t>
            </a:r>
          </a:p>
          <a:p>
            <a:endParaRPr lang="en-US" dirty="0"/>
          </a:p>
          <a:p>
            <a:r>
              <a:rPr lang="en-US" dirty="0"/>
              <a:t>Example: this was a 1/1 increase but Staples and SPR won’t take it until 4/1 so the price codes are entered differently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3297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14" y="0"/>
            <a:ext cx="10289572" cy="6858000"/>
          </a:xfrm>
        </p:spPr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0800" y="3124200"/>
            <a:ext cx="5864382" cy="1043750"/>
          </a:xfrm>
        </p:spPr>
        <p:txBody>
          <a:bodyPr/>
          <a:lstStyle/>
          <a:p>
            <a:pPr algn="l"/>
            <a:r>
              <a:rPr lang="en-US" dirty="0"/>
              <a:t>Pricing 101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06F8B2E-A7F5-4413-BEED-BFF7C3D9F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0800" y="4495800"/>
            <a:ext cx="4072586" cy="1463040"/>
          </a:xfrm>
        </p:spPr>
        <p:txBody>
          <a:bodyPr/>
          <a:lstStyle/>
          <a:p>
            <a:pPr algn="l"/>
            <a:r>
              <a:rPr lang="en-US" dirty="0"/>
              <a:t>Pricing Basics</a:t>
            </a:r>
          </a:p>
          <a:p>
            <a:pPr algn="l"/>
            <a:r>
              <a:rPr lang="en-US" dirty="0"/>
              <a:t>How it works</a:t>
            </a:r>
          </a:p>
          <a:p>
            <a:pPr algn="l"/>
            <a:r>
              <a:rPr lang="en-US" dirty="0"/>
              <a:t>Quick Tips &amp; Things to Know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67000" y="4167950"/>
            <a:ext cx="6172200" cy="0"/>
          </a:xfrm>
          <a:prstGeom prst="line">
            <a:avLst/>
          </a:prstGeom>
          <a:ln>
            <a:solidFill>
              <a:srgbClr val="EEEE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 of pricing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4D48B-0A6B-1540-81F3-BB89AF178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" y="1828800"/>
            <a:ext cx="11061288" cy="472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98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look up pricing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9AFCAA-2DD0-9F11-E57E-DF283BC1F501}"/>
              </a:ext>
            </a:extLst>
          </p:cNvPr>
          <p:cNvSpPr txBox="1"/>
          <p:nvPr/>
        </p:nvSpPr>
        <p:spPr>
          <a:xfrm>
            <a:off x="838200" y="1798737"/>
            <a:ext cx="3855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By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the Item record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the Pricing 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Look for the tier and note the price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1C639D-B8D4-1468-E495-6B8B36B77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762000"/>
            <a:ext cx="6970284" cy="56388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A5A226-2D2D-A55B-ABEB-36331F705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 Placeholder 119">
            <a:extLst>
              <a:ext uri="{FF2B5EF4-FFF2-40B4-BE49-F238E27FC236}">
                <a16:creationId xmlns:a16="http://schemas.microsoft.com/office/drawing/2014/main" id="{AC5D700E-A3F7-6680-49CA-BBBE25CE8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7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look up pricing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9AFCAA-2DD0-9F11-E57E-DF283BC1F501}"/>
              </a:ext>
            </a:extLst>
          </p:cNvPr>
          <p:cNvSpPr txBox="1"/>
          <p:nvPr/>
        </p:nvSpPr>
        <p:spPr>
          <a:xfrm>
            <a:off x="838201" y="1798737"/>
            <a:ext cx="289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By Customer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the Customer record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the Pricing 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Look for the item number under the Item Pricing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 item is not listed here, refer to the Price Level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If Unsure: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Reach out to the Sales Administrator on the Customer Record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9223FD-177F-A134-1EF1-7F94D6B844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20"/>
          <a:stretch/>
        </p:blipFill>
        <p:spPr>
          <a:xfrm>
            <a:off x="3886200" y="1798737"/>
            <a:ext cx="8062058" cy="427854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4298F8-791C-7170-BC28-657AFF1BF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 Placeholder 119">
            <a:extLst>
              <a:ext uri="{FF2B5EF4-FFF2-40B4-BE49-F238E27FC236}">
                <a16:creationId xmlns:a16="http://schemas.microsoft.com/office/drawing/2014/main" id="{6F717FD8-80A4-8CA9-4A5D-C0705CEFC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05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hierarchy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D6C97F-22E1-FB10-CF3E-D8C143182065}"/>
              </a:ext>
            </a:extLst>
          </p:cNvPr>
          <p:cNvSpPr txBox="1"/>
          <p:nvPr/>
        </p:nvSpPr>
        <p:spPr>
          <a:xfrm>
            <a:off x="838200" y="1798737"/>
            <a:ext cx="106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E58C09"/>
                </a:solidFill>
              </a:rPr>
              <a:t>When a PO is placed, pricing is pulled in the below order: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15CEEC79-7900-EA09-9B7E-6CC2174B7E3B}"/>
              </a:ext>
            </a:extLst>
          </p:cNvPr>
          <p:cNvSpPr txBox="1">
            <a:spLocks/>
          </p:cNvSpPr>
          <p:nvPr/>
        </p:nvSpPr>
        <p:spPr>
          <a:xfrm>
            <a:off x="1184808" y="2386221"/>
            <a:ext cx="4301592" cy="7078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First, the order looks to see if there is a </a:t>
            </a:r>
            <a:r>
              <a:rPr lang="en-US" sz="1800" b="1" dirty="0">
                <a:solidFill>
                  <a:srgbClr val="7030A0"/>
                </a:solidFill>
              </a:rPr>
              <a:t>special price code </a:t>
            </a:r>
            <a:r>
              <a:rPr lang="en-US" sz="1800" dirty="0"/>
              <a:t>on the customer record.</a:t>
            </a:r>
          </a:p>
        </p:txBody>
      </p:sp>
      <p:sp>
        <p:nvSpPr>
          <p:cNvPr id="6" name="Content Placeholder 22">
            <a:extLst>
              <a:ext uri="{FF2B5EF4-FFF2-40B4-BE49-F238E27FC236}">
                <a16:creationId xmlns:a16="http://schemas.microsoft.com/office/drawing/2014/main" id="{FC1BD3DE-FDFA-4FA0-C0E7-D29C472F7894}"/>
              </a:ext>
            </a:extLst>
          </p:cNvPr>
          <p:cNvSpPr txBox="1">
            <a:spLocks/>
          </p:cNvSpPr>
          <p:nvPr/>
        </p:nvSpPr>
        <p:spPr>
          <a:xfrm>
            <a:off x="1203858" y="3788807"/>
            <a:ext cx="5829300" cy="10082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If no pricing is found on the customer record, the next level that is searched is the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item price level </a:t>
            </a:r>
            <a:r>
              <a:rPr lang="en-US" sz="1800" dirty="0"/>
              <a:t>that is associated with the customer number. </a:t>
            </a:r>
          </a:p>
        </p:txBody>
      </p:sp>
      <p:sp>
        <p:nvSpPr>
          <p:cNvPr id="9" name="Content Placeholder 33">
            <a:extLst>
              <a:ext uri="{FF2B5EF4-FFF2-40B4-BE49-F238E27FC236}">
                <a16:creationId xmlns:a16="http://schemas.microsoft.com/office/drawing/2014/main" id="{DFFD0168-D173-FDBD-080D-CB0DBC19E9E1}"/>
              </a:ext>
            </a:extLst>
          </p:cNvPr>
          <p:cNvSpPr txBox="1">
            <a:spLocks/>
          </p:cNvSpPr>
          <p:nvPr/>
        </p:nvSpPr>
        <p:spPr>
          <a:xfrm>
            <a:off x="1203858" y="5569655"/>
            <a:ext cx="6554440" cy="7078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If there is no custom pricing or a price level assigned to the customer, then the system will pull </a:t>
            </a:r>
            <a:r>
              <a:rPr lang="en-US" sz="1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list price</a:t>
            </a:r>
            <a:r>
              <a:rPr lang="en-US" sz="1800" dirty="0"/>
              <a:t>. 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B577D3F0-C8A7-64AC-EFA0-8604355D561C}"/>
              </a:ext>
            </a:extLst>
          </p:cNvPr>
          <p:cNvSpPr/>
          <p:nvPr/>
        </p:nvSpPr>
        <p:spPr>
          <a:xfrm>
            <a:off x="1600200" y="3031243"/>
            <a:ext cx="381000" cy="7078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4FA0837-2DAE-44AF-A429-D62285831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7788" y="2280166"/>
            <a:ext cx="6202723" cy="10082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5230888-D41F-DD5F-1593-9CFDE6256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6699" y="3703380"/>
            <a:ext cx="3962400" cy="1171575"/>
          </a:xfrm>
          <a:prstGeom prst="rect">
            <a:avLst/>
          </a:prstGeom>
        </p:spPr>
      </p:pic>
      <p:sp>
        <p:nvSpPr>
          <p:cNvPr id="20" name="Arrow: Down 19">
            <a:extLst>
              <a:ext uri="{FF2B5EF4-FFF2-40B4-BE49-F238E27FC236}">
                <a16:creationId xmlns:a16="http://schemas.microsoft.com/office/drawing/2014/main" id="{357F173A-3F9E-4C5B-D6A9-B4B7E7D7DD4E}"/>
              </a:ext>
            </a:extLst>
          </p:cNvPr>
          <p:cNvSpPr/>
          <p:nvPr/>
        </p:nvSpPr>
        <p:spPr>
          <a:xfrm>
            <a:off x="1600200" y="4698205"/>
            <a:ext cx="381000" cy="7078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B16253B-14B6-0100-54DF-37440BDC93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9811" y="6035904"/>
            <a:ext cx="5600700" cy="428625"/>
          </a:xfrm>
          <a:prstGeom prst="rect">
            <a:avLst/>
          </a:prstGeom>
        </p:spPr>
      </p:pic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4EBE310-DC07-108D-E7D5-557F30488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 Placeholder 119">
            <a:extLst>
              <a:ext uri="{FF2B5EF4-FFF2-40B4-BE49-F238E27FC236}">
                <a16:creationId xmlns:a16="http://schemas.microsoft.com/office/drawing/2014/main" id="{1B4E1FDC-F485-12CB-1A58-08120B427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5244F3A-6CD1-0C83-2FC7-BBA68892787E}"/>
              </a:ext>
            </a:extLst>
          </p:cNvPr>
          <p:cNvCxnSpPr>
            <a:cxnSpLocks/>
          </p:cNvCxnSpPr>
          <p:nvPr/>
        </p:nvCxnSpPr>
        <p:spPr>
          <a:xfrm>
            <a:off x="11007192" y="1997488"/>
            <a:ext cx="0" cy="4088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AAAE1EB-42CB-F1DA-1158-78692C42ED1A}"/>
              </a:ext>
            </a:extLst>
          </p:cNvPr>
          <p:cNvCxnSpPr>
            <a:cxnSpLocks/>
          </p:cNvCxnSpPr>
          <p:nvPr/>
        </p:nvCxnSpPr>
        <p:spPr>
          <a:xfrm>
            <a:off x="7901961" y="4114800"/>
            <a:ext cx="838200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70A9AE-51DF-F8DC-7A93-9BB4A534A1AC}"/>
              </a:ext>
            </a:extLst>
          </p:cNvPr>
          <p:cNvCxnSpPr>
            <a:cxnSpLocks/>
          </p:cNvCxnSpPr>
          <p:nvPr/>
        </p:nvCxnSpPr>
        <p:spPr>
          <a:xfrm>
            <a:off x="5067300" y="6339840"/>
            <a:ext cx="838200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925470-1093-6839-A5BE-6B4B8E1E3EB7}"/>
              </a:ext>
            </a:extLst>
          </p:cNvPr>
          <p:cNvSpPr txBox="1"/>
          <p:nvPr/>
        </p:nvSpPr>
        <p:spPr>
          <a:xfrm>
            <a:off x="1218606" y="6464529"/>
            <a:ext cx="61107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/>
              <a:t>Note: this is most likely going to trigger a price variance</a:t>
            </a:r>
          </a:p>
        </p:txBody>
      </p:sp>
    </p:spTree>
    <p:extLst>
      <p:ext uri="{BB962C8B-B14F-4D97-AF65-F5344CB8AC3E}">
        <p14:creationId xmlns:p14="http://schemas.microsoft.com/office/powerpoint/2010/main" val="3399477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Validation &amp; Variances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D6C97F-22E1-FB10-CF3E-D8C143182065}"/>
              </a:ext>
            </a:extLst>
          </p:cNvPr>
          <p:cNvSpPr txBox="1"/>
          <p:nvPr/>
        </p:nvSpPr>
        <p:spPr>
          <a:xfrm>
            <a:off x="838200" y="1798737"/>
            <a:ext cx="1066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E58C09"/>
                </a:solidFill>
              </a:rPr>
              <a:t>Process through which the system compares the order pricing with the pricing we have for that item/customer in NetSuite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15CEEC79-7900-EA09-9B7E-6CC2174B7E3B}"/>
              </a:ext>
            </a:extLst>
          </p:cNvPr>
          <p:cNvSpPr txBox="1">
            <a:spLocks/>
          </p:cNvSpPr>
          <p:nvPr/>
        </p:nvSpPr>
        <p:spPr>
          <a:xfrm>
            <a:off x="1203858" y="2606874"/>
            <a:ext cx="4301592" cy="7078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If the pricing matches, the order validates and can go through </a:t>
            </a:r>
          </a:p>
        </p:txBody>
      </p:sp>
      <p:sp>
        <p:nvSpPr>
          <p:cNvPr id="6" name="Content Placeholder 22">
            <a:extLst>
              <a:ext uri="{FF2B5EF4-FFF2-40B4-BE49-F238E27FC236}">
                <a16:creationId xmlns:a16="http://schemas.microsoft.com/office/drawing/2014/main" id="{FC1BD3DE-FDFA-4FA0-C0E7-D29C472F7894}"/>
              </a:ext>
            </a:extLst>
          </p:cNvPr>
          <p:cNvSpPr txBox="1">
            <a:spLocks/>
          </p:cNvSpPr>
          <p:nvPr/>
        </p:nvSpPr>
        <p:spPr>
          <a:xfrm>
            <a:off x="1203858" y="3456562"/>
            <a:ext cx="3901542" cy="10082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If the pricing does not match, the order fails validation and a price variance is created</a:t>
            </a:r>
          </a:p>
        </p:txBody>
      </p:sp>
      <p:sp>
        <p:nvSpPr>
          <p:cNvPr id="9" name="Content Placeholder 33">
            <a:extLst>
              <a:ext uri="{FF2B5EF4-FFF2-40B4-BE49-F238E27FC236}">
                <a16:creationId xmlns:a16="http://schemas.microsoft.com/office/drawing/2014/main" id="{DFFD0168-D173-FDBD-080D-CB0DBC19E9E1}"/>
              </a:ext>
            </a:extLst>
          </p:cNvPr>
          <p:cNvSpPr txBox="1">
            <a:spLocks/>
          </p:cNvSpPr>
          <p:nvPr/>
        </p:nvSpPr>
        <p:spPr>
          <a:xfrm>
            <a:off x="1194333" y="4628767"/>
            <a:ext cx="3596742" cy="7078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Sales Admin must investigate and advise on action to take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357F173A-3F9E-4C5B-D6A9-B4B7E7D7DD4E}"/>
              </a:ext>
            </a:extLst>
          </p:cNvPr>
          <p:cNvSpPr/>
          <p:nvPr/>
        </p:nvSpPr>
        <p:spPr>
          <a:xfrm>
            <a:off x="2286000" y="4165468"/>
            <a:ext cx="228600" cy="441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65CEAF-A745-3B91-17AE-C4804381B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3472206"/>
            <a:ext cx="6873709" cy="2628840"/>
          </a:xfrm>
          <a:prstGeom prst="rect">
            <a:avLst/>
          </a:prstGeom>
        </p:spPr>
      </p:pic>
      <p:sp>
        <p:nvSpPr>
          <p:cNvPr id="8" name="Content Placeholder 33">
            <a:extLst>
              <a:ext uri="{FF2B5EF4-FFF2-40B4-BE49-F238E27FC236}">
                <a16:creationId xmlns:a16="http://schemas.microsoft.com/office/drawing/2014/main" id="{8F2F2296-16E4-66ED-198A-11210980D457}"/>
              </a:ext>
            </a:extLst>
          </p:cNvPr>
          <p:cNvSpPr txBox="1">
            <a:spLocks/>
          </p:cNvSpPr>
          <p:nvPr/>
        </p:nvSpPr>
        <p:spPr>
          <a:xfrm>
            <a:off x="1194333" y="5500578"/>
            <a:ext cx="3596742" cy="9002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Customer Service Rep takes advised action and order is sent through validation again 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FCED906-0A97-FC96-C5A0-62120507E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ext Placeholder 119">
            <a:extLst>
              <a:ext uri="{FF2B5EF4-FFF2-40B4-BE49-F238E27FC236}">
                <a16:creationId xmlns:a16="http://schemas.microsoft.com/office/drawing/2014/main" id="{031E1731-1E03-6D96-B0F5-D01EF0381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59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Outside of Advantus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798737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addition to maintaining all pricing internally (in NetSuite), Sales Ops is also responsible for maintaining pricing in customer portals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customer has their own process, and many key accounts have their own portal where we have to submit and/or update new pricing any time there is a price change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Example: Essendant has a price file that we have to request, update, and return with 120 days notice before we want the pricing to be effective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Other accounts require 180 days notice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477D2D-F7CB-FDF1-F21F-DD08F5B86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020" y="4572000"/>
            <a:ext cx="7392729" cy="1409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26A2B6-1461-F76E-D2CC-8A0047B738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" y="3962400"/>
            <a:ext cx="3518535" cy="260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09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287F1B-3E25-4481-B199-24E6AD18D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/>
          <a:lstStyle/>
          <a:p>
            <a:r>
              <a:rPr lang="en-US" dirty="0"/>
              <a:t>Managing Price 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1D4ADB-79CE-478E-8FBE-53E59DEC9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 Placeholder 119">
            <a:extLst>
              <a:ext uri="{FF2B5EF4-FFF2-40B4-BE49-F238E27FC236}">
                <a16:creationId xmlns:a16="http://schemas.microsoft.com/office/drawing/2014/main" id="{A8F5C4E3-6105-466B-A340-80D73DB22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5F307770-38D8-49CA-BFD0-64F78C89348C}"/>
              </a:ext>
            </a:extLst>
          </p:cNvPr>
          <p:cNvSpPr txBox="1">
            <a:spLocks/>
          </p:cNvSpPr>
          <p:nvPr/>
        </p:nvSpPr>
        <p:spPr>
          <a:xfrm>
            <a:off x="637540" y="1828799"/>
            <a:ext cx="11173459" cy="48125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Price increases can happen for a variety of reasons: labor, freight, raw materials, packaging, supply chain, etc.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Every time a price increase happens, we have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Calculate new list price – both overall and divisional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Calculate new tiered pricing within item division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Calculate new tiered pricing for cross-sold divisions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Create notification letters for all accounts who currently purchase the item(s) and have purchased in the last 12-24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Create updated price lists for tiered pricing and any special pricing accounts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Send notification letters and respective price list to each customer who shows sales history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Complete cost justification forms and/or process for specific accounts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Enter new tiered price, list price, and custom price codes into </a:t>
            </a:r>
            <a:r>
              <a:rPr lang="en-US" sz="1600" dirty="0" err="1"/>
              <a:t>Netsuite</a:t>
            </a:r>
            <a:r>
              <a:rPr lang="en-US" sz="1600" dirty="0"/>
              <a:t> with the correct effective date for each account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Submit pricing in customer portals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A6F1B7-F9D7-C66F-1893-3182B248E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412" y="4953000"/>
            <a:ext cx="7046925" cy="121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3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Pricing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709" y="1698486"/>
            <a:ext cx="10837333" cy="424732"/>
          </a:xfrm>
        </p:spPr>
        <p:txBody>
          <a:bodyPr/>
          <a:lstStyle/>
          <a:p>
            <a:r>
              <a:rPr lang="en-US" dirty="0"/>
              <a:t>Setting pricing…the beginning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89092509"/>
              </p:ext>
            </p:extLst>
          </p:nvPr>
        </p:nvGraphicFramePr>
        <p:xfrm>
          <a:off x="3200400" y="2549990"/>
          <a:ext cx="6248399" cy="3165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7472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tab: types of pricing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28788" y="2184410"/>
            <a:ext cx="4937760" cy="424732"/>
          </a:xfrm>
        </p:spPr>
        <p:txBody>
          <a:bodyPr/>
          <a:lstStyle/>
          <a:p>
            <a:pPr algn="l"/>
            <a:r>
              <a:rPr lang="en-US" dirty="0"/>
              <a:t>LIST PRICE: </a:t>
            </a:r>
            <a:r>
              <a:rPr lang="en-US" b="0" dirty="0"/>
              <a:t>Suggested retail price.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9" name="Text Placeholder 5"/>
          <p:cNvSpPr txBox="1">
            <a:spLocks/>
          </p:cNvSpPr>
          <p:nvPr/>
        </p:nvSpPr>
        <p:spPr>
          <a:xfrm>
            <a:off x="533400" y="3277420"/>
            <a:ext cx="5012366" cy="76538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3"/>
                </a:solidFill>
              </a:rPr>
              <a:t>PRICE LEVELS (TIERS): </a:t>
            </a:r>
            <a:r>
              <a:rPr lang="en-US" b="0" dirty="0">
                <a:solidFill>
                  <a:schemeClr val="accent3"/>
                </a:solidFill>
              </a:rPr>
              <a:t>Grouping customers into a level (by division) to all receive the same pricing structure (i.e. 50% off list, etc.).</a:t>
            </a: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4267200" y="1577813"/>
            <a:ext cx="2456473" cy="765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3B20455-2780-2957-25C2-B59388D1B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673" y="1180326"/>
            <a:ext cx="4832548" cy="5159514"/>
          </a:xfrm>
          <a:prstGeom prst="rect">
            <a:avLst/>
          </a:prstGeom>
        </p:spPr>
      </p:pic>
      <p:sp>
        <p:nvSpPr>
          <p:cNvPr id="2" name="Double Brace 1"/>
          <p:cNvSpPr/>
          <p:nvPr/>
        </p:nvSpPr>
        <p:spPr>
          <a:xfrm>
            <a:off x="6517207" y="1752600"/>
            <a:ext cx="1392624" cy="4587240"/>
          </a:xfrm>
          <a:prstGeom prst="bracePair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endCxn id="2" idx="1"/>
          </p:cNvCxnSpPr>
          <p:nvPr/>
        </p:nvCxnSpPr>
        <p:spPr>
          <a:xfrm>
            <a:off x="5545766" y="3401993"/>
            <a:ext cx="971441" cy="644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09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634457" y="3817375"/>
            <a:ext cx="5242560" cy="554121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E58C09"/>
                </a:solidFill>
              </a:rPr>
              <a:t>DROP SHIP PRICE: </a:t>
            </a:r>
            <a:r>
              <a:rPr lang="en-US" b="0" dirty="0">
                <a:solidFill>
                  <a:srgbClr val="E58C09"/>
                </a:solidFill>
              </a:rPr>
              <a:t>Price for select group of products that we will ship direct to the consumer.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638620" y="5487300"/>
            <a:ext cx="11225265" cy="712774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CUSTOMER SPECIFIC (CUSTOM PRICING): </a:t>
            </a:r>
            <a:r>
              <a:rPr lang="en-US" b="0" dirty="0">
                <a:solidFill>
                  <a:schemeClr val="accent3">
                    <a:lumMod val="75000"/>
                  </a:schemeClr>
                </a:solidFill>
              </a:rPr>
              <a:t>Unique pricing specific to that customer &amp; product combination. Pricing can be located under that customer number</a:t>
            </a:r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0" name="Text Placeholder 8"/>
          <p:cNvSpPr txBox="1">
            <a:spLocks/>
          </p:cNvSpPr>
          <p:nvPr/>
        </p:nvSpPr>
        <p:spPr>
          <a:xfrm>
            <a:off x="628788" y="4540768"/>
            <a:ext cx="4593060" cy="80676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b="1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87175F"/>
                </a:solidFill>
              </a:rPr>
              <a:t>WEB PRICE: </a:t>
            </a:r>
            <a:r>
              <a:rPr lang="en-US" b="0" dirty="0">
                <a:solidFill>
                  <a:srgbClr val="87175F"/>
                </a:solidFill>
              </a:rPr>
              <a:t>Price displayed on Advantus owned websites. If nothing is entered, the list price will display. 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4"/>
          <a:srcRect r="27869"/>
          <a:stretch/>
        </p:blipFill>
        <p:spPr>
          <a:xfrm>
            <a:off x="6262392" y="2777569"/>
            <a:ext cx="5029200" cy="2436019"/>
          </a:xfrm>
          <a:prstGeom prst="rect">
            <a:avLst/>
          </a:prstGeom>
        </p:spPr>
      </p:pic>
      <p:sp>
        <p:nvSpPr>
          <p:cNvPr id="3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28788" y="2322374"/>
            <a:ext cx="5133318" cy="595590"/>
          </a:xfrm>
        </p:spPr>
        <p:txBody>
          <a:bodyPr/>
          <a:lstStyle/>
          <a:p>
            <a:pPr algn="l"/>
            <a:r>
              <a:rPr lang="en-US" dirty="0"/>
              <a:t>CUSTOMER OR DIVISION LIST PRICE: </a:t>
            </a:r>
            <a:r>
              <a:rPr lang="en-US" b="0" dirty="0"/>
              <a:t>Retail or selling</a:t>
            </a:r>
            <a:r>
              <a:rPr lang="en-US" dirty="0"/>
              <a:t> </a:t>
            </a:r>
            <a:r>
              <a:rPr lang="en-US" b="0" dirty="0"/>
              <a:t>price for specific divisions or customer.</a:t>
            </a:r>
          </a:p>
        </p:txBody>
      </p:sp>
      <p:sp>
        <p:nvSpPr>
          <p:cNvPr id="39" name="Text Placeholder 8"/>
          <p:cNvSpPr txBox="1">
            <a:spLocks/>
          </p:cNvSpPr>
          <p:nvPr/>
        </p:nvSpPr>
        <p:spPr>
          <a:xfrm>
            <a:off x="628788" y="3039327"/>
            <a:ext cx="5013960" cy="72654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b="1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CLOSEOUT PRICE: </a:t>
            </a:r>
            <a:r>
              <a:rPr lang="en-US" b="0" dirty="0">
                <a:solidFill>
                  <a:schemeClr val="accent5">
                    <a:lumMod val="75000"/>
                  </a:schemeClr>
                </a:solidFill>
              </a:rPr>
              <a:t>Price for liquidate or closeout products no matter the customer. </a:t>
            </a:r>
          </a:p>
        </p:txBody>
      </p:sp>
      <p:cxnSp>
        <p:nvCxnSpPr>
          <p:cNvPr id="41" name="Straight Arrow Connector 40"/>
          <p:cNvCxnSpPr>
            <a:cxnSpLocks/>
            <a:stCxn id="20" idx="3"/>
          </p:cNvCxnSpPr>
          <p:nvPr/>
        </p:nvCxnSpPr>
        <p:spPr>
          <a:xfrm>
            <a:off x="5221848" y="4944152"/>
            <a:ext cx="1052703" cy="96696"/>
          </a:xfrm>
          <a:prstGeom prst="straightConnector1">
            <a:avLst/>
          </a:prstGeom>
          <a:ln>
            <a:solidFill>
              <a:srgbClr val="87175F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  <a:stCxn id="36" idx="3"/>
          </p:cNvCxnSpPr>
          <p:nvPr/>
        </p:nvCxnSpPr>
        <p:spPr>
          <a:xfrm>
            <a:off x="5762106" y="2620169"/>
            <a:ext cx="455064" cy="185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cxnSpLocks/>
            <a:stCxn id="9" idx="3"/>
          </p:cNvCxnSpPr>
          <p:nvPr/>
        </p:nvCxnSpPr>
        <p:spPr>
          <a:xfrm>
            <a:off x="5877017" y="4094436"/>
            <a:ext cx="381519" cy="84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  <a:stCxn id="39" idx="3"/>
          </p:cNvCxnSpPr>
          <p:nvPr/>
        </p:nvCxnSpPr>
        <p:spPr>
          <a:xfrm>
            <a:off x="5642748" y="3402601"/>
            <a:ext cx="625740" cy="94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7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/>
          <a:lstStyle/>
          <a:p>
            <a:r>
              <a:rPr lang="en-US" dirty="0"/>
              <a:t>Pricing tab: types of pricing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6576185-4410-13E2-E3DB-1DE02D821E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3910" y="574284"/>
            <a:ext cx="5973518" cy="20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78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pricing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905000"/>
            <a:ext cx="10668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Customer Specific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Price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Quantity Break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25DECBE7-19EB-F5DC-5D3A-176798EA58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119">
            <a:extLst>
              <a:ext uri="{FF2B5EF4-FFF2-40B4-BE49-F238E27FC236}">
                <a16:creationId xmlns:a16="http://schemas.microsoft.com/office/drawing/2014/main" id="{FEB851A3-2F10-D839-3EDD-794586E4C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pricing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698486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Customer Specific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to record pricing that is </a:t>
            </a:r>
            <a:r>
              <a:rPr lang="en-US" u="sng" dirty="0"/>
              <a:t>specific to that customer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Maintained on the customer record-pricing subtab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item or product is assigned a custom price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F48967-4F02-D6FF-BFC9-BCAF63FB66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6311"/>
          <a:stretch/>
        </p:blipFill>
        <p:spPr>
          <a:xfrm>
            <a:off x="266019" y="3180908"/>
            <a:ext cx="11087781" cy="25908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03792A5-E801-1249-C6AA-B1CED050A30E}"/>
              </a:ext>
            </a:extLst>
          </p:cNvPr>
          <p:cNvSpPr/>
          <p:nvPr/>
        </p:nvSpPr>
        <p:spPr>
          <a:xfrm>
            <a:off x="3886200" y="3180908"/>
            <a:ext cx="381000" cy="1718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EE11AE-B188-0B1C-5BB8-84771C5131C7}"/>
              </a:ext>
            </a:extLst>
          </p:cNvPr>
          <p:cNvSpPr/>
          <p:nvPr/>
        </p:nvSpPr>
        <p:spPr>
          <a:xfrm>
            <a:off x="10744200" y="4114800"/>
            <a:ext cx="533400" cy="16569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E3B3CA6A-67D1-0263-B8A9-B83CB26E0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119">
            <a:extLst>
              <a:ext uri="{FF2B5EF4-FFF2-40B4-BE49-F238E27FC236}">
                <a16:creationId xmlns:a16="http://schemas.microsoft.com/office/drawing/2014/main" id="{996D123F-7C05-C94D-63C3-B25DD62CD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pricing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905000"/>
            <a:ext cx="5562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Price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to record pricing that follows a specific structure for a group/category of accounts</a:t>
            </a:r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Maintained on the item record-pricing subtab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Generally each level or “tier” is a specific percentage off list price (ex. 50% off)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Quantity Break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to record pricing equated to a specific quantity “break” or level that a customer must order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Maintained on the item record-pricing subtab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Very rare occurrence; generally this is for accounts that purchase larger pallet quantities or purchase warehouse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ACAD9C-BF6E-D579-A150-F0F6444566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509"/>
          <a:stretch/>
        </p:blipFill>
        <p:spPr>
          <a:xfrm>
            <a:off x="6705600" y="2286000"/>
            <a:ext cx="4832548" cy="255347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A5F5972-87C6-675E-F66A-DC2B33D97E92}"/>
              </a:ext>
            </a:extLst>
          </p:cNvPr>
          <p:cNvSpPr/>
          <p:nvPr/>
        </p:nvSpPr>
        <p:spPr>
          <a:xfrm>
            <a:off x="6705600" y="4343400"/>
            <a:ext cx="4572000" cy="4960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1FA0E15-9136-ACE6-617F-AE877FD01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119">
            <a:extLst>
              <a:ext uri="{FF2B5EF4-FFF2-40B4-BE49-F238E27FC236}">
                <a16:creationId xmlns:a16="http://schemas.microsoft.com/office/drawing/2014/main" id="{37188FEB-978B-D455-3A90-56E2CF624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6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customer specific pricing to customer record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798737"/>
            <a:ext cx="108051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Same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often used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Edit the Customer Record and add the item with either price level, list price, or a custom price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Future Date, Manual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for a set of 1-10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Must be entered by EOB the day before pricing needs to take effect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for: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Item Price Add/Update or Removal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Customer Price Add/Update or Removal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Future Date, Bulk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for a set of 10+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Must be entered by EOB the day before pricing needs to take effect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for: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Item Price Add/Update or Removal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Customer Price Add/Update or Removal</a:t>
            </a:r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E82E2F38-19F4-48B5-B0B2-47112D74E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 Placeholder 119">
            <a:extLst>
              <a:ext uri="{FF2B5EF4-FFF2-40B4-BE49-F238E27FC236}">
                <a16:creationId xmlns:a16="http://schemas.microsoft.com/office/drawing/2014/main" id="{CA9CF324-BF76-43D8-ED41-EFF7BF896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4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 of pricing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798737"/>
            <a:ext cx="385564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Customers can have a combination of pricing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division sets their own pricing for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Example: McMaster Carr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Price Level: all items will default to this price tier for this account; COP Tier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Item Pricing: if the account purchases an item at a price that is different than the Price Level (COP Tier 2), then it needs to be listed here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This can be a tier or an alternative list price OR a custom price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F5B79B-ECB3-A6FA-910F-419C715340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09"/>
          <a:stretch/>
        </p:blipFill>
        <p:spPr>
          <a:xfrm>
            <a:off x="5511734" y="1190625"/>
            <a:ext cx="6186791" cy="5380851"/>
          </a:xfrm>
          <a:prstGeom prst="rect">
            <a:avLst/>
          </a:prstGeom>
        </p:spPr>
      </p:pic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DA112F0B-09D7-8527-02A9-2A095A7CD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 Placeholder 119">
            <a:extLst>
              <a:ext uri="{FF2B5EF4-FFF2-40B4-BE49-F238E27FC236}">
                <a16:creationId xmlns:a16="http://schemas.microsoft.com/office/drawing/2014/main" id="{3F915B99-90AD-948B-3119-3088B699C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03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61aba2-967e-4a4a-b550-c58609679667">
      <Terms xmlns="http://schemas.microsoft.com/office/infopath/2007/PartnerControls"/>
    </lcf76f155ced4ddcb4097134ff3c332f>
    <TaxCatchAll xmlns="3976b15f-597d-43c9-be55-74e87dc06419" xsi:nil="true"/>
    <SharedWithUsers xmlns="3976b15f-597d-43c9-be55-74e87dc06419">
      <UserInfo>
        <DisplayName>COP Marketing</DisplayName>
        <AccountId>440</AccountId>
        <AccountType/>
      </UserInfo>
      <UserInfo>
        <DisplayName>Erin Crites</DisplayName>
        <AccountId>50</AccountId>
        <AccountType/>
      </UserInfo>
      <UserInfo>
        <DisplayName>Paula Olszewski</DisplayName>
        <AccountId>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1743BEE09014891277E20623BAAE2" ma:contentTypeVersion="15" ma:contentTypeDescription="Create a new document." ma:contentTypeScope="" ma:versionID="e6848f3a3fc49b740fa6b55eba65ccac">
  <xsd:schema xmlns:xsd="http://www.w3.org/2001/XMLSchema" xmlns:xs="http://www.w3.org/2001/XMLSchema" xmlns:p="http://schemas.microsoft.com/office/2006/metadata/properties" xmlns:ns2="b961aba2-967e-4a4a-b550-c58609679667" xmlns:ns3="3976b15f-597d-43c9-be55-74e87dc06419" targetNamespace="http://schemas.microsoft.com/office/2006/metadata/properties" ma:root="true" ma:fieldsID="cc40d86f889fa5721455eca63c186848" ns2:_="" ns3:_="">
    <xsd:import namespace="b961aba2-967e-4a4a-b550-c58609679667"/>
    <xsd:import namespace="3976b15f-597d-43c9-be55-74e87dc06419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61aba2-967e-4a4a-b550-c5860967966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8c72a32-bdaa-4f5f-b7f0-55d5e28e74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6b15f-597d-43c9-be55-74e87dc06419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597e042-38fc-4048-9d44-59e46d4bc222}" ma:internalName="TaxCatchAll" ma:showField="CatchAllData" ma:web="3976b15f-597d-43c9-be55-74e87dc064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86D9CC-0D9D-4BFE-B3F3-26F480BF8C8A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3976b15f-597d-43c9-be55-74e87dc06419"/>
    <ds:schemaRef ds:uri="http://purl.org/dc/terms/"/>
    <ds:schemaRef ds:uri="b961aba2-967e-4a4a-b550-c5860967966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B306AF-6B82-4AB6-9E7D-D72D7234FE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61aba2-967e-4a4a-b550-c58609679667"/>
    <ds:schemaRef ds:uri="3976b15f-597d-43c9-be55-74e87dc064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0</TotalTime>
  <Words>1196</Words>
  <Application>Microsoft Office PowerPoint</Application>
  <PresentationFormat>Widescreen</PresentationFormat>
  <Paragraphs>144</Paragraphs>
  <Slides>16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ModernClassicBlock-3</vt:lpstr>
      <vt:lpstr>Pricing 101</vt:lpstr>
      <vt:lpstr>Intro to Pricing</vt:lpstr>
      <vt:lpstr>Pricing tab: types of pricing</vt:lpstr>
      <vt:lpstr>Pricing tab: types of pricing</vt:lpstr>
      <vt:lpstr>Types of pricing</vt:lpstr>
      <vt:lpstr>Types of pricing</vt:lpstr>
      <vt:lpstr>Types of pricing</vt:lpstr>
      <vt:lpstr>Adding customer specific pricing to customer record</vt:lpstr>
      <vt:lpstr>Combinations of pricing</vt:lpstr>
      <vt:lpstr>Combinations of pricing</vt:lpstr>
      <vt:lpstr>How to look up pricing</vt:lpstr>
      <vt:lpstr>How to look up pricing</vt:lpstr>
      <vt:lpstr>Pricing hierarchy</vt:lpstr>
      <vt:lpstr>Price Validation &amp; Variances</vt:lpstr>
      <vt:lpstr>Pricing Outside of Advantus</vt:lpstr>
      <vt:lpstr>Managing Price Changes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101</dc:title>
  <dc:creator/>
  <cp:lastModifiedBy/>
  <cp:revision>2</cp:revision>
  <dcterms:created xsi:type="dcterms:W3CDTF">2023-05-26T14:17:41Z</dcterms:created>
  <dcterms:modified xsi:type="dcterms:W3CDTF">2024-03-01T12:43:50Z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0x010100DA41743BEE09014891277E20623BAAE2</vt:lpwstr>
  </property>
  <property fmtid="{D5CDD505-2E9C-101B-9397-08002B2CF9AE}" pid="3" name="MediaServiceImageTags">
    <vt:lpwstr/>
  </property>
</Properties>
</file>