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0"/>
  </p:notesMasterIdLst>
  <p:sldIdLst>
    <p:sldId id="256" r:id="rId2"/>
    <p:sldId id="273" r:id="rId3"/>
    <p:sldId id="258" r:id="rId4"/>
    <p:sldId id="259" r:id="rId5"/>
    <p:sldId id="257" r:id="rId6"/>
    <p:sldId id="260" r:id="rId7"/>
    <p:sldId id="262" r:id="rId8"/>
    <p:sldId id="264" r:id="rId9"/>
    <p:sldId id="263" r:id="rId10"/>
    <p:sldId id="261" r:id="rId11"/>
    <p:sldId id="265" r:id="rId12"/>
    <p:sldId id="268" r:id="rId13"/>
    <p:sldId id="267" r:id="rId14"/>
    <p:sldId id="266" r:id="rId15"/>
    <p:sldId id="270" r:id="rId16"/>
    <p:sldId id="269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163A2-6084-4A54-9473-59743F7030E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C25D2-2A06-4005-9F61-BE3801807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1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all items will have all tiers. Many will just have one division. </a:t>
            </a:r>
          </a:p>
          <a:p>
            <a:endParaRPr lang="en-US" dirty="0"/>
          </a:p>
          <a:p>
            <a:r>
              <a:rPr lang="en-US" dirty="0"/>
              <a:t>Items that are cross-sold have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5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I need pictures/screenshots of each?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78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is an example of an item cross-sold into multiple divisions and how that pricing looks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97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0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904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Exclusive items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Some items are sold exclusively to one customer so their pricing is found on the customer record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dirty="0" err="1"/>
              <a:t>Acco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139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customer’s pricing tier should be given to you by VP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Open customer record, select edit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Click Pricing tab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Select appropriate Price Level from drop-down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Also enter the Pricing Change Notice Required time in terms of days; standard is 60 days unless otherwise noted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available, include Pricing Contact Email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66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95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COP Tier 1 – 50/20 off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COP Tier 2 – 50/10 off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COP Tier 3 – 50 off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+mn-lt"/>
                <a:ea typeface="Calibri" panose="020F0502020204030204" pitchFamily="34" charset="0"/>
              </a:rPr>
              <a:t>Craft Tier 1 – 50/30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+mn-lt"/>
                <a:ea typeface="Calibri" panose="020F0502020204030204" pitchFamily="34" charset="0"/>
              </a:rPr>
              <a:t>Craft Tier 2 – 50/25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+mn-lt"/>
                <a:ea typeface="Calibri" panose="020F0502020204030204" pitchFamily="34" charset="0"/>
              </a:rPr>
              <a:t>Craft Tier 3 – 50/20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+mn-lt"/>
                <a:ea typeface="Calibri" panose="020F0502020204030204" pitchFamily="34" charset="0"/>
              </a:rPr>
              <a:t>Craft Tier 4 – 50/10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+mn-lt"/>
                <a:ea typeface="Calibri" panose="020F0502020204030204" pitchFamily="34" charset="0"/>
              </a:rPr>
              <a:t>Craft Tier 5 – 50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CC25D2-2A06-4005-9F61-BE38018076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75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98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9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5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09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4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28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3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5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9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02790E7-95B8-4F6F-A9A6-2BA738273378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CCCAF3E-7C94-4210-A2B7-C52967D5794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9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2.advantus.com/knowledge-base/netsuite-loading-customer-specific-pricin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5050497.app.netsuite.com/app/common/search/searchresults.nl?searchid=4145&amp;whence=" TargetMode="External"/><Relationship Id="rId7" Type="http://schemas.openxmlformats.org/officeDocument/2006/relationships/hyperlink" Target="https://5050497.app.netsuite.com/app/common/search/searchresults.nl?searchid=7927&amp;whence=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5050497.app.netsuite.com/app/common/search/searchresults.nl?searchid=7928&amp;whence=" TargetMode="External"/><Relationship Id="rId5" Type="http://schemas.openxmlformats.org/officeDocument/2006/relationships/hyperlink" Target="https://5050497.app.netsuite.com/app/common/search/searchresults.nl?searchid=4113&amp;whence=" TargetMode="External"/><Relationship Id="rId4" Type="http://schemas.openxmlformats.org/officeDocument/2006/relationships/hyperlink" Target="https://5050497.app.netsuite.com/app/common/search/searchresults.nl?searchid=3565&amp;whence=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2.advantus.com/knowledge-base/price-variance-proces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E78A-7953-A917-58C3-4B60ED2DC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Pricing Process Awareness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40EF0-D8E6-59BB-2A72-BA2E51FF88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0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6DAF-D148-6E39-F64E-AC647CAE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Record -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F49DB-B9CA-9D9C-0E62-2906370E4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Exclusive items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Some items are sold exclusively to one customer so their pricing is found on the customer record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dirty="0" err="1"/>
              <a:t>Acco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46DB05-CFBF-6783-E4C7-03E8679E68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039" y="2836000"/>
            <a:ext cx="8712486" cy="285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01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4019-820F-4CAC-A81C-D3856D0E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Assigning Tiered Pricing to Customer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C3757-67BF-7CEE-DB73-C6855ECD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09613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customer’s pricing tier should be given to you by VP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Open customer record, select edit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Click Pricing tab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Select appropriate Price Level from drop-down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Also enter the Pricing Change Notice Required time in terms of days; standard is 60 days unless otherwise noted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If available, include Pricing Contact Email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D4EA52-E57D-689E-5B50-98FD98561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803" y="4941870"/>
            <a:ext cx="4648200" cy="8477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8B9A0F-AD75-FC5D-D9A0-56DA8C9DAC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6290" y="4986081"/>
            <a:ext cx="593407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18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4019-820F-4CAC-A81C-D3856D0E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/>
              <a:t>Assigning Custom Pricing to Customer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C3757-67BF-7CEE-DB73-C6855ECD9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pricing will be given to you by VP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Open customer record, select edit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Click Pricing tab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Manually enter in item number and pricing; select Custom from Price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Click OK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This can also be done through an import tool: </a:t>
            </a:r>
            <a:r>
              <a:rPr lang="en-US" sz="1800" u="sng" dirty="0">
                <a:solidFill>
                  <a:srgbClr val="0563C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http://wiki2.advantus.com/knowledge-base/netsuite-loading-customer-specific-pricing/</a:t>
            </a:r>
            <a:r>
              <a:rPr lang="en-US" sz="1800" u="sng" dirty="0">
                <a:solidFill>
                  <a:srgbClr val="0563C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BF39AF-AC09-0ED7-0990-27D275226C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4134712"/>
            <a:ext cx="9763125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884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4019-820F-4CAC-A81C-D3856D0E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Pricing to Customer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C3757-67BF-7CEE-DB73-C6855ECD9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some cases, a customer will receive tiered pricing for majority of items, but might receive a separate tier for one product 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Click Pricing tab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Manually enter in item number and pricing; select the correct Tier from Price Level drop-down menu for that item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9DF737-B47F-F21A-ABF6-C3C01D3CF5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367" y="3429000"/>
            <a:ext cx="5039402" cy="2563906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45858C-0C7D-AB08-3DBA-ECE0329087A8}"/>
              </a:ext>
            </a:extLst>
          </p:cNvPr>
          <p:cNvSpPr txBox="1">
            <a:spLocks/>
          </p:cNvSpPr>
          <p:nvPr/>
        </p:nvSpPr>
        <p:spPr>
          <a:xfrm>
            <a:off x="1187197" y="5243490"/>
            <a:ext cx="2818170" cy="90085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Example: 09MMC receives COP Tier 1 pricing for McGill Punch products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4676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74019-820F-4CAC-A81C-D3856D0E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Tiered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C3757-67BF-7CEE-DB73-C6855ECD9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customer’s pricing tier should be given to you by VP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COP Tier 1 – 50/20 off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COP Tier 2 – 50/10 off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COP Tier 3 – 50 off list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</a:rPr>
              <a:t>Craft Tier 1 – 50/30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</a:rPr>
              <a:t>Craft Tier 2 – 50/25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</a:rPr>
              <a:t>Craft Tier 3 – 50/20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</a:rPr>
              <a:t>Craft Tier 4 – 50/10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</a:rPr>
              <a:t>Craft Tier 5 – 50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545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8D92E-62D0-86C4-F498-CCE686B1F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Saved Searches for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9846D-EA3D-A367-ABE5-037E81541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Customer Price Levels </a:t>
            </a:r>
            <a:r>
              <a:rPr lang="en-US" dirty="0"/>
              <a:t>– tells you the tier level a customer receives (if assigned)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Item Price Levels </a:t>
            </a:r>
            <a:r>
              <a:rPr lang="en-US" dirty="0"/>
              <a:t>– allows you to export all pricing for items (on item record)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Customer Specific Item Pricing </a:t>
            </a:r>
            <a:r>
              <a:rPr lang="en-US" dirty="0"/>
              <a:t>– allows you to export pricing for a specific customer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Future Price Level Prices </a:t>
            </a:r>
            <a:r>
              <a:rPr lang="en-US" dirty="0"/>
              <a:t>– Marketing will use for creating price lists for customers that require a longer lead time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Future Customer Prices </a:t>
            </a:r>
            <a:r>
              <a:rPr lang="en-US" dirty="0"/>
              <a:t>– not sure if this is something others will use, but this is what Marketing will use </a:t>
            </a:r>
          </a:p>
        </p:txBody>
      </p:sp>
    </p:spTree>
    <p:extLst>
      <p:ext uri="{BB962C8B-B14F-4D97-AF65-F5344CB8AC3E}">
        <p14:creationId xmlns:p14="http://schemas.microsoft.com/office/powerpoint/2010/main" val="2138810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ABD44-CE3D-DCB2-9DBD-D16327D2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Hierarchy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2CF14-5262-F6CD-94EC-3945D6D0A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system is trying to locate the correct price for an item on an order, it will search for pricing in this order: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Customer specific pricing (on customer record)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Tiered Price Level (on item record)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List Price</a:t>
            </a:r>
          </a:p>
        </p:txBody>
      </p:sp>
    </p:spTree>
    <p:extLst>
      <p:ext uri="{BB962C8B-B14F-4D97-AF65-F5344CB8AC3E}">
        <p14:creationId xmlns:p14="http://schemas.microsoft.com/office/powerpoint/2010/main" val="30852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5316E-7C2E-45B0-0734-EAE186AED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Validation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75AF-C935-45EB-C29F-A5A1500AC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the process through which the system compares the pricing on an order with the pricing we have for that specific item/customer in 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pricing matches, the order validates and can go through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pricing does not match, the order fails validation for that item and a price variance is created in marketing dashboard and Sales Admin must investigate and advise on action to take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 rep then takes action advised by Sales Admin and order is sent through validation again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**Important** Validation occurs at the item level and an order CANNOT be released with any validation failures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to PV resolution process - </a:t>
            </a: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http://wiki2.advantus.com/knowledge-base/price-variance-process/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01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70BD-B48F-BFAD-8D74-024D90A8E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Pricing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B5C47-8B40-A207-3F99-293F80922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increases more frequent due to factors such as supply chain, raw materials, etc.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change submission process varies by customer- may involve communication from sales as well as compliance with notification lead times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many cases, pricing must be updated directly in customer portal as well as in 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is where the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Price Change Notification Lead field comes in handy to make sure Marketing notifies the customer in time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6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5DBB2-42CF-2643-F3EC-B90FB0DBC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2D9CC-A4DB-B8A0-52CB-53C29ABD3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5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FDBA-3851-709E-E677-CC8C0B40B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1533550-232B-3327-7213-C46608314709}"/>
              </a:ext>
            </a:extLst>
          </p:cNvPr>
          <p:cNvSpPr txBox="1">
            <a:spLocks/>
          </p:cNvSpPr>
          <p:nvPr/>
        </p:nvSpPr>
        <p:spPr>
          <a:xfrm>
            <a:off x="1291905" y="1825625"/>
            <a:ext cx="5289870" cy="43513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 Price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Divisional Tier Prices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~COP List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~Closeout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~Craft List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~Drop Ship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~Internal Web Price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5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FDBA-3851-709E-E677-CC8C0B40B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5436870" cy="1450757"/>
          </a:xfrm>
        </p:spPr>
        <p:txBody>
          <a:bodyPr/>
          <a:lstStyle/>
          <a:p>
            <a:r>
              <a:rPr lang="en-US" dirty="0"/>
              <a:t>Divisional Tier Prices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21968E-BE7C-7746-FBD8-A9D7E136D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137" y="1825625"/>
            <a:ext cx="2843213" cy="42488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DB172F-FA4B-EFB9-F4B5-C04F9F58A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1083" y="1825625"/>
            <a:ext cx="2946210" cy="334645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294008-896A-86F6-A208-9E06B137F028}"/>
              </a:ext>
            </a:extLst>
          </p:cNvPr>
          <p:cNvSpPr txBox="1">
            <a:spLocks/>
          </p:cNvSpPr>
          <p:nvPr/>
        </p:nvSpPr>
        <p:spPr>
          <a:xfrm>
            <a:off x="1291905" y="1825625"/>
            <a:ext cx="5289870" cy="43513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Bluelounge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508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</a:t>
            </a:r>
          </a:p>
          <a:p>
            <a:pPr marL="635508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HK</a:t>
            </a:r>
          </a:p>
          <a:p>
            <a:pPr marL="635508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Craft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 (Floating Luxuries)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 Market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Mercury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Seward</a:t>
            </a:r>
          </a:p>
        </p:txBody>
      </p:sp>
    </p:spTree>
    <p:extLst>
      <p:ext uri="{BB962C8B-B14F-4D97-AF65-F5344CB8AC3E}">
        <p14:creationId xmlns:p14="http://schemas.microsoft.com/office/powerpoint/2010/main" val="1594851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223C3-D70A-3D13-E1E9-B4369DE0E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Intro to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A09B5-8F6E-3C33-37B0-E9E826708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905" y="1825625"/>
            <a:ext cx="4370664" cy="4351338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 &amp; Sourcing (P&amp;S) first works with divisional VP to determine product list price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P&amp;S initially adds list price to item record in NS</a:t>
            </a:r>
          </a:p>
          <a:p>
            <a:pPr marL="635508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maintains all pricing after that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Divisional VP also determines tiered price levels and customer specific pricing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enters in tiered and customer specific pricing on the item record in NS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maintains it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89A8F6-D8B0-1617-4177-46267E605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5537" y="2395537"/>
            <a:ext cx="574357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94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74B9-753C-60E7-8C46-90231D08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Record -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CFB91-5C65-9A22-C69C-694F48C58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Navigate to the item record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Pricing tab/section will show all the pricing for that item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8778D8-663C-4C61-FB89-D178A68080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1845"/>
          <a:stretch/>
        </p:blipFill>
        <p:spPr>
          <a:xfrm>
            <a:off x="1288161" y="2981433"/>
            <a:ext cx="2166648" cy="23702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863120-FAF7-2F85-5BCA-39B2C88E4D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919"/>
          <a:stretch/>
        </p:blipFill>
        <p:spPr>
          <a:xfrm>
            <a:off x="1288161" y="5289100"/>
            <a:ext cx="2166648" cy="688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46F44E-4C1B-9B9D-598A-C32702AF40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5831" y="3429000"/>
            <a:ext cx="5829300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1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74B9-753C-60E7-8C46-90231D08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Record -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CFB91-5C65-9A22-C69C-694F48C58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is an example of an item cross-sold into multiple divisions and how that pricing looks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863120-FAF7-2F85-5BCA-39B2C88E4D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8919"/>
          <a:stretch/>
        </p:blipFill>
        <p:spPr>
          <a:xfrm>
            <a:off x="1288161" y="5289100"/>
            <a:ext cx="2166648" cy="688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E7D3E5-4FFD-C988-5919-0BF5E9A074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8809" y="2767543"/>
            <a:ext cx="5715000" cy="32099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CCF9EA4-B26D-C70E-2884-8354530299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88161" y="2572704"/>
            <a:ext cx="2166648" cy="271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792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1D0B9-F0A9-BB0A-37A4-E4F4C6D6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F2C58-7F00-43D0-067E-B9179A4FC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998720" cy="40233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Most customers will be assigned tiered pricing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can be found on the customer record under the Pricing tab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7386EF-F7E1-E447-0EDB-39FB0AF44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153" y="5239819"/>
            <a:ext cx="5693389" cy="98572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D3785B-9879-BD6B-37BF-2A641FDE6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0669" y="1964203"/>
            <a:ext cx="4539409" cy="35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975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6DAF-D148-6E39-F64E-AC647CAE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Record -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F49DB-B9CA-9D9C-0E62-2906370E4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Some customers receive special pricing outside of tiered pricing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This pricing is also found on the customer record under the Pricing tab, under Item Pricing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Example – 04SNE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64698B-D458-B4BE-65B5-F11B4CFD4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3234268"/>
            <a:ext cx="964882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040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546</TotalTime>
  <Words>993</Words>
  <Application>Microsoft Office PowerPoint</Application>
  <PresentationFormat>Widescreen</PresentationFormat>
  <Paragraphs>133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Symbol</vt:lpstr>
      <vt:lpstr>Retrospect</vt:lpstr>
      <vt:lpstr>Pricing Process Awareness</vt:lpstr>
      <vt:lpstr>Objectives</vt:lpstr>
      <vt:lpstr>Terminology</vt:lpstr>
      <vt:lpstr>Divisional Tier Prices</vt:lpstr>
      <vt:lpstr>Intro to Pricing</vt:lpstr>
      <vt:lpstr>Item Record - Pricing</vt:lpstr>
      <vt:lpstr>Item Record - Pricing</vt:lpstr>
      <vt:lpstr>Customer Pricing</vt:lpstr>
      <vt:lpstr>Customer Record - Pricing</vt:lpstr>
      <vt:lpstr>Customer Record - Pricing</vt:lpstr>
      <vt:lpstr>Assigning Tiered Pricing to Customer Record</vt:lpstr>
      <vt:lpstr>Assigning Custom Pricing to Customer Record</vt:lpstr>
      <vt:lpstr>Assigning Pricing to Customer Record</vt:lpstr>
      <vt:lpstr>Tiered Pricing</vt:lpstr>
      <vt:lpstr>Saved Searches for Pricing</vt:lpstr>
      <vt:lpstr>Pricing Hierarchy</vt:lpstr>
      <vt:lpstr>Price Validation Process</vt:lpstr>
      <vt:lpstr>Pricing Changes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Pricing Process Awareness</dc:title>
  <dc:creator>Erin Crites</dc:creator>
  <cp:lastModifiedBy>Erin Crites</cp:lastModifiedBy>
  <cp:revision>4</cp:revision>
  <dcterms:created xsi:type="dcterms:W3CDTF">2023-06-20T17:25:13Z</dcterms:created>
  <dcterms:modified xsi:type="dcterms:W3CDTF">2023-06-21T02:31:17Z</dcterms:modified>
</cp:coreProperties>
</file>