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4"/>
  </p:sldMasterIdLst>
  <p:notesMasterIdLst>
    <p:notesMasterId r:id="rId18"/>
  </p:notesMasterIdLst>
  <p:sldIdLst>
    <p:sldId id="256" r:id="rId5"/>
    <p:sldId id="269" r:id="rId6"/>
    <p:sldId id="257" r:id="rId7"/>
    <p:sldId id="265" r:id="rId8"/>
    <p:sldId id="258" r:id="rId9"/>
    <p:sldId id="259" r:id="rId10"/>
    <p:sldId id="264" r:id="rId11"/>
    <p:sldId id="266" r:id="rId12"/>
    <p:sldId id="260" r:id="rId13"/>
    <p:sldId id="267" r:id="rId14"/>
    <p:sldId id="268" r:id="rId15"/>
    <p:sldId id="261" r:id="rId16"/>
    <p:sldId id="26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77086" autoAdjust="0"/>
  </p:normalViewPr>
  <p:slideViewPr>
    <p:cSldViewPr snapToGrid="0">
      <p:cViewPr varScale="1">
        <p:scale>
          <a:sx n="73" d="100"/>
          <a:sy n="73" d="100"/>
        </p:scale>
        <p:origin x="58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5CBFFB-3173-4E0F-87FF-30238DF0C9C6}" type="datetimeFigureOut">
              <a:rPr lang="en-US" smtClean="0"/>
              <a:t>8/4/2023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8E9B02-9BF2-458C-A0D5-41F64BFA55E1}" type="slidenum">
              <a:rPr lang="en-US" smtClean="0"/>
              <a:t>‹#›</a:t>
            </a:fld>
            <a:endParaRPr lang="en-US"/>
          </a:p>
        </p:txBody>
      </p:sp>
    </p:spTree>
    <p:extLst>
      <p:ext uri="{BB962C8B-B14F-4D97-AF65-F5344CB8AC3E}">
        <p14:creationId xmlns:p14="http://schemas.microsoft.com/office/powerpoint/2010/main" val="3228645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b="1" i="1" dirty="0">
                <a:solidFill>
                  <a:schemeClr val="tx1">
                    <a:lumMod val="65000"/>
                    <a:lumOff val="35000"/>
                  </a:schemeClr>
                </a:solidFill>
              </a:rPr>
              <a:t>A pricing task should be </a:t>
            </a:r>
            <a:r>
              <a:rPr lang="en-US" sz="3600" b="1" i="1" dirty="0">
                <a:solidFill>
                  <a:schemeClr val="tx1">
                    <a:lumMod val="65000"/>
                    <a:lumOff val="35000"/>
                  </a:schemeClr>
                </a:solidFill>
              </a:rPr>
              <a:t>entered</a:t>
            </a:r>
            <a:r>
              <a:rPr lang="en-US" sz="2400" b="1" i="1" dirty="0">
                <a:solidFill>
                  <a:schemeClr val="tx1">
                    <a:lumMod val="65000"/>
                    <a:lumOff val="35000"/>
                  </a:schemeClr>
                </a:solidFill>
              </a:rPr>
              <a:t> in </a:t>
            </a:r>
            <a:r>
              <a:rPr lang="en-US" sz="2400" b="1" i="1" dirty="0" err="1">
                <a:solidFill>
                  <a:schemeClr val="tx1">
                    <a:lumMod val="65000"/>
                    <a:lumOff val="35000"/>
                  </a:schemeClr>
                </a:solidFill>
              </a:rPr>
              <a:t>Netsuite</a:t>
            </a:r>
            <a:r>
              <a:rPr lang="en-US" sz="2400" b="1" i="1" dirty="0">
                <a:solidFill>
                  <a:schemeClr val="tx1">
                    <a:lumMod val="65000"/>
                    <a:lumOff val="35000"/>
                  </a:schemeClr>
                </a:solidFill>
              </a:rPr>
              <a:t> for any request to add new pricing or update pricing due to a price increase or promotion, etc.</a:t>
            </a:r>
            <a:endParaRPr lang="en-US" sz="2400" b="1" dirty="0"/>
          </a:p>
        </p:txBody>
      </p:sp>
      <p:sp>
        <p:nvSpPr>
          <p:cNvPr id="4" name="Slide Number Placeholder 3"/>
          <p:cNvSpPr>
            <a:spLocks noGrp="1"/>
          </p:cNvSpPr>
          <p:nvPr>
            <p:ph type="sldNum" sz="quarter" idx="5"/>
          </p:nvPr>
        </p:nvSpPr>
        <p:spPr/>
        <p:txBody>
          <a:bodyPr/>
          <a:lstStyle/>
          <a:p>
            <a:fld id="{248E9B02-9BF2-458C-A0D5-41F64BFA55E1}" type="slidenum">
              <a:rPr lang="en-US" smtClean="0"/>
              <a:t>1</a:t>
            </a:fld>
            <a:endParaRPr lang="en-US"/>
          </a:p>
        </p:txBody>
      </p:sp>
    </p:spTree>
    <p:extLst>
      <p:ext uri="{BB962C8B-B14F-4D97-AF65-F5344CB8AC3E}">
        <p14:creationId xmlns:p14="http://schemas.microsoft.com/office/powerpoint/2010/main" val="2142806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b="1" i="1" dirty="0">
                <a:solidFill>
                  <a:schemeClr val="tx1">
                    <a:lumMod val="65000"/>
                    <a:lumOff val="35000"/>
                  </a:schemeClr>
                </a:solidFill>
              </a:rPr>
              <a:t>A pricing task should be </a:t>
            </a:r>
            <a:r>
              <a:rPr lang="en-US" sz="3600" b="1" i="1" dirty="0">
                <a:solidFill>
                  <a:schemeClr val="tx1">
                    <a:lumMod val="65000"/>
                    <a:lumOff val="35000"/>
                  </a:schemeClr>
                </a:solidFill>
              </a:rPr>
              <a:t>entered</a:t>
            </a:r>
            <a:r>
              <a:rPr lang="en-US" sz="2400" b="1" i="1" dirty="0">
                <a:solidFill>
                  <a:schemeClr val="tx1">
                    <a:lumMod val="65000"/>
                    <a:lumOff val="35000"/>
                  </a:schemeClr>
                </a:solidFill>
              </a:rPr>
              <a:t> in </a:t>
            </a:r>
            <a:r>
              <a:rPr lang="en-US" sz="2400" b="1" i="1" dirty="0" err="1">
                <a:solidFill>
                  <a:schemeClr val="tx1">
                    <a:lumMod val="65000"/>
                    <a:lumOff val="35000"/>
                  </a:schemeClr>
                </a:solidFill>
              </a:rPr>
              <a:t>Netsuite</a:t>
            </a:r>
            <a:r>
              <a:rPr lang="en-US" sz="2400" b="1" i="1" dirty="0">
                <a:solidFill>
                  <a:schemeClr val="tx1">
                    <a:lumMod val="65000"/>
                    <a:lumOff val="35000"/>
                  </a:schemeClr>
                </a:solidFill>
              </a:rPr>
              <a:t> for any request to add new pricing or update pricing due to a price increase or promotion, etc.</a:t>
            </a:r>
            <a:endParaRPr lang="en-US" sz="2400" b="1" dirty="0"/>
          </a:p>
        </p:txBody>
      </p:sp>
      <p:sp>
        <p:nvSpPr>
          <p:cNvPr id="4" name="Slide Number Placeholder 3"/>
          <p:cNvSpPr>
            <a:spLocks noGrp="1"/>
          </p:cNvSpPr>
          <p:nvPr>
            <p:ph type="sldNum" sz="quarter" idx="5"/>
          </p:nvPr>
        </p:nvSpPr>
        <p:spPr/>
        <p:txBody>
          <a:bodyPr/>
          <a:lstStyle/>
          <a:p>
            <a:fld id="{248E9B02-9BF2-458C-A0D5-41F64BFA55E1}" type="slidenum">
              <a:rPr lang="en-US" smtClean="0"/>
              <a:t>2</a:t>
            </a:fld>
            <a:endParaRPr lang="en-US"/>
          </a:p>
        </p:txBody>
      </p:sp>
    </p:spTree>
    <p:extLst>
      <p:ext uri="{BB962C8B-B14F-4D97-AF65-F5344CB8AC3E}">
        <p14:creationId xmlns:p14="http://schemas.microsoft.com/office/powerpoint/2010/main" val="2233023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8E9B02-9BF2-458C-A0D5-41F64BFA55E1}" type="slidenum">
              <a:rPr lang="en-US" smtClean="0"/>
              <a:t>4</a:t>
            </a:fld>
            <a:endParaRPr lang="en-US"/>
          </a:p>
        </p:txBody>
      </p:sp>
    </p:spTree>
    <p:extLst>
      <p:ext uri="{BB962C8B-B14F-4D97-AF65-F5344CB8AC3E}">
        <p14:creationId xmlns:p14="http://schemas.microsoft.com/office/powerpoint/2010/main" val="270773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If there are customers missing, this needs to be completed </a:t>
            </a:r>
            <a:r>
              <a:rPr lang="en-US" sz="1200" b="1" dirty="0"/>
              <a:t>via the task, not by email.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If Sales Operations knows there are customer missing, they will change the assignee back to the requestor’s name, edit the directions to the requester to ask that they fill in any missing customers or information.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requestor will then need to update and assign it back to the Sales Ops Specialist.</a:t>
            </a:r>
          </a:p>
          <a:p>
            <a:endParaRPr lang="en-US" dirty="0"/>
          </a:p>
        </p:txBody>
      </p:sp>
      <p:sp>
        <p:nvSpPr>
          <p:cNvPr id="4" name="Slide Number Placeholder 3"/>
          <p:cNvSpPr>
            <a:spLocks noGrp="1"/>
          </p:cNvSpPr>
          <p:nvPr>
            <p:ph type="sldNum" sz="quarter" idx="5"/>
          </p:nvPr>
        </p:nvSpPr>
        <p:spPr/>
        <p:txBody>
          <a:bodyPr/>
          <a:lstStyle/>
          <a:p>
            <a:fld id="{248E9B02-9BF2-458C-A0D5-41F64BFA55E1}" type="slidenum">
              <a:rPr lang="en-US" smtClean="0"/>
              <a:t>9</a:t>
            </a:fld>
            <a:endParaRPr lang="en-US"/>
          </a:p>
        </p:txBody>
      </p:sp>
    </p:spTree>
    <p:extLst>
      <p:ext uri="{BB962C8B-B14F-4D97-AF65-F5344CB8AC3E}">
        <p14:creationId xmlns:p14="http://schemas.microsoft.com/office/powerpoint/2010/main" val="4040676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it is not a required field but if this is a price increase where the customer must be notified, this information will be required to create  the letter/notification. If this is not complete, it will be assigned back to you to complete &amp; resubmit.</a:t>
            </a:r>
          </a:p>
        </p:txBody>
      </p:sp>
      <p:sp>
        <p:nvSpPr>
          <p:cNvPr id="4" name="Slide Number Placeholder 3"/>
          <p:cNvSpPr>
            <a:spLocks noGrp="1"/>
          </p:cNvSpPr>
          <p:nvPr>
            <p:ph type="sldNum" sz="quarter" idx="5"/>
          </p:nvPr>
        </p:nvSpPr>
        <p:spPr/>
        <p:txBody>
          <a:bodyPr/>
          <a:lstStyle/>
          <a:p>
            <a:fld id="{248E9B02-9BF2-458C-A0D5-41F64BFA55E1}" type="slidenum">
              <a:rPr lang="en-US" smtClean="0"/>
              <a:t>11</a:t>
            </a:fld>
            <a:endParaRPr lang="en-US"/>
          </a:p>
        </p:txBody>
      </p:sp>
    </p:spTree>
    <p:extLst>
      <p:ext uri="{BB962C8B-B14F-4D97-AF65-F5344CB8AC3E}">
        <p14:creationId xmlns:p14="http://schemas.microsoft.com/office/powerpoint/2010/main" val="4178447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45FC722-A85F-444F-955A-151A1B05F254}" type="datetimeFigureOut">
              <a:rPr lang="en-US" smtClean="0"/>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58C9EC-6171-4B7E-9188-0A545DE63956}" type="slidenum">
              <a:rPr lang="en-US" smtClean="0"/>
              <a:t>‹#›</a:t>
            </a:fld>
            <a:endParaRPr lang="en-US"/>
          </a:p>
        </p:txBody>
      </p:sp>
    </p:spTree>
    <p:extLst>
      <p:ext uri="{BB962C8B-B14F-4D97-AF65-F5344CB8AC3E}">
        <p14:creationId xmlns:p14="http://schemas.microsoft.com/office/powerpoint/2010/main" val="1732737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5FC722-A85F-444F-955A-151A1B05F254}" type="datetimeFigureOut">
              <a:rPr lang="en-US" smtClean="0"/>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58C9EC-6171-4B7E-9188-0A545DE63956}" type="slidenum">
              <a:rPr lang="en-US" smtClean="0"/>
              <a:t>‹#›</a:t>
            </a:fld>
            <a:endParaRPr lang="en-US"/>
          </a:p>
        </p:txBody>
      </p:sp>
    </p:spTree>
    <p:extLst>
      <p:ext uri="{BB962C8B-B14F-4D97-AF65-F5344CB8AC3E}">
        <p14:creationId xmlns:p14="http://schemas.microsoft.com/office/powerpoint/2010/main" val="1324074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5FC722-A85F-444F-955A-151A1B05F254}" type="datetimeFigureOut">
              <a:rPr lang="en-US" smtClean="0"/>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58C9EC-6171-4B7E-9188-0A545DE6395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199379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5FC722-A85F-444F-955A-151A1B05F254}" type="datetimeFigureOut">
              <a:rPr lang="en-US" smtClean="0"/>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58C9EC-6171-4B7E-9188-0A545DE63956}" type="slidenum">
              <a:rPr lang="en-US" smtClean="0"/>
              <a:t>‹#›</a:t>
            </a:fld>
            <a:endParaRPr lang="en-US"/>
          </a:p>
        </p:txBody>
      </p:sp>
    </p:spTree>
    <p:extLst>
      <p:ext uri="{BB962C8B-B14F-4D97-AF65-F5344CB8AC3E}">
        <p14:creationId xmlns:p14="http://schemas.microsoft.com/office/powerpoint/2010/main" val="34047576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5FC722-A85F-444F-955A-151A1B05F254}" type="datetimeFigureOut">
              <a:rPr lang="en-US" smtClean="0"/>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58C9EC-6171-4B7E-9188-0A545DE6395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820656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5FC722-A85F-444F-955A-151A1B05F254}" type="datetimeFigureOut">
              <a:rPr lang="en-US" smtClean="0"/>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58C9EC-6171-4B7E-9188-0A545DE63956}" type="slidenum">
              <a:rPr lang="en-US" smtClean="0"/>
              <a:t>‹#›</a:t>
            </a:fld>
            <a:endParaRPr lang="en-US"/>
          </a:p>
        </p:txBody>
      </p:sp>
    </p:spTree>
    <p:extLst>
      <p:ext uri="{BB962C8B-B14F-4D97-AF65-F5344CB8AC3E}">
        <p14:creationId xmlns:p14="http://schemas.microsoft.com/office/powerpoint/2010/main" val="30924458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5FC722-A85F-444F-955A-151A1B05F254}" type="datetimeFigureOut">
              <a:rPr lang="en-US" smtClean="0"/>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58C9EC-6171-4B7E-9188-0A545DE63956}" type="slidenum">
              <a:rPr lang="en-US" smtClean="0"/>
              <a:t>‹#›</a:t>
            </a:fld>
            <a:endParaRPr lang="en-US"/>
          </a:p>
        </p:txBody>
      </p:sp>
    </p:spTree>
    <p:extLst>
      <p:ext uri="{BB962C8B-B14F-4D97-AF65-F5344CB8AC3E}">
        <p14:creationId xmlns:p14="http://schemas.microsoft.com/office/powerpoint/2010/main" val="9835815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5FC722-A85F-444F-955A-151A1B05F254}" type="datetimeFigureOut">
              <a:rPr lang="en-US" smtClean="0"/>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58C9EC-6171-4B7E-9188-0A545DE63956}" type="slidenum">
              <a:rPr lang="en-US" smtClean="0"/>
              <a:t>‹#›</a:t>
            </a:fld>
            <a:endParaRPr lang="en-US"/>
          </a:p>
        </p:txBody>
      </p:sp>
    </p:spTree>
    <p:extLst>
      <p:ext uri="{BB962C8B-B14F-4D97-AF65-F5344CB8AC3E}">
        <p14:creationId xmlns:p14="http://schemas.microsoft.com/office/powerpoint/2010/main" val="1315572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5FC722-A85F-444F-955A-151A1B05F254}" type="datetimeFigureOut">
              <a:rPr lang="en-US" smtClean="0"/>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58C9EC-6171-4B7E-9188-0A545DE63956}" type="slidenum">
              <a:rPr lang="en-US" smtClean="0"/>
              <a:t>‹#›</a:t>
            </a:fld>
            <a:endParaRPr lang="en-US"/>
          </a:p>
        </p:txBody>
      </p:sp>
    </p:spTree>
    <p:extLst>
      <p:ext uri="{BB962C8B-B14F-4D97-AF65-F5344CB8AC3E}">
        <p14:creationId xmlns:p14="http://schemas.microsoft.com/office/powerpoint/2010/main" val="3424351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5FC722-A85F-444F-955A-151A1B05F254}" type="datetimeFigureOut">
              <a:rPr lang="en-US" smtClean="0"/>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58C9EC-6171-4B7E-9188-0A545DE63956}" type="slidenum">
              <a:rPr lang="en-US" smtClean="0"/>
              <a:t>‹#›</a:t>
            </a:fld>
            <a:endParaRPr lang="en-US"/>
          </a:p>
        </p:txBody>
      </p:sp>
    </p:spTree>
    <p:extLst>
      <p:ext uri="{BB962C8B-B14F-4D97-AF65-F5344CB8AC3E}">
        <p14:creationId xmlns:p14="http://schemas.microsoft.com/office/powerpoint/2010/main" val="1672211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45FC722-A85F-444F-955A-151A1B05F254}" type="datetimeFigureOut">
              <a:rPr lang="en-US" smtClean="0"/>
              <a:t>8/4/2023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58C9EC-6171-4B7E-9188-0A545DE63956}" type="slidenum">
              <a:rPr lang="en-US" smtClean="0"/>
              <a:t>‹#›</a:t>
            </a:fld>
            <a:endParaRPr lang="en-US"/>
          </a:p>
        </p:txBody>
      </p:sp>
    </p:spTree>
    <p:extLst>
      <p:ext uri="{BB962C8B-B14F-4D97-AF65-F5344CB8AC3E}">
        <p14:creationId xmlns:p14="http://schemas.microsoft.com/office/powerpoint/2010/main" val="1077642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5FC722-A85F-444F-955A-151A1B05F254}" type="datetimeFigureOut">
              <a:rPr lang="en-US" smtClean="0"/>
              <a:t>8/4/2023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58C9EC-6171-4B7E-9188-0A545DE63956}" type="slidenum">
              <a:rPr lang="en-US" smtClean="0"/>
              <a:t>‹#›</a:t>
            </a:fld>
            <a:endParaRPr lang="en-US"/>
          </a:p>
        </p:txBody>
      </p:sp>
    </p:spTree>
    <p:extLst>
      <p:ext uri="{BB962C8B-B14F-4D97-AF65-F5344CB8AC3E}">
        <p14:creationId xmlns:p14="http://schemas.microsoft.com/office/powerpoint/2010/main" val="1458810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45FC722-A85F-444F-955A-151A1B05F254}" type="datetimeFigureOut">
              <a:rPr lang="en-US" smtClean="0"/>
              <a:t>8/4/2023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58C9EC-6171-4B7E-9188-0A545DE63956}" type="slidenum">
              <a:rPr lang="en-US" smtClean="0"/>
              <a:t>‹#›</a:t>
            </a:fld>
            <a:endParaRPr lang="en-US"/>
          </a:p>
        </p:txBody>
      </p:sp>
    </p:spTree>
    <p:extLst>
      <p:ext uri="{BB962C8B-B14F-4D97-AF65-F5344CB8AC3E}">
        <p14:creationId xmlns:p14="http://schemas.microsoft.com/office/powerpoint/2010/main" val="4148514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5FC722-A85F-444F-955A-151A1B05F254}" type="datetimeFigureOut">
              <a:rPr lang="en-US" smtClean="0"/>
              <a:t>8/4/2023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58C9EC-6171-4B7E-9188-0A545DE63956}" type="slidenum">
              <a:rPr lang="en-US" smtClean="0"/>
              <a:t>‹#›</a:t>
            </a:fld>
            <a:endParaRPr lang="en-US"/>
          </a:p>
        </p:txBody>
      </p:sp>
    </p:spTree>
    <p:extLst>
      <p:ext uri="{BB962C8B-B14F-4D97-AF65-F5344CB8AC3E}">
        <p14:creationId xmlns:p14="http://schemas.microsoft.com/office/powerpoint/2010/main" val="2597765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45FC722-A85F-444F-955A-151A1B05F254}" type="datetimeFigureOut">
              <a:rPr lang="en-US" smtClean="0"/>
              <a:t>8/4/2023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58C9EC-6171-4B7E-9188-0A545DE63956}" type="slidenum">
              <a:rPr lang="en-US" smtClean="0"/>
              <a:t>‹#›</a:t>
            </a:fld>
            <a:endParaRPr lang="en-US"/>
          </a:p>
        </p:txBody>
      </p:sp>
    </p:spTree>
    <p:extLst>
      <p:ext uri="{BB962C8B-B14F-4D97-AF65-F5344CB8AC3E}">
        <p14:creationId xmlns:p14="http://schemas.microsoft.com/office/powerpoint/2010/main" val="2197796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58C9EC-6171-4B7E-9188-0A545DE63956}" type="slidenum">
              <a:rPr lang="en-US" smtClean="0"/>
              <a:t>‹#›</a:t>
            </a:fld>
            <a:endParaRPr lang="en-US"/>
          </a:p>
        </p:txBody>
      </p:sp>
      <p:sp>
        <p:nvSpPr>
          <p:cNvPr id="5" name="Date Placeholder 4"/>
          <p:cNvSpPr>
            <a:spLocks noGrp="1"/>
          </p:cNvSpPr>
          <p:nvPr>
            <p:ph type="dt" sz="half" idx="10"/>
          </p:nvPr>
        </p:nvSpPr>
        <p:spPr/>
        <p:txBody>
          <a:bodyPr/>
          <a:lstStyle/>
          <a:p>
            <a:fld id="{F45FC722-A85F-444F-955A-151A1B05F254}" type="datetimeFigureOut">
              <a:rPr lang="en-US" smtClean="0"/>
              <a:t>8/4/2023</a:t>
            </a:fld>
            <a:endParaRPr lang="en-US"/>
          </a:p>
        </p:txBody>
      </p:sp>
    </p:spTree>
    <p:extLst>
      <p:ext uri="{BB962C8B-B14F-4D97-AF65-F5344CB8AC3E}">
        <p14:creationId xmlns:p14="http://schemas.microsoft.com/office/powerpoint/2010/main" val="714743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45FC722-A85F-444F-955A-151A1B05F254}" type="datetimeFigureOut">
              <a:rPr lang="en-US" smtClean="0"/>
              <a:t>8/4/2023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58C9EC-6171-4B7E-9188-0A545DE63956}" type="slidenum">
              <a:rPr lang="en-US" smtClean="0"/>
              <a:t>‹#›</a:t>
            </a:fld>
            <a:endParaRPr lang="en-US"/>
          </a:p>
        </p:txBody>
      </p:sp>
    </p:spTree>
    <p:extLst>
      <p:ext uri="{BB962C8B-B14F-4D97-AF65-F5344CB8AC3E}">
        <p14:creationId xmlns:p14="http://schemas.microsoft.com/office/powerpoint/2010/main" val="3373933877"/>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PRICING TASK</a:t>
            </a:r>
          </a:p>
        </p:txBody>
      </p:sp>
      <p:sp>
        <p:nvSpPr>
          <p:cNvPr id="3" name="Subtitle 2"/>
          <p:cNvSpPr>
            <a:spLocks noGrp="1"/>
          </p:cNvSpPr>
          <p:nvPr>
            <p:ph type="subTitle" idx="1"/>
          </p:nvPr>
        </p:nvSpPr>
        <p:spPr>
          <a:xfrm>
            <a:off x="1507067" y="3879917"/>
            <a:ext cx="7766936" cy="1096899"/>
          </a:xfrm>
        </p:spPr>
        <p:txBody>
          <a:bodyPr/>
          <a:lstStyle/>
          <a:p>
            <a:r>
              <a:rPr lang="en-US" dirty="0"/>
              <a:t>INSTRUCTIONS</a:t>
            </a:r>
          </a:p>
        </p:txBody>
      </p:sp>
    </p:spTree>
    <p:extLst>
      <p:ext uri="{BB962C8B-B14F-4D97-AF65-F5344CB8AC3E}">
        <p14:creationId xmlns:p14="http://schemas.microsoft.com/office/powerpoint/2010/main" val="534320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82233" y="384561"/>
            <a:ext cx="8316873" cy="7884146"/>
          </a:xfrm>
          <a:prstGeom prst="rect">
            <a:avLst/>
          </a:prstGeom>
          <a:noFill/>
        </p:spPr>
        <p:txBody>
          <a:bodyPr wrap="square" rtlCol="0">
            <a:spAutoFit/>
          </a:bodyPr>
          <a:lstStyle/>
          <a:p>
            <a:pPr>
              <a:lnSpc>
                <a:spcPct val="150000"/>
              </a:lnSpc>
            </a:pPr>
            <a:r>
              <a:rPr lang="en-US" sz="2000" dirty="0"/>
              <a:t>Make sure to fill in the Pricing Start Date. Pricing End Date is </a:t>
            </a:r>
            <a:r>
              <a:rPr lang="en-US" sz="2000" dirty="0">
                <a:solidFill>
                  <a:srgbClr val="FF0000"/>
                </a:solidFill>
              </a:rPr>
              <a:t>optional</a:t>
            </a:r>
            <a:r>
              <a:rPr lang="en-US" sz="2000" dirty="0"/>
              <a:t> and only should be used if it’s a time period pricing (ex. price increase delay to an account or promo pricing.</a:t>
            </a:r>
          </a:p>
          <a:p>
            <a:pPr lvl="0">
              <a:lnSpc>
                <a:spcPct val="150000"/>
              </a:lnSpc>
            </a:pPr>
            <a:endParaRPr lang="en-US" sz="2000" b="1" u="sng" dirty="0"/>
          </a:p>
          <a:p>
            <a:pPr lvl="0">
              <a:lnSpc>
                <a:spcPct val="150000"/>
              </a:lnSpc>
            </a:pPr>
            <a:endParaRPr lang="en-US" sz="2000" b="1" u="sng" dirty="0"/>
          </a:p>
          <a:p>
            <a:pPr lvl="0">
              <a:lnSpc>
                <a:spcPct val="150000"/>
              </a:lnSpc>
            </a:pPr>
            <a:endParaRPr lang="en-US" sz="2000" b="1" u="sng" dirty="0"/>
          </a:p>
          <a:p>
            <a:pPr lvl="0">
              <a:lnSpc>
                <a:spcPct val="150000"/>
              </a:lnSpc>
            </a:pPr>
            <a:endParaRPr lang="en-US" sz="2000" b="1" u="sng" dirty="0"/>
          </a:p>
          <a:p>
            <a:pPr lvl="0">
              <a:lnSpc>
                <a:spcPct val="150000"/>
              </a:lnSpc>
            </a:pPr>
            <a:endParaRPr lang="en-US" sz="2000" b="1" u="sng" dirty="0"/>
          </a:p>
          <a:p>
            <a:pPr lvl="0">
              <a:lnSpc>
                <a:spcPct val="150000"/>
              </a:lnSpc>
            </a:pPr>
            <a:endParaRPr lang="en-US" sz="2000" b="1" u="sng" dirty="0"/>
          </a:p>
          <a:p>
            <a:pPr lvl="0">
              <a:lnSpc>
                <a:spcPct val="150000"/>
              </a:lnSpc>
            </a:pPr>
            <a:endParaRPr lang="en-US" sz="2000" b="1" u="sng" dirty="0"/>
          </a:p>
          <a:p>
            <a:pPr>
              <a:lnSpc>
                <a:spcPct val="150000"/>
              </a:lnSpc>
            </a:pPr>
            <a:endParaRPr lang="en-US" sz="2000" b="1" u="sng" dirty="0"/>
          </a:p>
          <a:p>
            <a:pPr>
              <a:lnSpc>
                <a:spcPct val="150000"/>
              </a:lnSpc>
            </a:pPr>
            <a:endParaRPr lang="en-US" sz="2000" dirty="0"/>
          </a:p>
          <a:p>
            <a:pPr marL="171450" indent="-171450">
              <a:lnSpc>
                <a:spcPct val="150000"/>
              </a:lnSpc>
              <a:buFontTx/>
              <a:buChar char="-"/>
            </a:pPr>
            <a:endParaRPr lang="en-US" sz="2000" dirty="0"/>
          </a:p>
          <a:p>
            <a:pPr lvl="0">
              <a:lnSpc>
                <a:spcPct val="150000"/>
              </a:lnSpc>
            </a:pPr>
            <a:endParaRPr lang="en-US" sz="2000" b="1" u="sng" dirty="0"/>
          </a:p>
          <a:p>
            <a:pPr lvl="0">
              <a:lnSpc>
                <a:spcPct val="150000"/>
              </a:lnSpc>
            </a:pPr>
            <a:endParaRPr lang="en-US" sz="2000" b="1" u="sng" dirty="0"/>
          </a:p>
          <a:p>
            <a:pPr>
              <a:lnSpc>
                <a:spcPct val="150000"/>
              </a:lnSpc>
            </a:pPr>
            <a:endParaRPr lang="en-US" sz="2000" dirty="0"/>
          </a:p>
          <a:p>
            <a:pPr>
              <a:lnSpc>
                <a:spcPct val="150000"/>
              </a:lnSpc>
            </a:pPr>
            <a:endParaRPr lang="en-US" sz="2000" dirty="0"/>
          </a:p>
        </p:txBody>
      </p:sp>
      <p:pic>
        <p:nvPicPr>
          <p:cNvPr id="7" name="Picture 6" descr="A screenshot of a computer&#10;&#10;Description automatically generated"/>
          <p:cNvPicPr/>
          <p:nvPr/>
        </p:nvPicPr>
        <p:blipFill rotWithShape="1">
          <a:blip r:embed="rId2"/>
          <a:srcRect t="56056"/>
          <a:stretch/>
        </p:blipFill>
        <p:spPr bwMode="auto">
          <a:xfrm>
            <a:off x="1413785" y="1949885"/>
            <a:ext cx="4203244" cy="237674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14304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82233" y="384561"/>
            <a:ext cx="8316873" cy="4150303"/>
          </a:xfrm>
          <a:prstGeom prst="rect">
            <a:avLst/>
          </a:prstGeom>
          <a:noFill/>
        </p:spPr>
        <p:txBody>
          <a:bodyPr wrap="square" rtlCol="0">
            <a:spAutoFit/>
          </a:bodyPr>
          <a:lstStyle/>
          <a:p>
            <a:pPr>
              <a:lnSpc>
                <a:spcPct val="150000"/>
              </a:lnSpc>
            </a:pPr>
            <a:r>
              <a:rPr lang="en-US" sz="2000" dirty="0"/>
              <a:t>If this is a price increase, list the reason here. This will be what is given to the customer in the pricing increase notification emails/letters. </a:t>
            </a:r>
          </a:p>
          <a:p>
            <a:pPr marL="171450" indent="-171450">
              <a:lnSpc>
                <a:spcPct val="150000"/>
              </a:lnSpc>
              <a:buFontTx/>
              <a:buChar char="-"/>
            </a:pPr>
            <a:endParaRPr lang="en-US" sz="2000" dirty="0"/>
          </a:p>
          <a:p>
            <a:pPr marL="171450" indent="-171450">
              <a:lnSpc>
                <a:spcPct val="150000"/>
              </a:lnSpc>
              <a:buFontTx/>
              <a:buChar char="-"/>
            </a:pPr>
            <a:endParaRPr lang="en-US" sz="2000" dirty="0"/>
          </a:p>
          <a:p>
            <a:pPr lvl="0">
              <a:lnSpc>
                <a:spcPct val="150000"/>
              </a:lnSpc>
            </a:pPr>
            <a:endParaRPr lang="en-US" sz="2000" b="1" u="sng" dirty="0"/>
          </a:p>
          <a:p>
            <a:pPr lvl="0">
              <a:lnSpc>
                <a:spcPct val="150000"/>
              </a:lnSpc>
            </a:pPr>
            <a:endParaRPr lang="en-US" sz="2000" b="1" u="sng" dirty="0"/>
          </a:p>
          <a:p>
            <a:pPr>
              <a:lnSpc>
                <a:spcPct val="150000"/>
              </a:lnSpc>
            </a:pPr>
            <a:endParaRPr lang="en-US" sz="2000" dirty="0"/>
          </a:p>
          <a:p>
            <a:pPr>
              <a:lnSpc>
                <a:spcPct val="150000"/>
              </a:lnSpc>
            </a:pPr>
            <a:endParaRPr lang="en-US" sz="2000" dirty="0"/>
          </a:p>
        </p:txBody>
      </p:sp>
      <p:pic>
        <p:nvPicPr>
          <p:cNvPr id="9" name="Picture 8" descr="A blue and white rectangular object with text&#10;&#10;Description automatically generated"/>
          <p:cNvPicPr/>
          <p:nvPr/>
        </p:nvPicPr>
        <p:blipFill>
          <a:blip r:embed="rId3"/>
          <a:stretch>
            <a:fillRect/>
          </a:stretch>
        </p:blipFill>
        <p:spPr>
          <a:xfrm>
            <a:off x="972800" y="1951264"/>
            <a:ext cx="2581275" cy="781050"/>
          </a:xfrm>
          <a:prstGeom prst="rect">
            <a:avLst/>
          </a:prstGeom>
        </p:spPr>
      </p:pic>
      <p:sp>
        <p:nvSpPr>
          <p:cNvPr id="2" name="TextBox 1">
            <a:extLst>
              <a:ext uri="{FF2B5EF4-FFF2-40B4-BE49-F238E27FC236}">
                <a16:creationId xmlns:a16="http://schemas.microsoft.com/office/drawing/2014/main" id="{6FE9C7C9-50EA-2242-FB48-2904CFDE21F6}"/>
              </a:ext>
            </a:extLst>
          </p:cNvPr>
          <p:cNvSpPr txBox="1"/>
          <p:nvPr/>
        </p:nvSpPr>
        <p:spPr>
          <a:xfrm>
            <a:off x="882233" y="2971368"/>
            <a:ext cx="8316873" cy="3077766"/>
          </a:xfrm>
          <a:prstGeom prst="rect">
            <a:avLst/>
          </a:prstGeom>
          <a:noFill/>
        </p:spPr>
        <p:txBody>
          <a:bodyPr wrap="square" rtlCol="0">
            <a:spAutoFit/>
          </a:bodyPr>
          <a:lstStyle/>
          <a:p>
            <a:r>
              <a:rPr lang="en-US" sz="2000" dirty="0">
                <a:solidFill>
                  <a:srgbClr val="FF0000"/>
                </a:solidFill>
              </a:rPr>
              <a:t>NOTE: This is not a required field but if it this is an increase and the customer must be notified, the information needs to be provided here. If this is not filled out correctly, the task will be assigned back to you to correct and re-submit. </a:t>
            </a:r>
            <a:endParaRPr lang="en-US" sz="1200" dirty="0"/>
          </a:p>
          <a:p>
            <a:pPr marL="171450" lvl="0" indent="-171450">
              <a:buFontTx/>
              <a:buChar char="-"/>
            </a:pPr>
            <a:endParaRPr lang="en-US" sz="1200" dirty="0"/>
          </a:p>
          <a:p>
            <a:pPr lvl="0"/>
            <a:endParaRPr lang="en-US" sz="1200" dirty="0"/>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endParaRPr lang="en-US" dirty="0"/>
          </a:p>
        </p:txBody>
      </p:sp>
    </p:spTree>
    <p:extLst>
      <p:ext uri="{BB962C8B-B14F-4D97-AF65-F5344CB8AC3E}">
        <p14:creationId xmlns:p14="http://schemas.microsoft.com/office/powerpoint/2010/main" val="3199059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0779" y="676145"/>
            <a:ext cx="8316873" cy="5114157"/>
          </a:xfrm>
          <a:prstGeom prst="rect">
            <a:avLst/>
          </a:prstGeom>
          <a:noFill/>
        </p:spPr>
        <p:txBody>
          <a:bodyPr wrap="square" rtlCol="0">
            <a:spAutoFit/>
          </a:bodyPr>
          <a:lstStyle/>
          <a:p>
            <a:pPr>
              <a:lnSpc>
                <a:spcPct val="150000"/>
              </a:lnSpc>
            </a:pPr>
            <a:r>
              <a:rPr lang="en-US" sz="2000" dirty="0"/>
              <a:t>You can upload any spreadsheet or file via the drag/drop feature in top right corner.</a:t>
            </a:r>
          </a:p>
          <a:p>
            <a:pPr marL="285750" indent="-285750">
              <a:lnSpc>
                <a:spcPct val="150000"/>
              </a:lnSpc>
              <a:buFont typeface="Wingdings" panose="05000000000000000000" pitchFamily="2" charset="2"/>
              <a:buChar char="§"/>
            </a:pPr>
            <a:endParaRPr lang="en-US" sz="2000" dirty="0"/>
          </a:p>
          <a:p>
            <a:pPr marL="285750" indent="-285750">
              <a:lnSpc>
                <a:spcPct val="150000"/>
              </a:lnSpc>
              <a:buFont typeface="Wingdings" panose="05000000000000000000" pitchFamily="2" charset="2"/>
              <a:buChar char="§"/>
            </a:pPr>
            <a:endParaRPr lang="en-US" sz="2000" dirty="0"/>
          </a:p>
          <a:p>
            <a:pPr>
              <a:lnSpc>
                <a:spcPct val="150000"/>
              </a:lnSpc>
            </a:pPr>
            <a:r>
              <a:rPr lang="en-US" sz="2000" dirty="0"/>
              <a:t>Files will appear here. </a:t>
            </a:r>
          </a:p>
          <a:p>
            <a:pPr>
              <a:lnSpc>
                <a:spcPct val="150000"/>
              </a:lnSpc>
            </a:pPr>
            <a:r>
              <a:rPr lang="en-US" sz="2000" dirty="0"/>
              <a:t> </a:t>
            </a:r>
          </a:p>
          <a:p>
            <a:pPr marL="171450" lvl="0" indent="-171450">
              <a:lnSpc>
                <a:spcPct val="150000"/>
              </a:lnSpc>
              <a:buFontTx/>
              <a:buChar char="-"/>
            </a:pPr>
            <a:endParaRPr lang="en-US" sz="2000" dirty="0"/>
          </a:p>
          <a:p>
            <a:pPr marL="171450" lvl="0" indent="-171450">
              <a:lnSpc>
                <a:spcPct val="150000"/>
              </a:lnSpc>
              <a:buFontTx/>
              <a:buChar char="-"/>
            </a:pPr>
            <a:endParaRPr lang="en-US" sz="2000" dirty="0"/>
          </a:p>
          <a:p>
            <a:pPr lvl="0">
              <a:lnSpc>
                <a:spcPct val="150000"/>
              </a:lnSpc>
            </a:pPr>
            <a:endParaRPr lang="en-US" sz="2000" dirty="0"/>
          </a:p>
          <a:p>
            <a:pPr>
              <a:lnSpc>
                <a:spcPct val="150000"/>
              </a:lnSpc>
            </a:pPr>
            <a:r>
              <a:rPr lang="en-US" sz="2000" dirty="0"/>
              <a:t>Click Save at the top and you’re all set. </a:t>
            </a:r>
          </a:p>
          <a:p>
            <a:pPr marL="285750" indent="-285750">
              <a:lnSpc>
                <a:spcPct val="150000"/>
              </a:lnSpc>
              <a:buFont typeface="Wingdings" panose="05000000000000000000" pitchFamily="2" charset="2"/>
              <a:buChar char="§"/>
            </a:pPr>
            <a:endParaRPr lang="en-US" sz="2000" dirty="0"/>
          </a:p>
        </p:txBody>
      </p:sp>
      <p:pic>
        <p:nvPicPr>
          <p:cNvPr id="8" name="Picture 7" descr="A yellow rectangle with black text&#10;&#10;Description automatically generated"/>
          <p:cNvPicPr/>
          <p:nvPr/>
        </p:nvPicPr>
        <p:blipFill>
          <a:blip r:embed="rId2"/>
          <a:stretch>
            <a:fillRect/>
          </a:stretch>
        </p:blipFill>
        <p:spPr>
          <a:xfrm>
            <a:off x="1895475" y="1654223"/>
            <a:ext cx="2914650" cy="752475"/>
          </a:xfrm>
          <a:prstGeom prst="rect">
            <a:avLst/>
          </a:prstGeom>
        </p:spPr>
      </p:pic>
      <p:pic>
        <p:nvPicPr>
          <p:cNvPr id="10" name="Picture 9" descr="A screenshot of a computer&#10;&#10;Description automatically generated"/>
          <p:cNvPicPr/>
          <p:nvPr/>
        </p:nvPicPr>
        <p:blipFill>
          <a:blip r:embed="rId3"/>
          <a:stretch>
            <a:fillRect/>
          </a:stretch>
        </p:blipFill>
        <p:spPr>
          <a:xfrm>
            <a:off x="1895475" y="2984392"/>
            <a:ext cx="4010025" cy="1590675"/>
          </a:xfrm>
          <a:prstGeom prst="rect">
            <a:avLst/>
          </a:prstGeom>
        </p:spPr>
      </p:pic>
      <p:pic>
        <p:nvPicPr>
          <p:cNvPr id="11" name="Picture 10" descr="A screenshot of a computer&#10;&#10;Description automatically generated"/>
          <p:cNvPicPr/>
          <p:nvPr/>
        </p:nvPicPr>
        <p:blipFill>
          <a:blip r:embed="rId4"/>
          <a:stretch>
            <a:fillRect/>
          </a:stretch>
        </p:blipFill>
        <p:spPr>
          <a:xfrm>
            <a:off x="1895475" y="5528998"/>
            <a:ext cx="1638300" cy="952500"/>
          </a:xfrm>
          <a:prstGeom prst="rect">
            <a:avLst/>
          </a:prstGeom>
        </p:spPr>
      </p:pic>
    </p:spTree>
    <p:extLst>
      <p:ext uri="{BB962C8B-B14F-4D97-AF65-F5344CB8AC3E}">
        <p14:creationId xmlns:p14="http://schemas.microsoft.com/office/powerpoint/2010/main" val="1412404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2071" y="229297"/>
            <a:ext cx="8316873" cy="6555641"/>
          </a:xfrm>
          <a:prstGeom prst="rect">
            <a:avLst/>
          </a:prstGeom>
          <a:noFill/>
        </p:spPr>
        <p:txBody>
          <a:bodyPr wrap="square" rtlCol="0">
            <a:spAutoFit/>
          </a:bodyPr>
          <a:lstStyle/>
          <a:p>
            <a:r>
              <a:rPr lang="en-US" sz="1200" b="1" u="sng" dirty="0"/>
              <a:t>To Complete a Pricing Task – Sales Admin</a:t>
            </a:r>
          </a:p>
          <a:p>
            <a:endParaRPr lang="en-US" sz="1200" b="1" u="sng" dirty="0"/>
          </a:p>
          <a:p>
            <a:r>
              <a:rPr lang="en-US" sz="1200" dirty="0"/>
              <a:t>When a pricing task is assigned to the Sales Support Specialist, it will appear at the top of their Marketing dashboard in NetSuite under Action Needed: My/Team Open Pricing Task.  </a:t>
            </a:r>
          </a:p>
          <a:p>
            <a:endParaRPr lang="en-US" sz="1200" dirty="0"/>
          </a:p>
          <a:p>
            <a:endParaRPr lang="en-US" sz="1200" dirty="0"/>
          </a:p>
          <a:p>
            <a:pPr marL="285750" indent="-285750">
              <a:buFont typeface="Wingdings" panose="05000000000000000000" pitchFamily="2" charset="2"/>
              <a:buChar char="§"/>
            </a:pPr>
            <a:endParaRPr lang="en-US" sz="1200" dirty="0"/>
          </a:p>
          <a:p>
            <a:pPr marL="285750" indent="-285750">
              <a:buFont typeface="Wingdings" panose="05000000000000000000" pitchFamily="2" charset="2"/>
              <a:buChar char="§"/>
            </a:pPr>
            <a:endParaRPr lang="en-US" sz="1200" dirty="0"/>
          </a:p>
          <a:p>
            <a:pPr marL="285750" indent="-285750">
              <a:buFont typeface="Wingdings" panose="05000000000000000000" pitchFamily="2" charset="2"/>
              <a:buChar char="§"/>
            </a:pPr>
            <a:endParaRPr lang="en-US" sz="1200" dirty="0"/>
          </a:p>
          <a:p>
            <a:pPr marL="285750" indent="-285750">
              <a:buFont typeface="Wingdings" panose="05000000000000000000" pitchFamily="2" charset="2"/>
              <a:buChar char="§"/>
            </a:pPr>
            <a:endParaRPr lang="en-US" sz="1200" dirty="0"/>
          </a:p>
          <a:p>
            <a:pPr marL="285750" indent="-285750">
              <a:buFont typeface="Wingdings" panose="05000000000000000000" pitchFamily="2" charset="2"/>
              <a:buChar char="§"/>
            </a:pPr>
            <a:r>
              <a:rPr lang="en-US" sz="1200" dirty="0"/>
              <a:t>Click on the task </a:t>
            </a:r>
            <a:r>
              <a:rPr lang="en-US" sz="1200" u="sng" dirty="0"/>
              <a:t>title</a:t>
            </a:r>
            <a:r>
              <a:rPr lang="en-US" sz="1200" dirty="0"/>
              <a:t> and complete as directed.</a:t>
            </a:r>
          </a:p>
          <a:p>
            <a:pPr marL="285750" indent="-285750">
              <a:buFont typeface="Wingdings" panose="05000000000000000000" pitchFamily="2" charset="2"/>
              <a:buChar char="§"/>
            </a:pPr>
            <a:endParaRPr lang="en-US" sz="1200" dirty="0"/>
          </a:p>
          <a:p>
            <a:pPr marL="285750" indent="-285750">
              <a:buFont typeface="Wingdings" panose="05000000000000000000" pitchFamily="2" charset="2"/>
              <a:buChar char="§"/>
            </a:pPr>
            <a:endParaRPr lang="en-US" sz="1200" dirty="0"/>
          </a:p>
          <a:p>
            <a:pPr marL="285750" indent="-285750">
              <a:buFont typeface="Wingdings" panose="05000000000000000000" pitchFamily="2" charset="2"/>
              <a:buChar char="§"/>
            </a:pPr>
            <a:endParaRPr lang="en-US" sz="1200" dirty="0"/>
          </a:p>
          <a:p>
            <a:pPr marL="285750" indent="-285750">
              <a:buFont typeface="Wingdings" panose="05000000000000000000" pitchFamily="2" charset="2"/>
              <a:buChar char="§"/>
            </a:pPr>
            <a:endParaRPr lang="en-US" sz="1200" dirty="0"/>
          </a:p>
          <a:p>
            <a:pPr marL="285750" indent="-285750">
              <a:buFont typeface="Wingdings" panose="05000000000000000000" pitchFamily="2" charset="2"/>
              <a:buChar char="§"/>
            </a:pPr>
            <a:endParaRPr lang="en-US" sz="1200" dirty="0"/>
          </a:p>
          <a:p>
            <a:pPr marL="285750" indent="-285750">
              <a:buFont typeface="Wingdings" panose="05000000000000000000" pitchFamily="2" charset="2"/>
              <a:buChar char="§"/>
            </a:pPr>
            <a:endParaRPr lang="en-US" sz="1200" dirty="0"/>
          </a:p>
          <a:p>
            <a:pPr marL="285750" indent="-285750">
              <a:buFont typeface="Wingdings" panose="05000000000000000000" pitchFamily="2" charset="2"/>
              <a:buChar char="§"/>
            </a:pPr>
            <a:endParaRPr lang="en-US" sz="1200" dirty="0"/>
          </a:p>
          <a:p>
            <a:pPr marL="285750" indent="-285750">
              <a:buFont typeface="Wingdings" panose="05000000000000000000" pitchFamily="2" charset="2"/>
              <a:buChar char="§"/>
            </a:pPr>
            <a:endParaRPr lang="en-US" sz="1200" dirty="0"/>
          </a:p>
          <a:p>
            <a:pPr marL="285750" indent="-285750">
              <a:buFont typeface="Wingdings" panose="05000000000000000000" pitchFamily="2" charset="2"/>
              <a:buChar char="§"/>
            </a:pPr>
            <a:endParaRPr lang="en-US" sz="1200" dirty="0"/>
          </a:p>
          <a:p>
            <a:pPr marL="285750" indent="-285750">
              <a:buFont typeface="Wingdings" panose="05000000000000000000" pitchFamily="2" charset="2"/>
              <a:buChar char="§"/>
            </a:pPr>
            <a:endParaRPr lang="en-US" sz="1200" dirty="0"/>
          </a:p>
          <a:p>
            <a:pPr marL="285750" indent="-285750">
              <a:buFont typeface="Wingdings" panose="05000000000000000000" pitchFamily="2" charset="2"/>
              <a:buChar char="§"/>
            </a:pPr>
            <a:endParaRPr lang="en-US" sz="1200" dirty="0"/>
          </a:p>
          <a:p>
            <a:pPr marL="285750" indent="-285750">
              <a:buFont typeface="Wingdings" panose="05000000000000000000" pitchFamily="2" charset="2"/>
              <a:buChar char="§"/>
            </a:pPr>
            <a:endParaRPr lang="en-US" sz="1200" dirty="0"/>
          </a:p>
          <a:p>
            <a:pPr marL="285750" indent="-285750">
              <a:buFont typeface="Wingdings" panose="05000000000000000000" pitchFamily="2" charset="2"/>
              <a:buChar char="§"/>
            </a:pPr>
            <a:endParaRPr lang="en-US" sz="1200" dirty="0"/>
          </a:p>
          <a:p>
            <a:pPr marL="285750" indent="-285750">
              <a:buFont typeface="Wingdings" panose="05000000000000000000" pitchFamily="2" charset="2"/>
              <a:buChar char="§"/>
            </a:pPr>
            <a:r>
              <a:rPr lang="en-US" sz="1200" dirty="0"/>
              <a:t>When finished, click “Edit” and mark “Completed”. The date will automatically populate. </a:t>
            </a:r>
          </a:p>
          <a:p>
            <a:pPr marL="285750" indent="-285750">
              <a:buFont typeface="Wingdings" panose="05000000000000000000" pitchFamily="2" charset="2"/>
              <a:buChar char="§"/>
            </a:pPr>
            <a:endParaRPr lang="en-US" sz="1200" dirty="0"/>
          </a:p>
          <a:p>
            <a:pPr marL="285750" indent="-285750">
              <a:buFont typeface="Wingdings" panose="05000000000000000000" pitchFamily="2" charset="2"/>
              <a:buChar char="§"/>
            </a:pPr>
            <a:endParaRPr lang="en-US" sz="1200" dirty="0"/>
          </a:p>
          <a:p>
            <a:pPr marL="285750" indent="-285750">
              <a:buFont typeface="Wingdings" panose="05000000000000000000" pitchFamily="2" charset="2"/>
              <a:buChar char="§"/>
            </a:pPr>
            <a:endParaRPr lang="en-US" sz="1200" dirty="0"/>
          </a:p>
          <a:p>
            <a:pPr marL="285750" indent="-285750">
              <a:buFont typeface="Wingdings" panose="05000000000000000000" pitchFamily="2" charset="2"/>
              <a:buChar char="§"/>
            </a:pPr>
            <a:endParaRPr lang="en-US" sz="1200" dirty="0"/>
          </a:p>
          <a:p>
            <a:pPr marL="285750" indent="-285750">
              <a:buFont typeface="Wingdings" panose="05000000000000000000" pitchFamily="2" charset="2"/>
              <a:buChar char="§"/>
            </a:pPr>
            <a:endParaRPr lang="en-US" sz="1200" dirty="0"/>
          </a:p>
          <a:p>
            <a:pPr marL="285750" indent="-285750">
              <a:buFont typeface="Wingdings" panose="05000000000000000000" pitchFamily="2" charset="2"/>
              <a:buChar char="§"/>
            </a:pPr>
            <a:endParaRPr lang="en-US" sz="1200" dirty="0"/>
          </a:p>
          <a:p>
            <a:pPr marL="285750" indent="-285750">
              <a:buFont typeface="Wingdings" panose="05000000000000000000" pitchFamily="2" charset="2"/>
              <a:buChar char="§"/>
            </a:pPr>
            <a:endParaRPr lang="en-US" sz="1200" dirty="0"/>
          </a:p>
          <a:p>
            <a:pPr marL="285750" indent="-285750">
              <a:buFont typeface="Wingdings" panose="05000000000000000000" pitchFamily="2" charset="2"/>
              <a:buChar char="§"/>
            </a:pPr>
            <a:endParaRPr lang="en-US" sz="1200" dirty="0"/>
          </a:p>
          <a:p>
            <a:pPr marL="285750" indent="-285750">
              <a:buFont typeface="Wingdings" panose="05000000000000000000" pitchFamily="2" charset="2"/>
              <a:buChar char="§"/>
            </a:pPr>
            <a:endParaRPr lang="en-US" sz="1200" dirty="0"/>
          </a:p>
          <a:p>
            <a:r>
              <a:rPr lang="en-US" sz="1200" dirty="0"/>
              <a:t> Click Save. </a:t>
            </a:r>
          </a:p>
        </p:txBody>
      </p:sp>
      <p:pic>
        <p:nvPicPr>
          <p:cNvPr id="6" name="Picture 5" descr="A close-up of a computer screen&#10;&#10;Description automatically generated"/>
          <p:cNvPicPr/>
          <p:nvPr/>
        </p:nvPicPr>
        <p:blipFill>
          <a:blip r:embed="rId2"/>
          <a:stretch>
            <a:fillRect/>
          </a:stretch>
        </p:blipFill>
        <p:spPr>
          <a:xfrm>
            <a:off x="2068867" y="1058994"/>
            <a:ext cx="6126547" cy="1040962"/>
          </a:xfrm>
          <a:prstGeom prst="rect">
            <a:avLst/>
          </a:prstGeom>
        </p:spPr>
      </p:pic>
      <p:pic>
        <p:nvPicPr>
          <p:cNvPr id="7" name="Picture 6" descr="A screenshot of a computer&#10;&#10;Description automatically generated"/>
          <p:cNvPicPr/>
          <p:nvPr/>
        </p:nvPicPr>
        <p:blipFill>
          <a:blip r:embed="rId3"/>
          <a:stretch>
            <a:fillRect/>
          </a:stretch>
        </p:blipFill>
        <p:spPr>
          <a:xfrm>
            <a:off x="2068867" y="2367674"/>
            <a:ext cx="6135093" cy="1109556"/>
          </a:xfrm>
          <a:prstGeom prst="rect">
            <a:avLst/>
          </a:prstGeom>
        </p:spPr>
      </p:pic>
      <p:pic>
        <p:nvPicPr>
          <p:cNvPr id="9" name="Picture 8" descr="A screen shot of a computer&#10;&#10;Description automatically generated"/>
          <p:cNvPicPr/>
          <p:nvPr/>
        </p:nvPicPr>
        <p:blipFill>
          <a:blip r:embed="rId4"/>
          <a:stretch>
            <a:fillRect/>
          </a:stretch>
        </p:blipFill>
        <p:spPr>
          <a:xfrm>
            <a:off x="2077414" y="3555357"/>
            <a:ext cx="6126546" cy="973915"/>
          </a:xfrm>
          <a:prstGeom prst="rect">
            <a:avLst/>
          </a:prstGeom>
        </p:spPr>
      </p:pic>
      <p:pic>
        <p:nvPicPr>
          <p:cNvPr id="12" name="Picture 11" descr="A screenshot of a computer&#10;&#10;Description automatically generated"/>
          <p:cNvPicPr/>
          <p:nvPr/>
        </p:nvPicPr>
        <p:blipFill>
          <a:blip r:embed="rId5"/>
          <a:stretch>
            <a:fillRect/>
          </a:stretch>
        </p:blipFill>
        <p:spPr>
          <a:xfrm>
            <a:off x="2109109" y="4992371"/>
            <a:ext cx="2078631" cy="1246471"/>
          </a:xfrm>
          <a:prstGeom prst="rect">
            <a:avLst/>
          </a:prstGeom>
        </p:spPr>
      </p:pic>
    </p:spTree>
    <p:extLst>
      <p:ext uri="{BB962C8B-B14F-4D97-AF65-F5344CB8AC3E}">
        <p14:creationId xmlns:p14="http://schemas.microsoft.com/office/powerpoint/2010/main" val="3815440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4F0ECD3F-4B47-5926-3210-7453CD483181}"/>
              </a:ext>
            </a:extLst>
          </p:cNvPr>
          <p:cNvPicPr>
            <a:picLocks noChangeAspect="1"/>
          </p:cNvPicPr>
          <p:nvPr/>
        </p:nvPicPr>
        <p:blipFill>
          <a:blip r:embed="rId3"/>
          <a:stretch>
            <a:fillRect/>
          </a:stretch>
        </p:blipFill>
        <p:spPr>
          <a:xfrm>
            <a:off x="326570" y="1588139"/>
            <a:ext cx="11125200" cy="3681721"/>
          </a:xfrm>
          <a:prstGeom prst="rect">
            <a:avLst/>
          </a:prstGeom>
        </p:spPr>
      </p:pic>
    </p:spTree>
    <p:extLst>
      <p:ext uri="{BB962C8B-B14F-4D97-AF65-F5344CB8AC3E}">
        <p14:creationId xmlns:p14="http://schemas.microsoft.com/office/powerpoint/2010/main" val="2866124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7615" y="539708"/>
            <a:ext cx="8316873" cy="6863417"/>
          </a:xfrm>
          <a:prstGeom prst="rect">
            <a:avLst/>
          </a:prstGeom>
          <a:noFill/>
        </p:spPr>
        <p:txBody>
          <a:bodyPr wrap="square" rtlCol="0">
            <a:spAutoFit/>
          </a:bodyPr>
          <a:lstStyle/>
          <a:p>
            <a:r>
              <a:rPr lang="en-US" sz="2000" dirty="0">
                <a:latin typeface="+mj-lt"/>
              </a:rPr>
              <a:t>In </a:t>
            </a:r>
            <a:r>
              <a:rPr lang="en-US" sz="2000" dirty="0" err="1">
                <a:latin typeface="+mj-lt"/>
              </a:rPr>
              <a:t>Netsuite</a:t>
            </a:r>
            <a:r>
              <a:rPr lang="en-US" sz="2000" dirty="0">
                <a:latin typeface="+mj-lt"/>
              </a:rPr>
              <a:t>, hover over the New Bar           icon and select Task.</a:t>
            </a:r>
          </a:p>
          <a:p>
            <a:pPr marL="171450" indent="-171450">
              <a:buFontTx/>
              <a:buChar char="-"/>
            </a:pPr>
            <a:endParaRPr lang="en-US" sz="2000" dirty="0">
              <a:latin typeface="+mj-lt"/>
            </a:endParaRPr>
          </a:p>
          <a:p>
            <a:endParaRPr lang="en-US" sz="2000" dirty="0">
              <a:latin typeface="+mj-lt"/>
            </a:endParaRPr>
          </a:p>
          <a:p>
            <a:pPr marL="171450" indent="-171450">
              <a:buFontTx/>
              <a:buChar char="-"/>
            </a:pPr>
            <a:endParaRPr lang="en-US" sz="2000" dirty="0">
              <a:latin typeface="+mj-lt"/>
            </a:endParaRPr>
          </a:p>
          <a:p>
            <a:pPr marL="171450" indent="-171450">
              <a:buFontTx/>
              <a:buChar char="-"/>
            </a:pPr>
            <a:endParaRPr lang="en-US" sz="2000" dirty="0">
              <a:latin typeface="+mj-lt"/>
            </a:endParaRPr>
          </a:p>
          <a:p>
            <a:pPr marL="171450" indent="-171450">
              <a:buFontTx/>
              <a:buChar char="-"/>
            </a:pPr>
            <a:endParaRPr lang="en-US" sz="2000" dirty="0">
              <a:latin typeface="+mj-lt"/>
            </a:endParaRPr>
          </a:p>
          <a:p>
            <a:pPr marL="171450" indent="-171450">
              <a:buFontTx/>
              <a:buChar char="-"/>
            </a:pPr>
            <a:endParaRPr lang="en-US" sz="2000" dirty="0">
              <a:latin typeface="+mj-lt"/>
            </a:endParaRPr>
          </a:p>
          <a:p>
            <a:pPr marL="171450" indent="-171450">
              <a:buFontTx/>
              <a:buChar char="-"/>
            </a:pPr>
            <a:endParaRPr lang="en-US" sz="2000" dirty="0">
              <a:latin typeface="+mj-lt"/>
            </a:endParaRPr>
          </a:p>
          <a:p>
            <a:pPr marL="171450" indent="-171450">
              <a:buFontTx/>
              <a:buChar char="-"/>
            </a:pPr>
            <a:endParaRPr lang="en-US" sz="2000" dirty="0">
              <a:latin typeface="+mj-lt"/>
            </a:endParaRPr>
          </a:p>
          <a:p>
            <a:pPr marL="171450" indent="-171450">
              <a:buFontTx/>
              <a:buChar char="-"/>
            </a:pPr>
            <a:endParaRPr lang="en-US" sz="2000" dirty="0">
              <a:latin typeface="+mj-lt"/>
            </a:endParaRPr>
          </a:p>
          <a:p>
            <a:pPr marL="171450" indent="-171450">
              <a:buFontTx/>
              <a:buChar char="-"/>
            </a:pPr>
            <a:endParaRPr lang="en-US" sz="2000" dirty="0">
              <a:latin typeface="+mj-lt"/>
            </a:endParaRPr>
          </a:p>
          <a:p>
            <a:pPr marL="171450" indent="-171450">
              <a:buFontTx/>
              <a:buChar char="-"/>
            </a:pPr>
            <a:endParaRPr lang="en-US" sz="2000" dirty="0">
              <a:latin typeface="+mj-lt"/>
            </a:endParaRPr>
          </a:p>
          <a:p>
            <a:pPr marL="171450" indent="-171450">
              <a:buFontTx/>
              <a:buChar char="-"/>
            </a:pPr>
            <a:endParaRPr lang="en-US" sz="2000" dirty="0">
              <a:latin typeface="+mj-lt"/>
            </a:endParaRPr>
          </a:p>
          <a:p>
            <a:pPr marL="171450" indent="-171450">
              <a:buFontTx/>
              <a:buChar char="-"/>
            </a:pPr>
            <a:endParaRPr lang="en-US" sz="2000" dirty="0">
              <a:latin typeface="+mj-lt"/>
            </a:endParaRPr>
          </a:p>
          <a:p>
            <a:pPr marL="171450" indent="-171450">
              <a:buFontTx/>
              <a:buChar char="-"/>
            </a:pPr>
            <a:endParaRPr lang="en-US" sz="2000" dirty="0">
              <a:latin typeface="+mj-lt"/>
            </a:endParaRPr>
          </a:p>
          <a:p>
            <a:pPr marL="171450" indent="-171450">
              <a:buFontTx/>
              <a:buChar char="-"/>
            </a:pPr>
            <a:endParaRPr lang="en-US" sz="2000" dirty="0">
              <a:latin typeface="+mj-lt"/>
            </a:endParaRPr>
          </a:p>
          <a:p>
            <a:pPr marL="171450" indent="-171450">
              <a:buFontTx/>
              <a:buChar char="-"/>
            </a:pPr>
            <a:endParaRPr lang="en-US" sz="2000" dirty="0">
              <a:latin typeface="+mj-lt"/>
            </a:endParaRPr>
          </a:p>
          <a:p>
            <a:pPr marL="171450" indent="-171450">
              <a:buFontTx/>
              <a:buChar char="-"/>
            </a:pPr>
            <a:endParaRPr lang="en-US" sz="2000" dirty="0">
              <a:latin typeface="+mj-lt"/>
            </a:endParaRPr>
          </a:p>
          <a:p>
            <a:endParaRPr lang="en-US" sz="2000" b="1" u="sng" dirty="0"/>
          </a:p>
          <a:p>
            <a:endParaRPr lang="en-US" sz="2000" b="1" u="sng" dirty="0"/>
          </a:p>
          <a:p>
            <a:endParaRPr lang="en-US" sz="2000" dirty="0"/>
          </a:p>
          <a:p>
            <a:endParaRPr lang="en-US" sz="2000" dirty="0"/>
          </a:p>
        </p:txBody>
      </p:sp>
      <p:pic>
        <p:nvPicPr>
          <p:cNvPr id="7" name="Picture 6"/>
          <p:cNvPicPr>
            <a:picLocks noChangeAspect="1"/>
          </p:cNvPicPr>
          <p:nvPr/>
        </p:nvPicPr>
        <p:blipFill>
          <a:blip r:embed="rId2"/>
          <a:stretch>
            <a:fillRect/>
          </a:stretch>
        </p:blipFill>
        <p:spPr>
          <a:xfrm>
            <a:off x="4941873" y="539708"/>
            <a:ext cx="438150" cy="390525"/>
          </a:xfrm>
          <a:prstGeom prst="rect">
            <a:avLst/>
          </a:prstGeom>
        </p:spPr>
      </p:pic>
      <p:pic>
        <p:nvPicPr>
          <p:cNvPr id="9" name="Picture 8">
            <a:extLst>
              <a:ext uri="{FF2B5EF4-FFF2-40B4-BE49-F238E27FC236}">
                <a16:creationId xmlns:a16="http://schemas.microsoft.com/office/drawing/2014/main" id="{D4DFA49F-D3C1-C5BD-8B51-66799291A7EC}"/>
              </a:ext>
            </a:extLst>
          </p:cNvPr>
          <p:cNvPicPr>
            <a:picLocks noChangeAspect="1"/>
          </p:cNvPicPr>
          <p:nvPr/>
        </p:nvPicPr>
        <p:blipFill>
          <a:blip r:embed="rId3"/>
          <a:stretch>
            <a:fillRect/>
          </a:stretch>
        </p:blipFill>
        <p:spPr>
          <a:xfrm>
            <a:off x="779448" y="1342099"/>
            <a:ext cx="8763000" cy="704850"/>
          </a:xfrm>
          <a:prstGeom prst="rect">
            <a:avLst/>
          </a:prstGeom>
        </p:spPr>
      </p:pic>
      <p:sp>
        <p:nvSpPr>
          <p:cNvPr id="11" name="Oval 10">
            <a:extLst>
              <a:ext uri="{FF2B5EF4-FFF2-40B4-BE49-F238E27FC236}">
                <a16:creationId xmlns:a16="http://schemas.microsoft.com/office/drawing/2014/main" id="{CFB530B7-2DF2-2201-42D0-B727BBD8B6E2}"/>
              </a:ext>
            </a:extLst>
          </p:cNvPr>
          <p:cNvSpPr/>
          <p:nvPr/>
        </p:nvSpPr>
        <p:spPr>
          <a:xfrm>
            <a:off x="8994488" y="1211094"/>
            <a:ext cx="609600" cy="620486"/>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3172F65-5C9D-BDA9-8B6F-A2D425996377}"/>
              </a:ext>
            </a:extLst>
          </p:cNvPr>
          <p:cNvPicPr>
            <a:picLocks noChangeAspect="1"/>
          </p:cNvPicPr>
          <p:nvPr/>
        </p:nvPicPr>
        <p:blipFill rotWithShape="1">
          <a:blip r:embed="rId4"/>
          <a:srcRect l="33482" t="10104" r="52232" b="50000"/>
          <a:stretch/>
        </p:blipFill>
        <p:spPr>
          <a:xfrm>
            <a:off x="899420" y="2236696"/>
            <a:ext cx="5196580" cy="4081596"/>
          </a:xfrm>
          <a:prstGeom prst="rect">
            <a:avLst/>
          </a:prstGeom>
        </p:spPr>
      </p:pic>
      <p:sp>
        <p:nvSpPr>
          <p:cNvPr id="10" name="Oval 9">
            <a:extLst>
              <a:ext uri="{FF2B5EF4-FFF2-40B4-BE49-F238E27FC236}">
                <a16:creationId xmlns:a16="http://schemas.microsoft.com/office/drawing/2014/main" id="{1CF21E0B-4358-178C-2253-F2515450493B}"/>
              </a:ext>
            </a:extLst>
          </p:cNvPr>
          <p:cNvSpPr/>
          <p:nvPr/>
        </p:nvSpPr>
        <p:spPr>
          <a:xfrm>
            <a:off x="2496107" y="3189514"/>
            <a:ext cx="1662235" cy="272143"/>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04810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490" y="678476"/>
            <a:ext cx="8316873" cy="4555093"/>
          </a:xfrm>
          <a:prstGeom prst="rect">
            <a:avLst/>
          </a:prstGeom>
          <a:noFill/>
        </p:spPr>
        <p:txBody>
          <a:bodyPr wrap="square" rtlCol="0">
            <a:spAutoFit/>
          </a:bodyPr>
          <a:lstStyle/>
          <a:p>
            <a:pPr lvl="0"/>
            <a:r>
              <a:rPr lang="en-US" sz="2000" dirty="0"/>
              <a:t>Under Task Type, choose Pricing Add/Change.</a:t>
            </a:r>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endParaRPr lang="en-US" dirty="0"/>
          </a:p>
        </p:txBody>
      </p:sp>
      <p:pic>
        <p:nvPicPr>
          <p:cNvPr id="6" name="Picture 5" descr="A screenshot of a task&#10;&#10;Description automatically generated"/>
          <p:cNvPicPr/>
          <p:nvPr/>
        </p:nvPicPr>
        <p:blipFill>
          <a:blip r:embed="rId3"/>
          <a:stretch>
            <a:fillRect/>
          </a:stretch>
        </p:blipFill>
        <p:spPr>
          <a:xfrm>
            <a:off x="2465717" y="1555750"/>
            <a:ext cx="3124200" cy="3746500"/>
          </a:xfrm>
          <a:prstGeom prst="rect">
            <a:avLst/>
          </a:prstGeom>
        </p:spPr>
      </p:pic>
    </p:spTree>
    <p:extLst>
      <p:ext uri="{BB962C8B-B14F-4D97-AF65-F5344CB8AC3E}">
        <p14:creationId xmlns:p14="http://schemas.microsoft.com/office/powerpoint/2010/main" val="2051382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8947" y="656704"/>
            <a:ext cx="8316873" cy="1934312"/>
          </a:xfrm>
          <a:prstGeom prst="rect">
            <a:avLst/>
          </a:prstGeom>
          <a:noFill/>
        </p:spPr>
        <p:txBody>
          <a:bodyPr wrap="square" rtlCol="0">
            <a:spAutoFit/>
          </a:bodyPr>
          <a:lstStyle/>
          <a:p>
            <a:pPr lvl="0">
              <a:lnSpc>
                <a:spcPct val="150000"/>
              </a:lnSpc>
            </a:pPr>
            <a:r>
              <a:rPr lang="en-US" sz="2000" dirty="0"/>
              <a:t>Under Title, list “{customer name/number} pricing update” or “{item number} pricing update” if not customer specific</a:t>
            </a:r>
          </a:p>
          <a:p>
            <a:pPr>
              <a:lnSpc>
                <a:spcPct val="150000"/>
              </a:lnSpc>
            </a:pPr>
            <a:endParaRPr lang="en-US" sz="1200" b="1" u="sng" dirty="0"/>
          </a:p>
          <a:p>
            <a:pPr>
              <a:lnSpc>
                <a:spcPct val="150000"/>
              </a:lnSpc>
            </a:pPr>
            <a:endParaRPr lang="en-US" sz="1200" dirty="0"/>
          </a:p>
          <a:p>
            <a:pPr>
              <a:lnSpc>
                <a:spcPct val="150000"/>
              </a:lnSpc>
            </a:pPr>
            <a:endParaRPr lang="en-US" dirty="0"/>
          </a:p>
        </p:txBody>
      </p:sp>
      <p:pic>
        <p:nvPicPr>
          <p:cNvPr id="7" name="Picture 6" descr="A screenshot of a computer&#10;&#10;Description automatically generated"/>
          <p:cNvPicPr/>
          <p:nvPr/>
        </p:nvPicPr>
        <p:blipFill rotWithShape="1">
          <a:blip r:embed="rId2"/>
          <a:srcRect b="44863"/>
          <a:stretch/>
        </p:blipFill>
        <p:spPr bwMode="auto">
          <a:xfrm>
            <a:off x="1115889" y="1819128"/>
            <a:ext cx="5154282" cy="253470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05653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82233" y="384561"/>
            <a:ext cx="8316873" cy="6037487"/>
          </a:xfrm>
          <a:prstGeom prst="rect">
            <a:avLst/>
          </a:prstGeom>
          <a:noFill/>
        </p:spPr>
        <p:txBody>
          <a:bodyPr wrap="square" rtlCol="0">
            <a:spAutoFit/>
          </a:bodyPr>
          <a:lstStyle/>
          <a:p>
            <a:pPr lvl="0">
              <a:lnSpc>
                <a:spcPct val="150000"/>
              </a:lnSpc>
            </a:pPr>
            <a:r>
              <a:rPr lang="en-US" sz="2000" dirty="0"/>
              <a:t>Under Directions to Task Recipient, provide details about what to do (ex. Update 04SNE pricing).</a:t>
            </a:r>
          </a:p>
          <a:p>
            <a:pPr marL="171450" lvl="0" indent="-171450">
              <a:lnSpc>
                <a:spcPct val="150000"/>
              </a:lnSpc>
              <a:buFontTx/>
              <a:buChar char="-"/>
            </a:pPr>
            <a:endParaRPr lang="en-US" sz="2000" dirty="0"/>
          </a:p>
          <a:p>
            <a:pPr marL="171450" lvl="0" indent="-171450">
              <a:lnSpc>
                <a:spcPct val="150000"/>
              </a:lnSpc>
              <a:buFontTx/>
              <a:buChar char="-"/>
            </a:pPr>
            <a:endParaRPr lang="en-US" sz="2000" dirty="0"/>
          </a:p>
          <a:p>
            <a:pPr marL="171450" lvl="0" indent="-171450">
              <a:lnSpc>
                <a:spcPct val="150000"/>
              </a:lnSpc>
              <a:buFontTx/>
              <a:buChar char="-"/>
            </a:pPr>
            <a:endParaRPr lang="en-US" sz="2000" dirty="0"/>
          </a:p>
          <a:p>
            <a:pPr marL="171450" lvl="0" indent="-171450">
              <a:lnSpc>
                <a:spcPct val="150000"/>
              </a:lnSpc>
              <a:buFontTx/>
              <a:buChar char="-"/>
            </a:pPr>
            <a:endParaRPr lang="en-US" sz="2000" dirty="0"/>
          </a:p>
          <a:p>
            <a:pPr marL="171450" lvl="0" indent="-171450">
              <a:lnSpc>
                <a:spcPct val="150000"/>
              </a:lnSpc>
              <a:buFontTx/>
              <a:buChar char="-"/>
            </a:pPr>
            <a:endParaRPr lang="en-US" sz="2000" dirty="0"/>
          </a:p>
          <a:p>
            <a:pPr marL="171450" lvl="0" indent="-171450">
              <a:lnSpc>
                <a:spcPct val="150000"/>
              </a:lnSpc>
              <a:buFontTx/>
              <a:buChar char="-"/>
            </a:pPr>
            <a:endParaRPr lang="en-US" sz="2000" dirty="0"/>
          </a:p>
          <a:p>
            <a:pPr marL="171450" lvl="0" indent="-171450">
              <a:lnSpc>
                <a:spcPct val="150000"/>
              </a:lnSpc>
              <a:buFontTx/>
              <a:buChar char="-"/>
            </a:pPr>
            <a:endParaRPr lang="en-US" sz="2000" dirty="0"/>
          </a:p>
          <a:p>
            <a:pPr marL="171450" lvl="0" indent="-171450">
              <a:lnSpc>
                <a:spcPct val="150000"/>
              </a:lnSpc>
              <a:buFontTx/>
              <a:buChar char="-"/>
            </a:pPr>
            <a:endParaRPr lang="en-US" sz="2000" dirty="0"/>
          </a:p>
          <a:p>
            <a:pPr marL="171450" lvl="0" indent="-171450">
              <a:lnSpc>
                <a:spcPct val="150000"/>
              </a:lnSpc>
              <a:buFontTx/>
              <a:buChar char="-"/>
            </a:pPr>
            <a:endParaRPr lang="en-US" sz="2000" dirty="0"/>
          </a:p>
          <a:p>
            <a:pPr marL="171450" lvl="0" indent="-171450">
              <a:lnSpc>
                <a:spcPct val="150000"/>
              </a:lnSpc>
              <a:buFontTx/>
              <a:buChar char="-"/>
            </a:pPr>
            <a:endParaRPr lang="en-US" sz="2000" dirty="0"/>
          </a:p>
          <a:p>
            <a:pPr marL="171450" lvl="0" indent="-171450">
              <a:lnSpc>
                <a:spcPct val="150000"/>
              </a:lnSpc>
              <a:buFontTx/>
              <a:buChar char="-"/>
            </a:pPr>
            <a:endParaRPr lang="en-US" sz="2000" dirty="0"/>
          </a:p>
        </p:txBody>
      </p:sp>
      <p:pic>
        <p:nvPicPr>
          <p:cNvPr id="5" name="Picture 4" descr="A screenshot of a computer&#10;&#10;Description automatically generated"/>
          <p:cNvPicPr/>
          <p:nvPr/>
        </p:nvPicPr>
        <p:blipFill rotWithShape="1">
          <a:blip r:embed="rId2"/>
          <a:srcRect b="49827"/>
          <a:stretch/>
        </p:blipFill>
        <p:spPr bwMode="auto">
          <a:xfrm>
            <a:off x="882233" y="2078498"/>
            <a:ext cx="4743799" cy="2090547"/>
          </a:xfrm>
          <a:prstGeom prst="rect">
            <a:avLst/>
          </a:prstGeom>
          <a:ln>
            <a:noFill/>
          </a:ln>
          <a:extLst>
            <a:ext uri="{53640926-AAD7-44D8-BBD7-CCE9431645EC}">
              <a14:shadowObscured xmlns:a14="http://schemas.microsoft.com/office/drawing/2010/main"/>
            </a:ext>
          </a:extLst>
        </p:spPr>
      </p:pic>
      <p:sp>
        <p:nvSpPr>
          <p:cNvPr id="2" name="TextBox 1">
            <a:extLst>
              <a:ext uri="{FF2B5EF4-FFF2-40B4-BE49-F238E27FC236}">
                <a16:creationId xmlns:a16="http://schemas.microsoft.com/office/drawing/2014/main" id="{AB721781-760D-80C3-6C73-0B28371AEBF6}"/>
              </a:ext>
            </a:extLst>
          </p:cNvPr>
          <p:cNvSpPr txBox="1"/>
          <p:nvPr/>
        </p:nvSpPr>
        <p:spPr>
          <a:xfrm>
            <a:off x="5522199" y="1498086"/>
            <a:ext cx="3676907" cy="6863417"/>
          </a:xfrm>
          <a:prstGeom prst="rect">
            <a:avLst/>
          </a:prstGeom>
          <a:noFill/>
        </p:spPr>
        <p:txBody>
          <a:bodyPr wrap="square" rtlCol="0">
            <a:spAutoFit/>
          </a:bodyPr>
          <a:lstStyle/>
          <a:p>
            <a:pPr lvl="1"/>
            <a:r>
              <a:rPr lang="en-US" sz="2000" dirty="0"/>
              <a:t>If this is a general price increase for all tiers/customers, please note this here. Example: “Update all pricing (list/tiers/customers) for 34365.” </a:t>
            </a:r>
          </a:p>
          <a:p>
            <a:pPr lvl="1"/>
            <a:endParaRPr lang="en-US" sz="2000" dirty="0"/>
          </a:p>
          <a:p>
            <a:pPr lvl="1"/>
            <a:r>
              <a:rPr lang="en-US" sz="2000" dirty="0"/>
              <a:t>If this is anything other than an increase, please </a:t>
            </a:r>
            <a:r>
              <a:rPr lang="en-US" sz="2000" dirty="0">
                <a:solidFill>
                  <a:srgbClr val="FF0000"/>
                </a:solidFill>
              </a:rPr>
              <a:t>list</a:t>
            </a:r>
            <a:r>
              <a:rPr lang="en-US" sz="2000" dirty="0"/>
              <a:t> the reasons here. </a:t>
            </a:r>
          </a:p>
          <a:p>
            <a:pPr marL="171450" lvl="0" indent="-171450">
              <a:buFontTx/>
              <a:buChar char="-"/>
            </a:pPr>
            <a:endParaRPr lang="en-US" sz="2000" dirty="0"/>
          </a:p>
          <a:p>
            <a:pPr marL="171450" lvl="0" indent="-171450">
              <a:buFontTx/>
              <a:buChar char="-"/>
            </a:pPr>
            <a:endParaRPr lang="en-US" sz="2000" dirty="0"/>
          </a:p>
          <a:p>
            <a:pPr marL="171450" lvl="0" indent="-171450">
              <a:buFontTx/>
              <a:buChar char="-"/>
            </a:pPr>
            <a:endParaRPr lang="en-US" sz="2000" dirty="0"/>
          </a:p>
          <a:p>
            <a:pPr marL="171450" lvl="0" indent="-171450">
              <a:buFontTx/>
              <a:buChar char="-"/>
            </a:pPr>
            <a:endParaRPr lang="en-US" sz="2000" dirty="0"/>
          </a:p>
          <a:p>
            <a:pPr marL="171450" lvl="0" indent="-171450">
              <a:buFontTx/>
              <a:buChar char="-"/>
            </a:pPr>
            <a:endParaRPr lang="en-US" sz="2000" dirty="0"/>
          </a:p>
          <a:p>
            <a:pPr marL="171450" lvl="0" indent="-171450">
              <a:buFontTx/>
              <a:buChar char="-"/>
            </a:pPr>
            <a:endParaRPr lang="en-US" sz="2000" dirty="0"/>
          </a:p>
          <a:p>
            <a:pPr marL="171450" lvl="0" indent="-171450">
              <a:buFontTx/>
              <a:buChar char="-"/>
            </a:pPr>
            <a:endParaRPr lang="en-US" sz="2000" dirty="0"/>
          </a:p>
          <a:p>
            <a:pPr marL="171450" lvl="0" indent="-171450">
              <a:buFontTx/>
              <a:buChar char="-"/>
            </a:pPr>
            <a:endParaRPr lang="en-US" sz="2000" dirty="0"/>
          </a:p>
          <a:p>
            <a:pPr marL="171450" lvl="0" indent="-171450">
              <a:buFontTx/>
              <a:buChar char="-"/>
            </a:pPr>
            <a:endParaRPr lang="en-US" sz="2000" dirty="0"/>
          </a:p>
          <a:p>
            <a:pPr marL="171450" lvl="0" indent="-171450">
              <a:buFontTx/>
              <a:buChar char="-"/>
            </a:pPr>
            <a:endParaRPr lang="en-US" sz="2000" dirty="0"/>
          </a:p>
          <a:p>
            <a:pPr marL="171450" lvl="0" indent="-171450">
              <a:buFontTx/>
              <a:buChar char="-"/>
            </a:pPr>
            <a:endParaRPr lang="en-US" sz="2000" dirty="0"/>
          </a:p>
        </p:txBody>
      </p:sp>
    </p:spTree>
    <p:extLst>
      <p:ext uri="{BB962C8B-B14F-4D97-AF65-F5344CB8AC3E}">
        <p14:creationId xmlns:p14="http://schemas.microsoft.com/office/powerpoint/2010/main" val="1722907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82233" y="384561"/>
            <a:ext cx="8316873" cy="2805833"/>
          </a:xfrm>
          <a:prstGeom prst="rect">
            <a:avLst/>
          </a:prstGeom>
          <a:noFill/>
        </p:spPr>
        <p:txBody>
          <a:bodyPr wrap="square" rtlCol="0">
            <a:spAutoFit/>
          </a:bodyPr>
          <a:lstStyle/>
          <a:p>
            <a:pPr lvl="0">
              <a:lnSpc>
                <a:spcPct val="150000"/>
              </a:lnSpc>
            </a:pPr>
            <a:r>
              <a:rPr lang="en-US" sz="2000" dirty="0"/>
              <a:t>Set your priority. You </a:t>
            </a:r>
            <a:r>
              <a:rPr lang="en-US" sz="2000" dirty="0">
                <a:solidFill>
                  <a:srgbClr val="FF0000"/>
                </a:solidFill>
              </a:rPr>
              <a:t>must manually </a:t>
            </a:r>
            <a:r>
              <a:rPr lang="en-US" sz="2000" dirty="0"/>
              <a:t>put the date you need the pricing completed in the Due Date field.  It will not automatically adjust based on the Priority you select.</a:t>
            </a:r>
          </a:p>
          <a:p>
            <a:pPr>
              <a:lnSpc>
                <a:spcPct val="150000"/>
              </a:lnSpc>
            </a:pPr>
            <a:endParaRPr lang="en-US" sz="2000" b="1" u="sng" dirty="0"/>
          </a:p>
          <a:p>
            <a:pPr>
              <a:lnSpc>
                <a:spcPct val="150000"/>
              </a:lnSpc>
            </a:pPr>
            <a:endParaRPr lang="en-US" sz="2000" dirty="0"/>
          </a:p>
          <a:p>
            <a:pPr>
              <a:lnSpc>
                <a:spcPct val="150000"/>
              </a:lnSpc>
            </a:pPr>
            <a:endParaRPr lang="en-US" sz="2000" dirty="0"/>
          </a:p>
        </p:txBody>
      </p:sp>
      <p:pic>
        <p:nvPicPr>
          <p:cNvPr id="5" name="Picture 4" descr="A screenshot of a computer&#10;&#10;Description automatically generated"/>
          <p:cNvPicPr/>
          <p:nvPr/>
        </p:nvPicPr>
        <p:blipFill rotWithShape="1">
          <a:blip r:embed="rId2"/>
          <a:srcRect b="49827"/>
          <a:stretch/>
        </p:blipFill>
        <p:spPr bwMode="auto">
          <a:xfrm>
            <a:off x="969319" y="2222980"/>
            <a:ext cx="4428115" cy="2347342"/>
          </a:xfrm>
          <a:prstGeom prst="rect">
            <a:avLst/>
          </a:prstGeom>
          <a:ln>
            <a:noFill/>
          </a:ln>
          <a:extLst>
            <a:ext uri="{53640926-AAD7-44D8-BBD7-CCE9431645EC}">
              <a14:shadowObscured xmlns:a14="http://schemas.microsoft.com/office/drawing/2010/main"/>
            </a:ext>
          </a:extLst>
        </p:spPr>
      </p:pic>
      <p:sp>
        <p:nvSpPr>
          <p:cNvPr id="2" name="TextBox 1">
            <a:extLst>
              <a:ext uri="{FF2B5EF4-FFF2-40B4-BE49-F238E27FC236}">
                <a16:creationId xmlns:a16="http://schemas.microsoft.com/office/drawing/2014/main" id="{AF9C8B34-1655-77E6-1E24-7F4E84AC7FE8}"/>
              </a:ext>
            </a:extLst>
          </p:cNvPr>
          <p:cNvSpPr txBox="1"/>
          <p:nvPr/>
        </p:nvSpPr>
        <p:spPr>
          <a:xfrm>
            <a:off x="5040669" y="2544222"/>
            <a:ext cx="4560624" cy="2246769"/>
          </a:xfrm>
          <a:prstGeom prst="rect">
            <a:avLst/>
          </a:prstGeom>
          <a:noFill/>
        </p:spPr>
        <p:txBody>
          <a:bodyPr wrap="square" rtlCol="0">
            <a:spAutoFit/>
          </a:bodyPr>
          <a:lstStyle/>
          <a:p>
            <a:pPr marL="628650" lvl="1" indent="-171450">
              <a:buFont typeface="Arial" panose="020B0604020202020204" pitchFamily="34" charset="0"/>
              <a:buChar char="•"/>
            </a:pPr>
            <a:r>
              <a:rPr lang="en-US" sz="2000" dirty="0"/>
              <a:t>High – need within 24-48 hours </a:t>
            </a:r>
          </a:p>
          <a:p>
            <a:pPr marL="628650" lvl="1" indent="-171450">
              <a:buFont typeface="Arial" panose="020B0604020202020204" pitchFamily="34" charset="0"/>
              <a:buChar char="•"/>
            </a:pPr>
            <a:r>
              <a:rPr lang="en-US" sz="2000" dirty="0"/>
              <a:t>Medium – need within 5 days</a:t>
            </a:r>
          </a:p>
          <a:p>
            <a:pPr marL="628650" lvl="1" indent="-171450">
              <a:buFont typeface="Arial" panose="020B0604020202020204" pitchFamily="34" charset="0"/>
              <a:buChar char="•"/>
            </a:pPr>
            <a:r>
              <a:rPr lang="en-US" sz="2000" dirty="0"/>
              <a:t>Low –  due date is more than 5+ days in future</a:t>
            </a:r>
          </a:p>
          <a:p>
            <a:endParaRPr lang="en-US" sz="2000" b="1" u="sng" dirty="0"/>
          </a:p>
          <a:p>
            <a:endParaRPr lang="en-US" sz="2000" dirty="0"/>
          </a:p>
          <a:p>
            <a:endParaRPr lang="en-US" sz="2000" dirty="0"/>
          </a:p>
        </p:txBody>
      </p:sp>
    </p:spTree>
    <p:extLst>
      <p:ext uri="{BB962C8B-B14F-4D97-AF65-F5344CB8AC3E}">
        <p14:creationId xmlns:p14="http://schemas.microsoft.com/office/powerpoint/2010/main" val="2713082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82233" y="384561"/>
            <a:ext cx="8316873" cy="1015663"/>
          </a:xfrm>
          <a:prstGeom prst="rect">
            <a:avLst/>
          </a:prstGeom>
          <a:noFill/>
        </p:spPr>
        <p:txBody>
          <a:bodyPr wrap="square" rtlCol="0">
            <a:spAutoFit/>
          </a:bodyPr>
          <a:lstStyle/>
          <a:p>
            <a:pPr lvl="0"/>
            <a:r>
              <a:rPr lang="en-US" sz="2000" dirty="0"/>
              <a:t>Assign to the correct sales admin/specialist that needs to complete.</a:t>
            </a:r>
            <a:endParaRPr lang="en-US" sz="2000" b="1" u="sng" dirty="0"/>
          </a:p>
          <a:p>
            <a:endParaRPr lang="en-US" sz="2000" dirty="0"/>
          </a:p>
          <a:p>
            <a:endParaRPr lang="en-US" sz="2000" dirty="0"/>
          </a:p>
        </p:txBody>
      </p:sp>
      <p:pic>
        <p:nvPicPr>
          <p:cNvPr id="8" name="Picture 7" descr="A screenshot of a task status&#10;&#10;Description automatically generated"/>
          <p:cNvPicPr/>
          <p:nvPr/>
        </p:nvPicPr>
        <p:blipFill rotWithShape="1">
          <a:blip r:embed="rId2"/>
          <a:srcRect b="45775"/>
          <a:stretch/>
        </p:blipFill>
        <p:spPr bwMode="auto">
          <a:xfrm>
            <a:off x="882231" y="1702950"/>
            <a:ext cx="3941306" cy="2048664"/>
          </a:xfrm>
          <a:prstGeom prst="rect">
            <a:avLst/>
          </a:prstGeom>
          <a:ln>
            <a:noFill/>
          </a:ln>
          <a:extLst>
            <a:ext uri="{53640926-AAD7-44D8-BBD7-CCE9431645EC}">
              <a14:shadowObscured xmlns:a14="http://schemas.microsoft.com/office/drawing/2010/main"/>
            </a:ext>
          </a:extLst>
        </p:spPr>
      </p:pic>
      <p:sp>
        <p:nvSpPr>
          <p:cNvPr id="2" name="TextBox 1">
            <a:extLst>
              <a:ext uri="{FF2B5EF4-FFF2-40B4-BE49-F238E27FC236}">
                <a16:creationId xmlns:a16="http://schemas.microsoft.com/office/drawing/2014/main" id="{39DC7CA8-A1E8-5C2D-0A40-550BBBB6212F}"/>
              </a:ext>
            </a:extLst>
          </p:cNvPr>
          <p:cNvSpPr txBox="1"/>
          <p:nvPr/>
        </p:nvSpPr>
        <p:spPr>
          <a:xfrm>
            <a:off x="4293251" y="2053755"/>
            <a:ext cx="6150428" cy="2554545"/>
          </a:xfrm>
          <a:prstGeom prst="rect">
            <a:avLst/>
          </a:prstGeom>
          <a:noFill/>
        </p:spPr>
        <p:txBody>
          <a:bodyPr wrap="square" rtlCol="0">
            <a:spAutoFit/>
          </a:bodyPr>
          <a:lstStyle/>
          <a:p>
            <a:pPr marL="800100" lvl="1" indent="-342900">
              <a:buFont typeface="Arial" panose="020B0604020202020204" pitchFamily="34" charset="0"/>
              <a:buChar char="•"/>
            </a:pPr>
            <a:r>
              <a:rPr lang="en-US" sz="2000" dirty="0"/>
              <a:t>Office Products division – Erin Crites</a:t>
            </a:r>
          </a:p>
          <a:p>
            <a:pPr marL="800100" lvl="1" indent="-342900">
              <a:buFont typeface="Arial" panose="020B0604020202020204" pitchFamily="34" charset="0"/>
              <a:buChar char="•"/>
            </a:pPr>
            <a:r>
              <a:rPr lang="en-US" sz="2000" dirty="0"/>
              <a:t>Craft &amp; Hobby division – Jill </a:t>
            </a:r>
            <a:r>
              <a:rPr lang="en-US" sz="2000" dirty="0" err="1"/>
              <a:t>Mariani</a:t>
            </a:r>
            <a:endParaRPr lang="en-US" sz="2000" dirty="0"/>
          </a:p>
          <a:p>
            <a:pPr marL="800100" lvl="1" indent="-342900">
              <a:buFont typeface="Arial" panose="020B0604020202020204" pitchFamily="34" charset="0"/>
              <a:buChar char="•"/>
            </a:pPr>
            <a:r>
              <a:rPr lang="en-US" sz="2000" dirty="0" err="1"/>
              <a:t>Wyla</a:t>
            </a:r>
            <a:r>
              <a:rPr lang="en-US" sz="2000" dirty="0"/>
              <a:t> division – </a:t>
            </a:r>
            <a:r>
              <a:rPr lang="en-US" sz="2000" dirty="0" smtClean="0"/>
              <a:t>Jill </a:t>
            </a:r>
            <a:r>
              <a:rPr lang="en-US" sz="2000" smtClean="0"/>
              <a:t>Mariani</a:t>
            </a:r>
            <a:endParaRPr lang="en-US" sz="2000" dirty="0"/>
          </a:p>
          <a:p>
            <a:pPr marL="800100" lvl="1" indent="-342900">
              <a:buFont typeface="Arial" panose="020B0604020202020204" pitchFamily="34" charset="0"/>
              <a:buChar char="•"/>
            </a:pPr>
            <a:r>
              <a:rPr lang="en-US" sz="2000" dirty="0"/>
              <a:t>SWD/MRC/FL divisions – Brittani Underwood</a:t>
            </a:r>
          </a:p>
          <a:p>
            <a:pPr marL="800100" lvl="1" indent="-342900">
              <a:buFont typeface="Arial" panose="020B0604020202020204" pitchFamily="34" charset="0"/>
              <a:buChar char="•"/>
            </a:pPr>
            <a:r>
              <a:rPr lang="en-US" sz="2000" dirty="0"/>
              <a:t>ADVII division – Maureen Sandoval</a:t>
            </a:r>
          </a:p>
          <a:p>
            <a:pPr marL="342900" indent="-342900">
              <a:buFont typeface="Arial" panose="020B0604020202020204" pitchFamily="34" charset="0"/>
              <a:buChar char="•"/>
            </a:pPr>
            <a:endParaRPr lang="en-US" sz="2000" b="1" u="sng" dirty="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dirty="0"/>
          </a:p>
        </p:txBody>
      </p:sp>
      <p:sp>
        <p:nvSpPr>
          <p:cNvPr id="3" name="TextBox 2">
            <a:extLst>
              <a:ext uri="{FF2B5EF4-FFF2-40B4-BE49-F238E27FC236}">
                <a16:creationId xmlns:a16="http://schemas.microsoft.com/office/drawing/2014/main" id="{326BE8B3-CD37-767E-2F55-8FC96C148D0A}"/>
              </a:ext>
            </a:extLst>
          </p:cNvPr>
          <p:cNvSpPr txBox="1"/>
          <p:nvPr/>
        </p:nvSpPr>
        <p:spPr>
          <a:xfrm>
            <a:off x="882231" y="4503117"/>
            <a:ext cx="8316873" cy="1323439"/>
          </a:xfrm>
          <a:prstGeom prst="rect">
            <a:avLst/>
          </a:prstGeom>
          <a:noFill/>
        </p:spPr>
        <p:txBody>
          <a:bodyPr wrap="square" rtlCol="0">
            <a:spAutoFit/>
          </a:bodyPr>
          <a:lstStyle/>
          <a:p>
            <a:pPr lvl="0"/>
            <a:r>
              <a:rPr lang="en-US" sz="2000" dirty="0"/>
              <a:t>Leave the Status as “Not Started”. </a:t>
            </a:r>
          </a:p>
          <a:p>
            <a:endParaRPr lang="en-US" sz="2000" b="1" u="sng" dirty="0"/>
          </a:p>
          <a:p>
            <a:endParaRPr lang="en-US" sz="2000" dirty="0"/>
          </a:p>
          <a:p>
            <a:endParaRPr lang="en-US" sz="2000" dirty="0"/>
          </a:p>
        </p:txBody>
      </p:sp>
    </p:spTree>
    <p:extLst>
      <p:ext uri="{BB962C8B-B14F-4D97-AF65-F5344CB8AC3E}">
        <p14:creationId xmlns:p14="http://schemas.microsoft.com/office/powerpoint/2010/main" val="1151429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4633" y="4936044"/>
            <a:ext cx="8316873" cy="2769989"/>
          </a:xfrm>
          <a:prstGeom prst="rect">
            <a:avLst/>
          </a:prstGeom>
          <a:noFill/>
        </p:spPr>
        <p:txBody>
          <a:bodyPr wrap="square" rtlCol="0">
            <a:spAutoFit/>
          </a:bodyPr>
          <a:lstStyle/>
          <a:p>
            <a:r>
              <a:rPr lang="en-US" sz="2000" dirty="0">
                <a:solidFill>
                  <a:srgbClr val="FF0000"/>
                </a:solidFill>
              </a:rPr>
              <a:t>NOTE: It is the responsibility of the requestor to provide all customers that need to be updated. If this is not filled out correctly, the task will be assigned back to you to correct and re-submit. </a:t>
            </a:r>
            <a:endParaRPr lang="en-US" sz="1200" dirty="0"/>
          </a:p>
          <a:p>
            <a:pPr marL="171450" lvl="0" indent="-171450">
              <a:buFontTx/>
              <a:buChar char="-"/>
            </a:pPr>
            <a:endParaRPr lang="en-US" sz="1200" dirty="0"/>
          </a:p>
          <a:p>
            <a:pPr lvl="0"/>
            <a:endParaRPr lang="en-US" sz="1200" dirty="0"/>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pPr marL="171450" lvl="0" indent="-171450">
              <a:buFontTx/>
              <a:buChar char="-"/>
            </a:pPr>
            <a:endParaRPr lang="en-US" sz="1200" dirty="0"/>
          </a:p>
          <a:p>
            <a:endParaRPr lang="en-US" dirty="0"/>
          </a:p>
        </p:txBody>
      </p:sp>
      <p:pic>
        <p:nvPicPr>
          <p:cNvPr id="6" name="Picture 5" descr="A screenshot of a computer&#10;&#10;Description automatically generated"/>
          <p:cNvPicPr/>
          <p:nvPr/>
        </p:nvPicPr>
        <p:blipFill rotWithShape="1">
          <a:blip r:embed="rId3"/>
          <a:srcRect t="52740"/>
          <a:stretch/>
        </p:blipFill>
        <p:spPr bwMode="auto">
          <a:xfrm>
            <a:off x="1552551" y="2690659"/>
            <a:ext cx="5403420" cy="2153052"/>
          </a:xfrm>
          <a:prstGeom prst="rect">
            <a:avLst/>
          </a:prstGeom>
          <a:ln>
            <a:noFill/>
          </a:ln>
          <a:extLst>
            <a:ext uri="{53640926-AAD7-44D8-BBD7-CCE9431645EC}">
              <a14:shadowObscured xmlns:a14="http://schemas.microsoft.com/office/drawing/2010/main"/>
            </a:ext>
          </a:extLst>
        </p:spPr>
      </p:pic>
      <p:sp>
        <p:nvSpPr>
          <p:cNvPr id="2" name="TextBox 1">
            <a:extLst>
              <a:ext uri="{FF2B5EF4-FFF2-40B4-BE49-F238E27FC236}">
                <a16:creationId xmlns:a16="http://schemas.microsoft.com/office/drawing/2014/main" id="{C3EA879C-44AD-1F6B-D120-9401CF39F5B1}"/>
              </a:ext>
            </a:extLst>
          </p:cNvPr>
          <p:cNvSpPr txBox="1"/>
          <p:nvPr/>
        </p:nvSpPr>
        <p:spPr>
          <a:xfrm>
            <a:off x="1034633" y="536961"/>
            <a:ext cx="8316873" cy="2118978"/>
          </a:xfrm>
          <a:prstGeom prst="rect">
            <a:avLst/>
          </a:prstGeom>
          <a:noFill/>
        </p:spPr>
        <p:txBody>
          <a:bodyPr wrap="square" rtlCol="0">
            <a:spAutoFit/>
          </a:bodyPr>
          <a:lstStyle/>
          <a:p>
            <a:pPr>
              <a:lnSpc>
                <a:spcPct val="150000"/>
              </a:lnSpc>
            </a:pPr>
            <a:r>
              <a:rPr lang="en-US" dirty="0"/>
              <a:t>Under Related Records section, complete the Pricing Customers. To do this, start typing the customer name or number and it should populate. Add multiple if needed (ex. 01STA and 01STL). </a:t>
            </a:r>
            <a:r>
              <a:rPr lang="en-US" b="1" i="1" u="sng" dirty="0"/>
              <a:t>NOTE</a:t>
            </a:r>
            <a:r>
              <a:rPr lang="en-US" dirty="0"/>
              <a:t>: If this is a general increase for all customers who buy the item please type in 19PRICE which is a default customer that signifies it affects all customers who purchase the item.</a:t>
            </a:r>
          </a:p>
        </p:txBody>
      </p:sp>
    </p:spTree>
    <p:extLst>
      <p:ext uri="{BB962C8B-B14F-4D97-AF65-F5344CB8AC3E}">
        <p14:creationId xmlns:p14="http://schemas.microsoft.com/office/powerpoint/2010/main" val="4075390142"/>
      </p:ext>
    </p:extLst>
  </p:cSld>
  <p:clrMapOvr>
    <a:masterClrMapping/>
  </p:clrMapOvr>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961aba2-967e-4a4a-b550-c58609679667">
      <Terms xmlns="http://schemas.microsoft.com/office/infopath/2007/PartnerControls"/>
    </lcf76f155ced4ddcb4097134ff3c332f>
    <TaxCatchAll xmlns="3976b15f-597d-43c9-be55-74e87dc0641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A41743BEE09014891277E20623BAAE2" ma:contentTypeVersion="14" ma:contentTypeDescription="Create a new document." ma:contentTypeScope="" ma:versionID="fe37909c63ccbae5fe140d0f27b1665d">
  <xsd:schema xmlns:xsd="http://www.w3.org/2001/XMLSchema" xmlns:xs="http://www.w3.org/2001/XMLSchema" xmlns:p="http://schemas.microsoft.com/office/2006/metadata/properties" xmlns:ns2="b961aba2-967e-4a4a-b550-c58609679667" xmlns:ns3="3976b15f-597d-43c9-be55-74e87dc06419" targetNamespace="http://schemas.microsoft.com/office/2006/metadata/properties" ma:root="true" ma:fieldsID="8abf24266accbee662d3cff6d48a8c31" ns2:_="" ns3:_="">
    <xsd:import namespace="b961aba2-967e-4a4a-b550-c58609679667"/>
    <xsd:import namespace="3976b15f-597d-43c9-be55-74e87dc06419"/>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61aba2-967e-4a4a-b550-c58609679667"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68c72a32-bdaa-4f5f-b7f0-55d5e28e748f"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976b15f-597d-43c9-be55-74e87dc06419"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2597e042-38fc-4048-9d44-59e46d4bc222}" ma:internalName="TaxCatchAll" ma:showField="CatchAllData" ma:web="3976b15f-597d-43c9-be55-74e87dc06419">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898A636-CE59-4CED-B455-E4A09D05B86D}">
  <ds:schemaRefs>
    <ds:schemaRef ds:uri="http://schemas.microsoft.com/sharepoint/v3/contenttype/forms"/>
  </ds:schemaRefs>
</ds:datastoreItem>
</file>

<file path=customXml/itemProps2.xml><?xml version="1.0" encoding="utf-8"?>
<ds:datastoreItem xmlns:ds="http://schemas.openxmlformats.org/officeDocument/2006/customXml" ds:itemID="{7EB48939-9677-465F-BA2A-5E23F9A9B41A}">
  <ds:schemaRefs>
    <ds:schemaRef ds:uri="http://schemas.microsoft.com/office/2006/metadata/properties"/>
    <ds:schemaRef ds:uri="http://purl.org/dc/terms/"/>
    <ds:schemaRef ds:uri="3976b15f-597d-43c9-be55-74e87dc06419"/>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b961aba2-967e-4a4a-b550-c58609679667"/>
    <ds:schemaRef ds:uri="http://www.w3.org/XML/1998/namespace"/>
    <ds:schemaRef ds:uri="http://purl.org/dc/dcmitype/"/>
  </ds:schemaRefs>
</ds:datastoreItem>
</file>

<file path=customXml/itemProps3.xml><?xml version="1.0" encoding="utf-8"?>
<ds:datastoreItem xmlns:ds="http://schemas.openxmlformats.org/officeDocument/2006/customXml" ds:itemID="{AC29B79A-6447-441F-BA5A-0AA1A01059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961aba2-967e-4a4a-b550-c58609679667"/>
    <ds:schemaRef ds:uri="3976b15f-597d-43c9-be55-74e87dc0641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1012</TotalTime>
  <Words>732</Words>
  <Application>Microsoft Office PowerPoint</Application>
  <PresentationFormat>Widescreen</PresentationFormat>
  <Paragraphs>171</Paragraphs>
  <Slides>13</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Trebuchet MS</vt:lpstr>
      <vt:lpstr>Wingdings</vt:lpstr>
      <vt:lpstr>Wingdings 3</vt:lpstr>
      <vt:lpstr>Facet</vt:lpstr>
      <vt:lpstr>PRICING TASK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PRICING TASK</dc:title>
  <dc:creator>Brittani Underwood</dc:creator>
  <cp:lastModifiedBy>Brandy Bottin</cp:lastModifiedBy>
  <cp:revision>9</cp:revision>
  <dcterms:created xsi:type="dcterms:W3CDTF">2023-07-31T17:30:06Z</dcterms:created>
  <dcterms:modified xsi:type="dcterms:W3CDTF">2023-08-04T18:59:21Z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0x010100DA41743BEE09014891277E20623BAAE2</vt:lpwstr>
  </property>
  <property fmtid="{D5CDD505-2E9C-101B-9397-08002B2CF9AE}" pid="3" name="MediaServiceImageTags">
    <vt:lpwstr/>
  </property>
</Properties>
</file>