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80" r:id="rId5"/>
    <p:sldId id="258" r:id="rId6"/>
    <p:sldId id="259" r:id="rId7"/>
    <p:sldId id="260" r:id="rId8"/>
    <p:sldId id="276" r:id="rId9"/>
    <p:sldId id="263" r:id="rId10"/>
    <p:sldId id="271" r:id="rId11"/>
    <p:sldId id="269" r:id="rId12"/>
    <p:sldId id="275" r:id="rId13"/>
    <p:sldId id="264" r:id="rId14"/>
    <p:sldId id="277" r:id="rId15"/>
    <p:sldId id="265" r:id="rId16"/>
    <p:sldId id="278" r:id="rId17"/>
    <p:sldId id="266" r:id="rId18"/>
    <p:sldId id="279" r:id="rId19"/>
    <p:sldId id="272" r:id="rId20"/>
    <p:sldId id="273" r:id="rId21"/>
    <p:sldId id="270" r:id="rId22"/>
    <p:sldId id="268" r:id="rId23"/>
    <p:sldId id="274" r:id="rId24"/>
    <p:sldId id="28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5050497.app.netsuite.com/app/common/custom/custrecordentry.nl?rectype=728&amp;id=5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5050497.app.netsuite.com/app/common/custom/custrecordentry.nl?rectype=728&amp;id=1933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5050497.app.netsuite.com/app/common/custom/custrecordentry.nl?rectype=728&amp;id=3852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Valogix Demand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00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6934"/>
            <a:ext cx="8596668" cy="3880773"/>
          </a:xfrm>
        </p:spPr>
        <p:txBody>
          <a:bodyPr/>
          <a:lstStyle/>
          <a:p>
            <a:r>
              <a:rPr lang="en-US" dirty="0" smtClean="0"/>
              <a:t>Valogix forecasts demand for an item based on historical demand (usage and sales)</a:t>
            </a:r>
          </a:p>
          <a:p>
            <a:pPr lvl="1"/>
            <a:r>
              <a:rPr lang="en-US" dirty="0" smtClean="0"/>
              <a:t>If we receive additional insight (customer forecasts, division VP instruction, etc.), we can override the forecast</a:t>
            </a:r>
          </a:p>
          <a:p>
            <a:pPr lvl="1"/>
            <a:r>
              <a:rPr lang="en-US" dirty="0" smtClean="0"/>
              <a:t>There is a checkbox on the ILP which indicates a forecast is overridden.  In Valogix, overridden forecasts are bold)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697320"/>
            <a:ext cx="9320084" cy="26084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7271" y="2925925"/>
            <a:ext cx="24669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608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v. 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Valogix takes into account distributed and dependent demand and forecasts</a:t>
            </a:r>
          </a:p>
          <a:p>
            <a:pPr lvl="1"/>
            <a:r>
              <a:rPr lang="en-US" b="1" dirty="0" smtClean="0"/>
              <a:t>Distributed</a:t>
            </a:r>
            <a:r>
              <a:rPr lang="en-US" dirty="0" smtClean="0"/>
              <a:t>: demand from other locations for inventory at the </a:t>
            </a:r>
            <a:r>
              <a:rPr lang="en-US" dirty="0"/>
              <a:t>r</a:t>
            </a:r>
            <a:r>
              <a:rPr lang="en-US" dirty="0" smtClean="0"/>
              <a:t>eplenishment location – usually filled via Transfer Order, Inventory Transfer</a:t>
            </a:r>
          </a:p>
          <a:p>
            <a:pPr lvl="2"/>
            <a:r>
              <a:rPr lang="en-US" dirty="0" smtClean="0"/>
              <a:t>Examples: E-Com supplied by 12</a:t>
            </a:r>
            <a:r>
              <a:rPr lang="en-US" baseline="30000" dirty="0" smtClean="0"/>
              <a:t>th</a:t>
            </a:r>
            <a:r>
              <a:rPr lang="en-US" dirty="0" smtClean="0"/>
              <a:t> Street, instances where Tigers Rotterdam supplied by Tigers Hong Kong</a:t>
            </a:r>
          </a:p>
          <a:p>
            <a:pPr lvl="1"/>
            <a:r>
              <a:rPr lang="en-US" b="1" dirty="0" smtClean="0"/>
              <a:t>Dependent</a:t>
            </a:r>
            <a:r>
              <a:rPr lang="en-US" dirty="0" smtClean="0"/>
              <a:t>: demand for usage to make one or more parent items</a:t>
            </a:r>
          </a:p>
          <a:p>
            <a:pPr lvl="2"/>
            <a:r>
              <a:rPr lang="en-US" dirty="0" smtClean="0"/>
              <a:t>Examples: Forecasted demand for an MRC item flows down to the BMRC and MRCMULTICAM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37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Parent/Component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528" y="1583941"/>
            <a:ext cx="8596668" cy="3880773"/>
          </a:xfrm>
        </p:spPr>
        <p:txBody>
          <a:bodyPr/>
          <a:lstStyle/>
          <a:p>
            <a:r>
              <a:rPr lang="en-US" dirty="0" smtClean="0"/>
              <a:t>Valogix picks up the BOM (shown as Where Used and Bill of Material)</a:t>
            </a:r>
          </a:p>
          <a:p>
            <a:r>
              <a:rPr lang="en-US" dirty="0" smtClean="0"/>
              <a:t>Parent item forecasts roll down to the </a:t>
            </a:r>
            <a:r>
              <a:rPr lang="en-US" dirty="0"/>
              <a:t>c</a:t>
            </a:r>
            <a:r>
              <a:rPr lang="en-US" dirty="0" smtClean="0"/>
              <a:t>omponent </a:t>
            </a:r>
            <a:r>
              <a:rPr lang="en-US" dirty="0"/>
              <a:t>i</a:t>
            </a:r>
            <a:r>
              <a:rPr lang="en-US" dirty="0" smtClean="0"/>
              <a:t>tems</a:t>
            </a:r>
          </a:p>
          <a:p>
            <a:r>
              <a:rPr lang="en-US" dirty="0" smtClean="0"/>
              <a:t>Valogix will calculate component item needs based on lead time</a:t>
            </a:r>
          </a:p>
          <a:p>
            <a:pPr lvl="1"/>
            <a:r>
              <a:rPr lang="en-US" dirty="0" smtClean="0"/>
              <a:t>If the finished good has a 30 day lead time and the component has a lead time of 7 days, the replenishment will calculate off a total of 37 days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81" y="3677000"/>
            <a:ext cx="11870724" cy="16920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60" y="4602336"/>
            <a:ext cx="11900345" cy="171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914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Replen Methods- SQ Fill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Stocking Quantity (SQ) Fill Rate:</a:t>
            </a:r>
            <a:r>
              <a:rPr lang="en-US" dirty="0" smtClean="0"/>
              <a:t> calculates optimal quantity for on hand + on order over the planning horizon of an item/location</a:t>
            </a:r>
          </a:p>
          <a:p>
            <a:pPr lvl="1"/>
            <a:r>
              <a:rPr lang="en-US" dirty="0" smtClean="0"/>
              <a:t>Uses effective forecast, demand over the Planning Horizon and Stocking Quantity to Calculate recommended replenishments</a:t>
            </a:r>
          </a:p>
          <a:p>
            <a:pPr lvl="2"/>
            <a:r>
              <a:rPr lang="en-US" dirty="0" smtClean="0"/>
              <a:t>Stocking Quantity is calculated based on variances over the demand history and the SQ Service Level</a:t>
            </a:r>
            <a:endParaRPr lang="en-US" dirty="0"/>
          </a:p>
          <a:p>
            <a:pPr lvl="2"/>
            <a:r>
              <a:rPr lang="en-US" dirty="0" smtClean="0"/>
              <a:t>Service Level influences the Stocking Quantity</a:t>
            </a:r>
          </a:p>
          <a:p>
            <a:r>
              <a:rPr lang="en-US" dirty="0" smtClean="0"/>
              <a:t>Suggests Replenishment to avoid going below Stocking Quantity</a:t>
            </a:r>
          </a:p>
          <a:p>
            <a:r>
              <a:rPr lang="en-US" b="1" dirty="0" smtClean="0"/>
              <a:t>SQ Buffer Quantity </a:t>
            </a:r>
            <a:r>
              <a:rPr lang="en-US" dirty="0" smtClean="0"/>
              <a:t>(also </a:t>
            </a:r>
            <a:r>
              <a:rPr lang="en-US" dirty="0"/>
              <a:t>called </a:t>
            </a:r>
            <a:r>
              <a:rPr lang="en-US" b="1" dirty="0"/>
              <a:t>SQ Safety Stock </a:t>
            </a:r>
            <a:r>
              <a:rPr lang="en-US" b="1" dirty="0" smtClean="0"/>
              <a:t>Buffer</a:t>
            </a:r>
            <a:r>
              <a:rPr lang="en-US" dirty="0" smtClean="0"/>
              <a:t>): </a:t>
            </a:r>
            <a:r>
              <a:rPr lang="en-US" dirty="0"/>
              <a:t>Amount of additional inventory beyond the forecasted demand needed to meet demand </a:t>
            </a:r>
            <a:r>
              <a:rPr lang="en-US" dirty="0" smtClean="0"/>
              <a:t>spikes (Reorder Point- Effective Forecast)</a:t>
            </a:r>
          </a:p>
        </p:txBody>
      </p:sp>
    </p:spTree>
    <p:extLst>
      <p:ext uri="{BB962C8B-B14F-4D97-AF65-F5344CB8AC3E}">
        <p14:creationId xmlns:p14="http://schemas.microsoft.com/office/powerpoint/2010/main" val="100993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 Fill Rate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5050497.app.netsuite.com/app/common/custom/custrecordentry.nl?rectype=728&amp;id=58</a:t>
            </a:r>
            <a:r>
              <a:rPr lang="en-US" dirty="0" smtClean="0"/>
              <a:t> </a:t>
            </a:r>
          </a:p>
          <a:p>
            <a:r>
              <a:rPr lang="en-US" dirty="0" smtClean="0"/>
              <a:t>Item 36000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9745" y="3745756"/>
            <a:ext cx="61436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032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Replen </a:t>
            </a:r>
            <a:r>
              <a:rPr lang="en-US" dirty="0"/>
              <a:t>Methods- </a:t>
            </a:r>
            <a:r>
              <a:rPr lang="en-US" dirty="0" smtClean="0"/>
              <a:t>Months of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Months of Supply (MoS): </a:t>
            </a:r>
            <a:r>
              <a:rPr lang="en-US" dirty="0" smtClean="0"/>
              <a:t>calculates replenishments based on maintaining a stock buffer equivalent to a period of time</a:t>
            </a:r>
          </a:p>
          <a:p>
            <a:pPr lvl="1"/>
            <a:r>
              <a:rPr lang="en-US" dirty="0" smtClean="0"/>
              <a:t>Uses Months of Supply, Months of Supply Type, and forecast</a:t>
            </a:r>
          </a:p>
          <a:p>
            <a:pPr lvl="2"/>
            <a:r>
              <a:rPr lang="en-US" dirty="0" smtClean="0"/>
              <a:t>Months of Supply is the number of months we want to keep on hand</a:t>
            </a:r>
          </a:p>
          <a:p>
            <a:pPr lvl="2"/>
            <a:r>
              <a:rPr lang="en-US" dirty="0" smtClean="0"/>
              <a:t>Months of Supply Type is usually forecast</a:t>
            </a:r>
          </a:p>
          <a:p>
            <a:r>
              <a:rPr lang="en-US" dirty="0" smtClean="0"/>
              <a:t>Suggests Replenishment to avoid going below Months of Supply Quantity</a:t>
            </a:r>
          </a:p>
          <a:p>
            <a:r>
              <a:rPr lang="en-US" dirty="0" smtClean="0"/>
              <a:t>Will still show Service Level but is not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9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Months of Supply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5050497.app.netsuite.com/app/common/custom/custrecordentry.nl?rectype=728&amp;id=19338</a:t>
            </a:r>
            <a:endParaRPr lang="en-US" dirty="0" smtClean="0"/>
          </a:p>
          <a:p>
            <a:r>
              <a:rPr lang="en-US" dirty="0"/>
              <a:t>Item </a:t>
            </a:r>
            <a:r>
              <a:rPr lang="en-US" dirty="0" smtClean="0"/>
              <a:t>38714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0468" y="3778121"/>
            <a:ext cx="65341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22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Replen Methods- Special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Special Order</a:t>
            </a:r>
            <a:r>
              <a:rPr lang="en-US" dirty="0" smtClean="0"/>
              <a:t>: replenishment method where replenishments are based on demand</a:t>
            </a:r>
          </a:p>
          <a:p>
            <a:pPr lvl="1"/>
            <a:r>
              <a:rPr lang="en-US" dirty="0"/>
              <a:t>Under Special Order, inventory can go down to </a:t>
            </a:r>
            <a:r>
              <a:rPr lang="en-US" dirty="0" smtClean="0"/>
              <a:t>0</a:t>
            </a:r>
          </a:p>
          <a:p>
            <a:r>
              <a:rPr lang="en-US" dirty="0"/>
              <a:t>Will still show Service Level </a:t>
            </a:r>
            <a:r>
              <a:rPr lang="en-US" dirty="0" smtClean="0"/>
              <a:t>and forecast but neither is used to calculate replenishment </a:t>
            </a:r>
          </a:p>
          <a:p>
            <a:pPr lvl="1"/>
            <a:r>
              <a:rPr lang="en-US" dirty="0" smtClean="0"/>
              <a:t>Demand Orders prompt replenishment</a:t>
            </a:r>
          </a:p>
          <a:p>
            <a:r>
              <a:rPr lang="en-US" dirty="0" smtClean="0"/>
              <a:t>Non-Stock (Macola Status AN) are commonly Special Order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883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Order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5050497.app.netsuite.com/app/common/custom/custrecordentry.nl?rectype=728&amp;id=38526</a:t>
            </a:r>
            <a:endParaRPr lang="en-US" dirty="0" smtClean="0"/>
          </a:p>
          <a:p>
            <a:r>
              <a:rPr lang="en-US" dirty="0"/>
              <a:t>Item </a:t>
            </a:r>
            <a:r>
              <a:rPr lang="en-US" dirty="0" smtClean="0"/>
              <a:t>39112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480" y="3549229"/>
            <a:ext cx="60483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95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often to review for Replenishment</a:t>
            </a:r>
          </a:p>
          <a:p>
            <a:pPr lvl="1"/>
            <a:r>
              <a:rPr lang="en-US" dirty="0" smtClean="0"/>
              <a:t>Special Order items are Daily</a:t>
            </a:r>
          </a:p>
          <a:p>
            <a:pPr lvl="1"/>
            <a:r>
              <a:rPr lang="en-US" dirty="0" smtClean="0"/>
              <a:t>SQ Fill Rate and MoS</a:t>
            </a:r>
            <a:r>
              <a:rPr lang="en-US" dirty="0"/>
              <a:t> </a:t>
            </a:r>
            <a:r>
              <a:rPr lang="en-US" dirty="0" smtClean="0"/>
              <a:t>can use both Weekly and Monthly</a:t>
            </a:r>
          </a:p>
          <a:p>
            <a:pPr lvl="1"/>
            <a:r>
              <a:rPr lang="en-US" dirty="0"/>
              <a:t>The review frequency is set based on how often we plan to buy/make/transfer the item. If an item is set at Monthly, that doesn’t mean the item is ignored for a </a:t>
            </a:r>
            <a:r>
              <a:rPr lang="en-US" dirty="0" smtClean="0"/>
              <a:t>month</a:t>
            </a:r>
          </a:p>
          <a:p>
            <a:pPr lvl="2"/>
            <a:r>
              <a:rPr lang="en-US" dirty="0" smtClean="0"/>
              <a:t>Example: Review date for an item might be the 15</a:t>
            </a:r>
            <a:r>
              <a:rPr lang="en-US" baseline="30000" dirty="0" smtClean="0"/>
              <a:t>th</a:t>
            </a:r>
            <a:r>
              <a:rPr lang="en-US" dirty="0" smtClean="0"/>
              <a:t> of the month, but Valogix does calculations and would prompt a replenishment on the 2</a:t>
            </a:r>
            <a:r>
              <a:rPr lang="en-US" baseline="30000" dirty="0" smtClean="0"/>
              <a:t>nd</a:t>
            </a:r>
            <a:r>
              <a:rPr lang="en-US" dirty="0" smtClean="0"/>
              <a:t> of the month based on lead time and needing to order before the 15</a:t>
            </a:r>
            <a:r>
              <a:rPr lang="en-US" baseline="30000" dirty="0" smtClean="0"/>
              <a:t>th</a:t>
            </a:r>
            <a:r>
              <a:rPr lang="en-US" dirty="0" smtClean="0"/>
              <a:t> to meet inventory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82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Valogix?</a:t>
            </a:r>
          </a:p>
          <a:p>
            <a:r>
              <a:rPr lang="en-US" dirty="0" smtClean="0"/>
              <a:t>Valogix Connections</a:t>
            </a:r>
          </a:p>
          <a:p>
            <a:r>
              <a:rPr lang="en-US" dirty="0" smtClean="0"/>
              <a:t>Ite</a:t>
            </a:r>
            <a:r>
              <a:rPr lang="en-US" dirty="0"/>
              <a:t>m</a:t>
            </a:r>
            <a:r>
              <a:rPr lang="en-US" dirty="0" smtClean="0"/>
              <a:t> Location Plans (ILP)</a:t>
            </a:r>
          </a:p>
          <a:p>
            <a:r>
              <a:rPr lang="en-US" dirty="0" smtClean="0"/>
              <a:t>Supply and Demand</a:t>
            </a:r>
          </a:p>
          <a:p>
            <a:r>
              <a:rPr lang="en-US" dirty="0" smtClean="0"/>
              <a:t>Forecasting</a:t>
            </a:r>
          </a:p>
          <a:p>
            <a:r>
              <a:rPr lang="en-US" dirty="0" smtClean="0"/>
              <a:t>Replenishments</a:t>
            </a:r>
          </a:p>
          <a:p>
            <a:r>
              <a:rPr lang="en-US" dirty="0" smtClean="0"/>
              <a:t>Common Terms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12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Replenishments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 Replenishment Method and Review Frequency, Valogix will calculate and recommend replenishments</a:t>
            </a:r>
          </a:p>
          <a:p>
            <a:r>
              <a:rPr lang="en-US" dirty="0" smtClean="0"/>
              <a:t>Supply Chain reviews these replenishments and then either defers or approves Replenishments to create Purchase Orders, Work Orders, and Transfer Orders</a:t>
            </a:r>
          </a:p>
          <a:p>
            <a:pPr lvl="1"/>
            <a:r>
              <a:rPr lang="en-US" dirty="0" smtClean="0"/>
              <a:t>Example of deferment: we have inventory in UA due to a country of origin transition.  UA does not typically supply the main location and so Valogix might prompt a replenishment.  Planner reviews quantities in UA and determines we have enough and so the Planner will defer the replenishment until the next review</a:t>
            </a:r>
          </a:p>
          <a:p>
            <a:r>
              <a:rPr lang="en-US" dirty="0"/>
              <a:t>If there is an exception for Replenishments (example: more commitments than anticipated, inventory is running </a:t>
            </a:r>
            <a:r>
              <a:rPr lang="en-US" dirty="0" smtClean="0"/>
              <a:t>lower against increasing forecast, backorders, potential backorders), </a:t>
            </a:r>
            <a:r>
              <a:rPr lang="en-US" dirty="0"/>
              <a:t>Valogix provides alerts to notify buyers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6074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 Calculation is the breakout of some of the math Valogix runs through to calculate needs over the Planning Horizon </a:t>
            </a:r>
          </a:p>
          <a:p>
            <a:pPr lvl="1"/>
            <a:r>
              <a:rPr lang="en-US" dirty="0" smtClean="0"/>
              <a:t>Shows current replenishment review time frame and the next review</a:t>
            </a:r>
          </a:p>
          <a:p>
            <a:pPr lvl="1"/>
            <a:r>
              <a:rPr lang="en-US" dirty="0" smtClean="0"/>
              <a:t>Able to Review Inventory Flow for more detail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8950" y="3220700"/>
            <a:ext cx="5296931" cy="340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175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61" y="224481"/>
            <a:ext cx="8596668" cy="1320800"/>
          </a:xfrm>
        </p:spPr>
        <p:txBody>
          <a:bodyPr/>
          <a:lstStyle/>
          <a:p>
            <a:r>
              <a:rPr lang="en-US" dirty="0" smtClean="0"/>
              <a:t>Inventory Flow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11" y="5182692"/>
            <a:ext cx="8450218" cy="1675308"/>
          </a:xfrm>
        </p:spPr>
        <p:txBody>
          <a:bodyPr/>
          <a:lstStyle/>
          <a:p>
            <a:pPr>
              <a:buAutoNum type="arabicParenR"/>
            </a:pPr>
            <a:r>
              <a:rPr lang="en-US" dirty="0" smtClean="0"/>
              <a:t>MOS Required is deducted to show this is how much we want to maintain</a:t>
            </a:r>
          </a:p>
          <a:p>
            <a:pPr>
              <a:buAutoNum type="arabicParenR"/>
            </a:pPr>
            <a:r>
              <a:rPr lang="en-US" dirty="0" smtClean="0"/>
              <a:t>Unconsumed forecast is deducted to predict stock out</a:t>
            </a:r>
          </a:p>
          <a:p>
            <a:pPr>
              <a:buAutoNum type="arabicParenR"/>
            </a:pPr>
            <a:r>
              <a:rPr lang="en-US" dirty="0" smtClean="0"/>
              <a:t>Existing Demand is deducted</a:t>
            </a:r>
          </a:p>
          <a:p>
            <a:pPr>
              <a:buAutoNum type="arabicParenR"/>
            </a:pPr>
            <a:r>
              <a:rPr lang="en-US" dirty="0" smtClean="0"/>
              <a:t>Existing Supply is counted</a:t>
            </a:r>
          </a:p>
          <a:p>
            <a:pPr>
              <a:buAutoNum type="arabicParenR"/>
            </a:pPr>
            <a:endParaRPr lang="en-US" dirty="0" smtClean="0"/>
          </a:p>
          <a:p>
            <a:pPr>
              <a:buAutoNum type="arabicParenR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75" y="1088768"/>
            <a:ext cx="6580202" cy="38973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85537" y="1610481"/>
            <a:ext cx="280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1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02010" y="3081637"/>
            <a:ext cx="280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2010" y="1953238"/>
            <a:ext cx="280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2010" y="3871482"/>
            <a:ext cx="280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1852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Commitment:</a:t>
            </a:r>
            <a:r>
              <a:rPr lang="en-US" dirty="0" smtClean="0"/>
              <a:t> </a:t>
            </a:r>
            <a:r>
              <a:rPr lang="en-US" dirty="0"/>
              <a:t>quantity on open demand </a:t>
            </a:r>
            <a:r>
              <a:rPr lang="en-US" dirty="0" smtClean="0"/>
              <a:t>documents</a:t>
            </a:r>
          </a:p>
          <a:p>
            <a:r>
              <a:rPr lang="en-US" b="1" dirty="0"/>
              <a:t>Lead </a:t>
            </a:r>
            <a:r>
              <a:rPr lang="en-US" b="1" dirty="0" smtClean="0"/>
              <a:t>Time: </a:t>
            </a:r>
            <a:r>
              <a:rPr lang="en-US" dirty="0"/>
              <a:t>Manufacturing Lead Time + Transit </a:t>
            </a:r>
            <a:r>
              <a:rPr lang="en-US" dirty="0" smtClean="0"/>
              <a:t>Time</a:t>
            </a:r>
          </a:p>
          <a:p>
            <a:r>
              <a:rPr lang="en-US" b="1" dirty="0" smtClean="0"/>
              <a:t>PDO:</a:t>
            </a:r>
            <a:r>
              <a:rPr lang="en-US" dirty="0" smtClean="0"/>
              <a:t> </a:t>
            </a:r>
            <a:r>
              <a:rPr lang="en-US" dirty="0"/>
              <a:t>Planned Demand </a:t>
            </a:r>
            <a:r>
              <a:rPr lang="en-US" dirty="0" smtClean="0"/>
              <a:t>Order</a:t>
            </a:r>
          </a:p>
          <a:p>
            <a:r>
              <a:rPr lang="en-US" b="1" dirty="0" smtClean="0"/>
              <a:t>PSO:</a:t>
            </a:r>
            <a:r>
              <a:rPr lang="en-US" dirty="0" smtClean="0"/>
              <a:t> </a:t>
            </a:r>
            <a:r>
              <a:rPr lang="en-US" dirty="0"/>
              <a:t>Planned Supply </a:t>
            </a:r>
            <a:r>
              <a:rPr lang="en-US" dirty="0" smtClean="0"/>
              <a:t>Order</a:t>
            </a:r>
          </a:p>
          <a:p>
            <a:r>
              <a:rPr lang="en-US" b="1" dirty="0" smtClean="0"/>
              <a:t>Planning Horizon: </a:t>
            </a:r>
            <a:r>
              <a:rPr lang="en-US" dirty="0" smtClean="0"/>
              <a:t>Lead Time + Days to Next Review.  Abbreviated PH</a:t>
            </a:r>
          </a:p>
          <a:p>
            <a:pPr lvl="1"/>
            <a:r>
              <a:rPr lang="en-US" dirty="0" smtClean="0"/>
              <a:t>Inventory Flow shows Planning Horizon as well as Beyond Planning Horizon</a:t>
            </a:r>
          </a:p>
          <a:p>
            <a:r>
              <a:rPr lang="en-US" b="1" dirty="0" smtClean="0"/>
              <a:t>PH </a:t>
            </a:r>
            <a:r>
              <a:rPr lang="en-US" b="1" dirty="0"/>
              <a:t>Excess </a:t>
            </a:r>
            <a:r>
              <a:rPr lang="en-US" b="1" dirty="0" smtClean="0"/>
              <a:t>Commitments: </a:t>
            </a:r>
            <a:r>
              <a:rPr lang="en-US" dirty="0"/>
              <a:t>Commitments that exceed the </a:t>
            </a:r>
            <a:r>
              <a:rPr lang="en-US" dirty="0" smtClean="0"/>
              <a:t>forecast for the </a:t>
            </a:r>
            <a:r>
              <a:rPr lang="en-US" dirty="0"/>
              <a:t>P</a:t>
            </a:r>
            <a:r>
              <a:rPr lang="en-US" dirty="0" smtClean="0"/>
              <a:t>lanning Horizon</a:t>
            </a:r>
          </a:p>
          <a:p>
            <a:r>
              <a:rPr lang="en-US" b="1" dirty="0" smtClean="0"/>
              <a:t>Reorder Point: </a:t>
            </a:r>
            <a:r>
              <a:rPr lang="en-US" dirty="0"/>
              <a:t>Inventory level where, if the total stock on hand plus on order falls to or below that point, action is taken to replenish the stock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9897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889" y="2923591"/>
            <a:ext cx="8596668" cy="13208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Questions?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9859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Valogix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669" y="1600416"/>
            <a:ext cx="8596668" cy="3880773"/>
          </a:xfrm>
        </p:spPr>
        <p:txBody>
          <a:bodyPr/>
          <a:lstStyle/>
          <a:p>
            <a:r>
              <a:rPr lang="en-US" dirty="0" smtClean="0"/>
              <a:t>Demand Planning Solution </a:t>
            </a:r>
          </a:p>
          <a:p>
            <a:r>
              <a:rPr lang="en-US" dirty="0" smtClean="0"/>
              <a:t>Connected to NetSuite </a:t>
            </a:r>
          </a:p>
          <a:p>
            <a:r>
              <a:rPr lang="en-US" dirty="0" smtClean="0"/>
              <a:t>Forecasts </a:t>
            </a:r>
            <a:r>
              <a:rPr lang="en-US" u="sng" dirty="0" smtClean="0"/>
              <a:t>Demand</a:t>
            </a:r>
          </a:p>
          <a:p>
            <a:r>
              <a:rPr lang="en-US" dirty="0" smtClean="0"/>
              <a:t>Recommends Inventory Replenishments</a:t>
            </a:r>
          </a:p>
          <a:p>
            <a:r>
              <a:rPr lang="en-US" dirty="0" smtClean="0"/>
              <a:t>‘Push’ Replenishment orders to NetSuite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39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269" y="425580"/>
            <a:ext cx="8596668" cy="1320800"/>
          </a:xfrm>
        </p:spPr>
        <p:txBody>
          <a:bodyPr/>
          <a:lstStyle/>
          <a:p>
            <a:r>
              <a:rPr lang="en-US" dirty="0" smtClean="0"/>
              <a:t>Supply and Demand Data Flow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71" y="1317172"/>
            <a:ext cx="11439525" cy="4876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1134" y="6344816"/>
            <a:ext cx="270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Job Aid on Wiki Pending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49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 (and Macola) to Valogix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NetSuite to Valogix sync runs once a </a:t>
            </a:r>
            <a:r>
              <a:rPr lang="en-US" dirty="0" smtClean="0"/>
              <a:t>day (at night)</a:t>
            </a:r>
            <a:endParaRPr lang="en-US" dirty="0" smtClean="0"/>
          </a:p>
          <a:p>
            <a:pPr lvl="1"/>
            <a:r>
              <a:rPr lang="en-US" dirty="0" smtClean="0"/>
              <a:t>Picks up NetSuite and Macola data as part of daily calculation</a:t>
            </a:r>
          </a:p>
          <a:p>
            <a:pPr lvl="1"/>
            <a:r>
              <a:rPr lang="en-US" dirty="0" smtClean="0"/>
              <a:t>Picks up Inventory values, Demand documents, Supply documents, Item information</a:t>
            </a:r>
          </a:p>
          <a:p>
            <a:pPr lvl="2"/>
            <a:r>
              <a:rPr lang="en-US" dirty="0" smtClean="0"/>
              <a:t>Inventory values and Item information based on Item Location Plans in NS</a:t>
            </a:r>
          </a:p>
          <a:p>
            <a:pPr lvl="2"/>
            <a:r>
              <a:rPr lang="en-US" dirty="0" smtClean="0"/>
              <a:t>Item information includes Item Lifecycle Status, Lead Time, Replenishment Method, Review Frequency, Vendor/Supply Location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Valogix to 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facilitate several reporting needs, after Valogix runs daily calculation, a CSV is generated which is imported back into NS</a:t>
            </a:r>
          </a:p>
          <a:p>
            <a:pPr lvl="1"/>
            <a:r>
              <a:rPr lang="en-US" dirty="0" smtClean="0"/>
              <a:t>Data available on Item Location Plan</a:t>
            </a:r>
          </a:p>
          <a:p>
            <a:pPr lvl="2"/>
            <a:r>
              <a:rPr lang="en-US" dirty="0" smtClean="0"/>
              <a:t>Only certain fields are maintained this way- indicated by Sourced from Valogix in Field Help)</a:t>
            </a:r>
          </a:p>
          <a:p>
            <a:pPr lvl="1"/>
            <a:r>
              <a:rPr lang="en-US" dirty="0" smtClean="0"/>
              <a:t>Includes Critical Alerts, Forecasts, SQ Buffer Quantity (or Months of Supply Quantity)</a:t>
            </a:r>
          </a:p>
          <a:p>
            <a:pPr lvl="2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9343" y="4499129"/>
            <a:ext cx="3561063" cy="206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487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Location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 Location Plan (ILP) must exist for Valogix to see Item information</a:t>
            </a:r>
          </a:p>
          <a:p>
            <a:pPr lvl="1"/>
            <a:r>
              <a:rPr lang="en-US" dirty="0" smtClean="0"/>
              <a:t>For default location, P&amp;S sets up initial ILP and SCM adds the </a:t>
            </a:r>
            <a:r>
              <a:rPr lang="en-US" dirty="0"/>
              <a:t>R</a:t>
            </a:r>
            <a:r>
              <a:rPr lang="en-US" dirty="0" smtClean="0"/>
              <a:t>eplenishment Method and Review Frequency</a:t>
            </a:r>
          </a:p>
          <a:p>
            <a:pPr lvl="1"/>
            <a:r>
              <a:rPr lang="en-US" dirty="0" smtClean="0"/>
              <a:t>For any additional locations, SCM sets up the ILP</a:t>
            </a:r>
          </a:p>
          <a:p>
            <a:pPr lvl="1"/>
            <a:r>
              <a:rPr lang="en-US" dirty="0" smtClean="0"/>
              <a:t>Reminder on SCM dashboard to advise of new item ILPs </a:t>
            </a:r>
          </a:p>
          <a:p>
            <a:pPr lvl="1"/>
            <a:r>
              <a:rPr lang="en-US" dirty="0" smtClean="0"/>
              <a:t>The Replenishment Location and Supply Location on the ILP drive the type of inventory transaction Valogix will suggest</a:t>
            </a:r>
          </a:p>
          <a:p>
            <a:pPr lvl="2"/>
            <a:r>
              <a:rPr lang="en-US" dirty="0" smtClean="0"/>
              <a:t>Replenishment Location and Supplier = Purchase Order (Buy)</a:t>
            </a:r>
          </a:p>
          <a:p>
            <a:pPr lvl="2"/>
            <a:r>
              <a:rPr lang="en-US" dirty="0"/>
              <a:t>Replenishment Location and different Supply Location = Transfer </a:t>
            </a:r>
            <a:r>
              <a:rPr lang="en-US" dirty="0" smtClean="0"/>
              <a:t>Order (Transfer)</a:t>
            </a:r>
          </a:p>
          <a:p>
            <a:pPr lvl="2"/>
            <a:r>
              <a:rPr lang="en-US" dirty="0" smtClean="0"/>
              <a:t>Replenishment Location and matching Supply Location = Work Order (Make)</a:t>
            </a:r>
          </a:p>
        </p:txBody>
      </p:sp>
    </p:spTree>
    <p:extLst>
      <p:ext uri="{BB962C8B-B14F-4D97-AF65-F5344CB8AC3E}">
        <p14:creationId xmlns:p14="http://schemas.microsoft.com/office/powerpoint/2010/main" val="1960001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Location </a:t>
            </a:r>
            <a:r>
              <a:rPr lang="en-US" dirty="0" smtClean="0"/>
              <a:t>Plan-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2485744" cy="3880773"/>
          </a:xfrm>
        </p:spPr>
        <p:txBody>
          <a:bodyPr/>
          <a:lstStyle/>
          <a:p>
            <a:r>
              <a:rPr lang="en-US" dirty="0" smtClean="0"/>
              <a:t>Purchased Seward Component Item</a:t>
            </a:r>
          </a:p>
          <a:p>
            <a:r>
              <a:rPr lang="en-US" dirty="0"/>
              <a:t>Tongue &amp; </a:t>
            </a:r>
            <a:r>
              <a:rPr lang="en-US" dirty="0" smtClean="0"/>
              <a:t>Groove item- made at 12</a:t>
            </a:r>
            <a:r>
              <a:rPr lang="en-US" baseline="30000" dirty="0" smtClean="0"/>
              <a:t>th</a:t>
            </a:r>
            <a:r>
              <a:rPr lang="en-US" dirty="0" smtClean="0"/>
              <a:t> Street and Transferred to PBG</a:t>
            </a:r>
          </a:p>
          <a:p>
            <a:r>
              <a:rPr lang="en-US" dirty="0" smtClean="0"/>
              <a:t>Manufactured Seward Item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405" y="1666097"/>
            <a:ext cx="7800975" cy="1771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1710"/>
          <a:stretch/>
        </p:blipFill>
        <p:spPr>
          <a:xfrm>
            <a:off x="3463406" y="2931919"/>
            <a:ext cx="7798644" cy="16954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2152"/>
          <a:stretch/>
        </p:blipFill>
        <p:spPr>
          <a:xfrm>
            <a:off x="3463407" y="4100975"/>
            <a:ext cx="7798644" cy="218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336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 and Demand Documents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525687"/>
              </p:ext>
            </p:extLst>
          </p:nvPr>
        </p:nvGraphicFramePr>
        <p:xfrm>
          <a:off x="677691" y="2402092"/>
          <a:ext cx="85963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/>
                <a:gridCol w="2865437"/>
                <a:gridCol w="28654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Sales 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Historical and Open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 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Work 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 (parent)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</a:t>
                      </a:r>
                      <a:r>
                        <a:rPr lang="en-US" baseline="0" dirty="0" smtClean="0"/>
                        <a:t> (components)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 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 (receiving location)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 (supplying</a:t>
                      </a:r>
                      <a:r>
                        <a:rPr lang="en-US" baseline="0" dirty="0" smtClean="0"/>
                        <a:t> location)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85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9207</TotalTime>
  <Words>1227</Words>
  <Application>Microsoft Office PowerPoint</Application>
  <PresentationFormat>Widescreen</PresentationFormat>
  <Paragraphs>133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Facet</vt:lpstr>
      <vt:lpstr>Valogix Demand Planning</vt:lpstr>
      <vt:lpstr>Agenda</vt:lpstr>
      <vt:lpstr>Valogix</vt:lpstr>
      <vt:lpstr>Supply and Demand Data Flow</vt:lpstr>
      <vt:lpstr>NS (and Macola) to Valogix</vt:lpstr>
      <vt:lpstr>Valogix to NS</vt:lpstr>
      <vt:lpstr>Item Location Plan</vt:lpstr>
      <vt:lpstr>Item Location Plan- Examples</vt:lpstr>
      <vt:lpstr>Supply and Demand Documents</vt:lpstr>
      <vt:lpstr>Forecasting</vt:lpstr>
      <vt:lpstr>Distributed v. Dependent</vt:lpstr>
      <vt:lpstr>Parent/Component Example</vt:lpstr>
      <vt:lpstr>Replen Methods- SQ Fill Rate</vt:lpstr>
      <vt:lpstr>SQ Fill Rate Example</vt:lpstr>
      <vt:lpstr>Replen Methods- Months of Supply</vt:lpstr>
      <vt:lpstr>Months of Supply Example</vt:lpstr>
      <vt:lpstr>Replen Methods- Special Order</vt:lpstr>
      <vt:lpstr>Special Order Example</vt:lpstr>
      <vt:lpstr>Review Frequency</vt:lpstr>
      <vt:lpstr>Replenishments</vt:lpstr>
      <vt:lpstr>Net Calculation</vt:lpstr>
      <vt:lpstr>Inventory Flow Example</vt:lpstr>
      <vt:lpstr>Common Terms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Valogix Demand Planning</dc:title>
  <dc:creator>Vanessa Randolph</dc:creator>
  <cp:lastModifiedBy>Vanessa Randolph</cp:lastModifiedBy>
  <cp:revision>78</cp:revision>
  <dcterms:created xsi:type="dcterms:W3CDTF">2021-04-21T14:49:44Z</dcterms:created>
  <dcterms:modified xsi:type="dcterms:W3CDTF">2021-05-18T16:44:26Z</dcterms:modified>
</cp:coreProperties>
</file>