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7" r:id="rId3"/>
    <p:sldId id="276" r:id="rId4"/>
    <p:sldId id="278" r:id="rId5"/>
    <p:sldId id="279" r:id="rId6"/>
    <p:sldId id="280" r:id="rId7"/>
    <p:sldId id="281" r:id="rId8"/>
    <p:sldId id="282" r:id="rId9"/>
    <p:sldId id="283" r:id="rId10"/>
    <p:sldId id="284" r:id="rId11"/>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96" autoAdjust="0"/>
    <p:restoredTop sz="94713" autoAdjust="0"/>
  </p:normalViewPr>
  <p:slideViewPr>
    <p:cSldViewPr>
      <p:cViewPr varScale="1">
        <p:scale>
          <a:sx n="84" d="100"/>
          <a:sy n="84" d="100"/>
        </p:scale>
        <p:origin x="124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1" tIns="46960" rIns="93921" bIns="46960" rtlCol="0"/>
          <a:lstStyle>
            <a:lvl1pPr algn="l">
              <a:defRPr sz="1200"/>
            </a:lvl1pPr>
          </a:lstStyle>
          <a:p>
            <a:endParaRPr lang="en-US" dirty="0"/>
          </a:p>
        </p:txBody>
      </p:sp>
      <p:sp>
        <p:nvSpPr>
          <p:cNvPr id="3" name="Date Placeholder 2"/>
          <p:cNvSpPr>
            <a:spLocks noGrp="1"/>
          </p:cNvSpPr>
          <p:nvPr>
            <p:ph type="dt" idx="1"/>
          </p:nvPr>
        </p:nvSpPr>
        <p:spPr>
          <a:xfrm>
            <a:off x="4008706" y="0"/>
            <a:ext cx="3066733" cy="468154"/>
          </a:xfrm>
          <a:prstGeom prst="rect">
            <a:avLst/>
          </a:prstGeom>
        </p:spPr>
        <p:txBody>
          <a:bodyPr vert="horz" lIns="93921" tIns="46960" rIns="93921" bIns="46960" rtlCol="0"/>
          <a:lstStyle>
            <a:lvl1pPr algn="r">
              <a:defRPr sz="1200"/>
            </a:lvl1pPr>
          </a:lstStyle>
          <a:p>
            <a:fld id="{E07343DB-25F1-4F0B-B643-7998BA724BC3}" type="datetimeFigureOut">
              <a:rPr lang="en-US" smtClean="0"/>
              <a:pPr/>
              <a:t>2/13/2018</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21" tIns="46960" rIns="93921" bIns="46960"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21" tIns="46960" rIns="93921" bIns="469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3" cy="468154"/>
          </a:xfrm>
          <a:prstGeom prst="rect">
            <a:avLst/>
          </a:prstGeom>
        </p:spPr>
        <p:txBody>
          <a:bodyPr vert="horz" lIns="93921" tIns="46960" rIns="93921" bIns="469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3921" tIns="46960" rIns="93921" bIns="46960" rtlCol="0" anchor="b"/>
          <a:lstStyle>
            <a:lvl1pPr algn="r">
              <a:defRPr sz="1200"/>
            </a:lvl1pPr>
          </a:lstStyle>
          <a:p>
            <a:fld id="{0858BEE4-D5D0-4262-83BF-551313C34D65}" type="slidenum">
              <a:rPr lang="en-US" smtClean="0"/>
              <a:pPr/>
              <a:t>‹#›</a:t>
            </a:fld>
            <a:endParaRPr lang="en-US" dirty="0"/>
          </a:p>
        </p:txBody>
      </p:sp>
    </p:spTree>
    <p:extLst>
      <p:ext uri="{BB962C8B-B14F-4D97-AF65-F5344CB8AC3E}">
        <p14:creationId xmlns:p14="http://schemas.microsoft.com/office/powerpoint/2010/main" val="435934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74653-D226-4107-8EA5-798B63AA538A}" type="datetimeFigureOut">
              <a:rPr lang="en-US" smtClean="0"/>
              <a:pPr/>
              <a:t>2/13/2018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B76E6-0B2C-4F3B-A5A1-518EB52FE2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484" y="1759094"/>
            <a:ext cx="7772400" cy="1143000"/>
          </a:xfrm>
        </p:spPr>
        <p:txBody>
          <a:bodyPr>
            <a:normAutofit fontScale="90000"/>
          </a:bodyPr>
          <a:lstStyle/>
          <a:p>
            <a:r>
              <a:rPr lang="en-US" i="1" dirty="0" smtClean="0">
                <a:solidFill>
                  <a:schemeClr val="tx1">
                    <a:lumMod val="85000"/>
                    <a:lumOff val="15000"/>
                  </a:schemeClr>
                </a:solidFill>
              </a:rPr>
              <a:t>“Trade Show 101”</a:t>
            </a:r>
            <a:r>
              <a:rPr lang="en-US" dirty="0" smtClean="0">
                <a:solidFill>
                  <a:schemeClr val="tx1">
                    <a:lumMod val="85000"/>
                    <a:lumOff val="15000"/>
                  </a:schemeClr>
                </a:solidFill>
              </a:rPr>
              <a:t/>
            </a:r>
            <a:br>
              <a:rPr lang="en-US" dirty="0" smtClean="0">
                <a:solidFill>
                  <a:schemeClr val="tx1">
                    <a:lumMod val="85000"/>
                    <a:lumOff val="15000"/>
                  </a:schemeClr>
                </a:solidFill>
              </a:rPr>
            </a:br>
            <a:endParaRPr lang="en-US" dirty="0">
              <a:solidFill>
                <a:schemeClr val="tx1">
                  <a:lumMod val="85000"/>
                  <a:lumOff val="15000"/>
                </a:schemeClr>
              </a:solidFill>
            </a:endParaRPr>
          </a:p>
        </p:txBody>
      </p:sp>
      <p:pic>
        <p:nvPicPr>
          <p:cNvPr id="4" name="Picture 3"/>
          <p:cNvPicPr/>
          <p:nvPr/>
        </p:nvPicPr>
        <p:blipFill>
          <a:blip r:embed="rId2" cstate="print"/>
          <a:srcRect/>
          <a:stretch>
            <a:fillRect/>
          </a:stretch>
        </p:blipFill>
        <p:spPr bwMode="auto">
          <a:xfrm>
            <a:off x="2590800" y="762000"/>
            <a:ext cx="4001770" cy="974090"/>
          </a:xfrm>
          <a:prstGeom prst="rect">
            <a:avLst/>
          </a:prstGeom>
          <a:noFill/>
          <a:ln w="9525">
            <a:noFill/>
            <a:miter lim="800000"/>
            <a:headEnd/>
            <a:tailEnd/>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2667000"/>
            <a:ext cx="3444369" cy="241105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Effective Trade Show follow-up</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5924550"/>
          </a:xfrm>
        </p:spPr>
        <p:txBody>
          <a:bodyPr>
            <a:normAutofit/>
          </a:bodyPr>
          <a:lstStyle/>
          <a:p>
            <a:r>
              <a:rPr lang="en-US" sz="2000" dirty="0" smtClean="0"/>
              <a:t>Have a strategy for what you will do after the show to connect with key groups of attendees:</a:t>
            </a:r>
          </a:p>
          <a:p>
            <a:pPr lvl="1"/>
            <a:r>
              <a:rPr lang="en-US" sz="1600" dirty="0" smtClean="0"/>
              <a:t>Be sure all contact information is stored safely and is accurate</a:t>
            </a:r>
          </a:p>
          <a:p>
            <a:pPr lvl="1"/>
            <a:r>
              <a:rPr lang="en-US" sz="1600" dirty="0" smtClean="0"/>
              <a:t>Be ready to follow-up with first time attendees, repeat customers, and anyone else who came to the booth (or even the show)</a:t>
            </a:r>
          </a:p>
          <a:p>
            <a:r>
              <a:rPr lang="en-US" sz="2000" dirty="0" smtClean="0"/>
              <a:t>Prioritize the hottest leads that need the fastest attention as well as the largest potential leads.</a:t>
            </a:r>
          </a:p>
          <a:p>
            <a:r>
              <a:rPr lang="en-US" sz="2000" dirty="0" smtClean="0"/>
              <a:t>Inform Customer Service of the show so they will be able to know what show we went to and speak in an informed manner to our customers who may call in after the show.</a:t>
            </a:r>
          </a:p>
          <a:p>
            <a:r>
              <a:rPr lang="en-US" sz="2000" dirty="0" smtClean="0"/>
              <a:t>The goal of the trade show is to grow our business, everything we do before, during and after the show should move us towards that goal.</a:t>
            </a:r>
          </a:p>
          <a:p>
            <a:endParaRPr lang="en-US" sz="2000" dirty="0" smtClean="0"/>
          </a:p>
          <a:p>
            <a:endParaRPr lang="en-US" sz="1600" dirty="0" smtClean="0"/>
          </a:p>
          <a:p>
            <a:pPr lvl="1"/>
            <a:endParaRPr lang="en-US" sz="1600" dirty="0" smtClean="0"/>
          </a:p>
          <a:p>
            <a:endParaRPr lang="en-US" sz="2000" dirty="0" smtClean="0"/>
          </a:p>
          <a:p>
            <a:endParaRPr lang="en-US" sz="1600" dirty="0" smtClean="0"/>
          </a:p>
          <a:p>
            <a:endParaRPr lang="en-US" sz="2000" dirty="0" smtClean="0"/>
          </a:p>
          <a:p>
            <a:endParaRPr lang="en-US" sz="1200" dirty="0" smtClean="0"/>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4201723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What this document will help you do</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4525963"/>
          </a:xfrm>
        </p:spPr>
        <p:txBody>
          <a:bodyPr/>
          <a:lstStyle/>
          <a:p>
            <a:r>
              <a:rPr lang="en-US" sz="2000" dirty="0" smtClean="0"/>
              <a:t>Understand what a Trade Show is why we attend Trade Shows</a:t>
            </a:r>
          </a:p>
          <a:p>
            <a:r>
              <a:rPr lang="en-US" sz="2000" dirty="0" smtClean="0"/>
              <a:t>Understand how to effectively exhibit at a Trade Show including the proper etiquette for exhibitors at a Trade Show</a:t>
            </a:r>
            <a:endParaRPr lang="en-US" sz="2000" dirty="0"/>
          </a:p>
          <a:p>
            <a:r>
              <a:rPr lang="en-US" sz="2000" dirty="0" smtClean="0"/>
              <a:t>Understand how to prepare for a Trade Show to make sure that you achieve maximum success</a:t>
            </a:r>
          </a:p>
          <a:p>
            <a:r>
              <a:rPr lang="en-US" sz="2000" dirty="0" smtClean="0"/>
              <a:t>Understand the importance of post show follow-up</a:t>
            </a:r>
          </a:p>
          <a:p>
            <a:endParaRPr lang="en-US" sz="2000" dirty="0" smtClean="0"/>
          </a:p>
          <a:p>
            <a:endParaRPr lang="en-US" sz="2000" dirty="0"/>
          </a:p>
        </p:txBody>
      </p:sp>
    </p:spTree>
    <p:extLst>
      <p:ext uri="{BB962C8B-B14F-4D97-AF65-F5344CB8AC3E}">
        <p14:creationId xmlns:p14="http://schemas.microsoft.com/office/powerpoint/2010/main" val="112512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a:t>
            </a:r>
            <a:r>
              <a:rPr lang="en-US" sz="3200" i="1" dirty="0" smtClean="0">
                <a:solidFill>
                  <a:schemeClr val="tx2">
                    <a:lumMod val="60000"/>
                    <a:lumOff val="40000"/>
                  </a:schemeClr>
                </a:solidFill>
              </a:rPr>
              <a:t>Trade Show</a:t>
            </a:r>
            <a:r>
              <a:rPr lang="en-US" sz="3200" dirty="0" smtClean="0">
                <a:solidFill>
                  <a:schemeClr val="tx2">
                    <a:lumMod val="60000"/>
                    <a:lumOff val="40000"/>
                  </a:schemeClr>
                </a:solidFill>
              </a:rPr>
              <a:t>” defined and </a:t>
            </a:r>
            <a:r>
              <a:rPr lang="en-US" sz="3200" i="1" dirty="0" smtClean="0">
                <a:solidFill>
                  <a:schemeClr val="tx2">
                    <a:lumMod val="60000"/>
                    <a:lumOff val="40000"/>
                  </a:schemeClr>
                </a:solidFill>
              </a:rPr>
              <a:t>WHY</a:t>
            </a:r>
            <a:r>
              <a:rPr lang="en-US" sz="3200" dirty="0" smtClean="0">
                <a:solidFill>
                  <a:schemeClr val="tx2">
                    <a:lumMod val="60000"/>
                    <a:lumOff val="40000"/>
                  </a:schemeClr>
                </a:solidFill>
              </a:rPr>
              <a:t> we attend them</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5695950"/>
          </a:xfrm>
        </p:spPr>
        <p:txBody>
          <a:bodyPr>
            <a:normAutofit fontScale="92500" lnSpcReduction="20000"/>
          </a:bodyPr>
          <a:lstStyle/>
          <a:p>
            <a:r>
              <a:rPr lang="en-US" sz="2000" dirty="0"/>
              <a:t>A T</a:t>
            </a:r>
            <a:r>
              <a:rPr lang="en-US" sz="2000" dirty="0" smtClean="0"/>
              <a:t>rade Show </a:t>
            </a:r>
            <a:r>
              <a:rPr lang="en-US" sz="2000" dirty="0"/>
              <a:t>is an exhibition organized so that companies in a specific industry can showcase and demonstrate their latest products, </a:t>
            </a:r>
            <a:r>
              <a:rPr lang="en-US" sz="2000" dirty="0" smtClean="0"/>
              <a:t>services, </a:t>
            </a:r>
            <a:r>
              <a:rPr lang="en-US" sz="2000" dirty="0"/>
              <a:t>study activities of rivals and examine recent trends and opportunities</a:t>
            </a:r>
            <a:r>
              <a:rPr lang="en-US" sz="2000" dirty="0" smtClean="0"/>
              <a:t>.</a:t>
            </a:r>
          </a:p>
          <a:p>
            <a:r>
              <a:rPr lang="en-US" sz="2000" dirty="0"/>
              <a:t>Think of a Trade Show as an opportunity for you to set up </a:t>
            </a:r>
            <a:r>
              <a:rPr lang="en-US" sz="2000" dirty="0" smtClean="0"/>
              <a:t>a retail shop in </a:t>
            </a:r>
            <a:r>
              <a:rPr lang="en-US" sz="2000" dirty="0"/>
              <a:t>a room filled with your target audience. </a:t>
            </a:r>
            <a:endParaRPr lang="en-US" sz="2000" dirty="0" smtClean="0"/>
          </a:p>
          <a:p>
            <a:r>
              <a:rPr lang="en-US" sz="2000" dirty="0" smtClean="0"/>
              <a:t>Trade </a:t>
            </a:r>
            <a:r>
              <a:rPr lang="en-US" sz="2000" dirty="0"/>
              <a:t>Shows are </a:t>
            </a:r>
            <a:r>
              <a:rPr lang="en-US" sz="2000" dirty="0" smtClean="0"/>
              <a:t>vital to </a:t>
            </a:r>
            <a:r>
              <a:rPr lang="en-US" sz="2000" dirty="0"/>
              <a:t>all industries because of the unique opportunity to </a:t>
            </a:r>
            <a:r>
              <a:rPr lang="en-US" sz="2000" dirty="0" smtClean="0"/>
              <a:t>present your brands </a:t>
            </a:r>
            <a:r>
              <a:rPr lang="en-US" sz="2000" dirty="0"/>
              <a:t>or </a:t>
            </a:r>
            <a:r>
              <a:rPr lang="en-US" sz="2000" dirty="0" smtClean="0"/>
              <a:t>products </a:t>
            </a:r>
            <a:r>
              <a:rPr lang="en-US" sz="2000" dirty="0"/>
              <a:t>in front of a large volume of </a:t>
            </a:r>
            <a:r>
              <a:rPr lang="en-US" sz="2000" dirty="0" smtClean="0"/>
              <a:t>pre-qualified consumers/resellers. </a:t>
            </a:r>
          </a:p>
          <a:p>
            <a:r>
              <a:rPr lang="en-US" sz="2000" dirty="0" smtClean="0"/>
              <a:t>Normally the </a:t>
            </a:r>
            <a:r>
              <a:rPr lang="en-US" sz="2000" dirty="0"/>
              <a:t>majority of your marketing efforts are focused </a:t>
            </a:r>
            <a:r>
              <a:rPr lang="en-US" sz="2000" dirty="0" smtClean="0"/>
              <a:t>on getting </a:t>
            </a:r>
            <a:r>
              <a:rPr lang="en-US" sz="2000" dirty="0"/>
              <a:t>the consumer to </a:t>
            </a:r>
            <a:r>
              <a:rPr lang="en-US" sz="2000" dirty="0" smtClean="0"/>
              <a:t>know your products, at Trade Shows they come to you. </a:t>
            </a:r>
          </a:p>
          <a:p>
            <a:r>
              <a:rPr lang="en-US" sz="2000" dirty="0" smtClean="0"/>
              <a:t>The </a:t>
            </a:r>
            <a:r>
              <a:rPr lang="en-US" sz="2000" dirty="0"/>
              <a:t>people who attend are motivated and </a:t>
            </a:r>
            <a:r>
              <a:rPr lang="en-US" sz="2000" dirty="0" smtClean="0"/>
              <a:t>more likely interested in the </a:t>
            </a:r>
            <a:r>
              <a:rPr lang="en-US" sz="2000" dirty="0"/>
              <a:t>products or services </a:t>
            </a:r>
            <a:r>
              <a:rPr lang="en-US" sz="2000" dirty="0" smtClean="0"/>
              <a:t>offered. </a:t>
            </a:r>
          </a:p>
          <a:p>
            <a:r>
              <a:rPr lang="en-US" sz="2000" dirty="0" smtClean="0"/>
              <a:t>It </a:t>
            </a:r>
            <a:r>
              <a:rPr lang="en-US" sz="2000" dirty="0"/>
              <a:t>is smart to set </a:t>
            </a:r>
            <a:r>
              <a:rPr lang="en-US" sz="2000" dirty="0" smtClean="0"/>
              <a:t>goals before </a:t>
            </a:r>
            <a:r>
              <a:rPr lang="en-US" sz="2000" dirty="0"/>
              <a:t>the </a:t>
            </a:r>
            <a:r>
              <a:rPr lang="en-US" sz="2000" dirty="0" smtClean="0"/>
              <a:t>show </a:t>
            </a:r>
            <a:r>
              <a:rPr lang="en-US" sz="2000" dirty="0"/>
              <a:t>starts</a:t>
            </a:r>
            <a:r>
              <a:rPr lang="en-US" sz="2000" dirty="0" smtClean="0"/>
              <a:t>.</a:t>
            </a:r>
          </a:p>
          <a:p>
            <a:r>
              <a:rPr lang="en-US" sz="2000" dirty="0" smtClean="0"/>
              <a:t>Tradeshow booths are used to spark the interest of the consumer through Face-to Face selling—the most powerful marketing tool available.</a:t>
            </a:r>
          </a:p>
          <a:p>
            <a:r>
              <a:rPr lang="en-US" sz="2000" dirty="0" smtClean="0"/>
              <a:t>Trade Shows are a great opportunity to see the direction of an industry and see what is going on outside the confines of your own company.</a:t>
            </a:r>
          </a:p>
          <a:p>
            <a:r>
              <a:rPr lang="en-US" sz="2000" dirty="0" smtClean="0"/>
              <a:t>Done properly, Trade Shows accomplish the following key goals</a:t>
            </a:r>
          </a:p>
          <a:p>
            <a:pPr lvl="1"/>
            <a:r>
              <a:rPr lang="en-US" sz="1600" dirty="0" smtClean="0"/>
              <a:t>Increase awareness of your brand(s)</a:t>
            </a:r>
          </a:p>
          <a:p>
            <a:pPr lvl="1"/>
            <a:r>
              <a:rPr lang="en-US" sz="1600" dirty="0" smtClean="0"/>
              <a:t>Strengthen your brands identity within a given industry</a:t>
            </a:r>
          </a:p>
          <a:p>
            <a:pPr lvl="1"/>
            <a:r>
              <a:rPr lang="en-US" sz="1600" dirty="0" smtClean="0"/>
              <a:t>Create a powerful image with your customers and potential customers of your products and market position</a:t>
            </a:r>
          </a:p>
          <a:p>
            <a:endParaRPr lang="en-US" sz="2000" dirty="0"/>
          </a:p>
        </p:txBody>
      </p:sp>
    </p:spTree>
    <p:extLst>
      <p:ext uri="{BB962C8B-B14F-4D97-AF65-F5344CB8AC3E}">
        <p14:creationId xmlns:p14="http://schemas.microsoft.com/office/powerpoint/2010/main" val="1896940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How to effectively exhibit at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304800" y="781050"/>
            <a:ext cx="8686800" cy="5924550"/>
          </a:xfrm>
        </p:spPr>
        <p:txBody>
          <a:bodyPr>
            <a:normAutofit fontScale="85000" lnSpcReduction="20000"/>
          </a:bodyPr>
          <a:lstStyle/>
          <a:p>
            <a:r>
              <a:rPr lang="en-US" sz="2000" dirty="0" smtClean="0"/>
              <a:t> Stand up and greet attendees at the front of the booth with a </a:t>
            </a:r>
            <a:r>
              <a:rPr lang="en-US" sz="2000" b="1" dirty="0" smtClean="0"/>
              <a:t>SMILE</a:t>
            </a:r>
          </a:p>
          <a:p>
            <a:pPr lvl="1"/>
            <a:r>
              <a:rPr lang="en-US" sz="1600" dirty="0" smtClean="0"/>
              <a:t>Sit down only if you are with a client that wants to sit</a:t>
            </a:r>
          </a:p>
          <a:p>
            <a:pPr lvl="1"/>
            <a:r>
              <a:rPr lang="en-US" sz="1600" dirty="0" smtClean="0"/>
              <a:t>Keep your hands out of your pockets, avoid leaning against furniture</a:t>
            </a:r>
          </a:p>
          <a:p>
            <a:pPr lvl="1"/>
            <a:r>
              <a:rPr lang="en-US" sz="1600" dirty="0" smtClean="0"/>
              <a:t>Publix says, “A smile is part of your uniform”, this certainly applies to anyone working in a Trade Show booth.  A smile is welcoming and engaging, body language is critical to pay attention to. </a:t>
            </a:r>
          </a:p>
          <a:p>
            <a:pPr lvl="2"/>
            <a:r>
              <a:rPr lang="en-US" sz="1200" dirty="0" smtClean="0"/>
              <a:t>If you are tired or bored, that is not something you should share with attendees through your body language and definitely don’t say it.</a:t>
            </a:r>
          </a:p>
          <a:p>
            <a:r>
              <a:rPr lang="en-US" sz="2000" dirty="0" smtClean="0"/>
              <a:t>You are at the show to greet attendees and inform them about your products, you are not there to spend time with your colleagues or check social media.  </a:t>
            </a:r>
          </a:p>
          <a:p>
            <a:r>
              <a:rPr lang="en-US" sz="2000" dirty="0" smtClean="0"/>
              <a:t>You are an ambassador for your company to the show attendees so portray a professional demeanor at all times.</a:t>
            </a:r>
          </a:p>
          <a:p>
            <a:pPr lvl="1"/>
            <a:r>
              <a:rPr lang="en-US" sz="1600" dirty="0" smtClean="0"/>
              <a:t>Be enthusiastic, confident and polite!  </a:t>
            </a:r>
          </a:p>
          <a:p>
            <a:pPr lvl="1"/>
            <a:r>
              <a:rPr lang="en-US" sz="1600" dirty="0" smtClean="0"/>
              <a:t>Adhere to the company dress code for the show, if you don’t know what the code is be sure to ask.</a:t>
            </a:r>
          </a:p>
          <a:p>
            <a:pPr lvl="1"/>
            <a:r>
              <a:rPr lang="en-US" sz="1600" b="1" dirty="0" smtClean="0"/>
              <a:t>Wear comfortable shoes, this is extremely important!  You will be on your feet the entire day. Shoe inserts are suggested. </a:t>
            </a:r>
          </a:p>
          <a:p>
            <a:pPr lvl="1"/>
            <a:r>
              <a:rPr lang="en-US" sz="1600" b="1" dirty="0" smtClean="0"/>
              <a:t>No gum chewing, EVER.  </a:t>
            </a:r>
          </a:p>
          <a:p>
            <a:pPr lvl="1"/>
            <a:r>
              <a:rPr lang="en-US" sz="1600" dirty="0" smtClean="0"/>
              <a:t>Breath mints are ok and likely a good idea.</a:t>
            </a:r>
          </a:p>
          <a:p>
            <a:pPr lvl="1"/>
            <a:r>
              <a:rPr lang="en-US" sz="1600" dirty="0" smtClean="0"/>
              <a:t>Do not eat in the booth.  Leave the booth for meals, nothing keeps an attendee from coming into a booth like the sight of people eating</a:t>
            </a:r>
          </a:p>
          <a:p>
            <a:pPr lvl="2"/>
            <a:r>
              <a:rPr lang="en-US" sz="1200" dirty="0" smtClean="0"/>
              <a:t>Trade shows have lunch areas, eat there and only work in the booth</a:t>
            </a:r>
          </a:p>
          <a:p>
            <a:pPr lvl="2"/>
            <a:r>
              <a:rPr lang="en-US" sz="1200" dirty="0" smtClean="0"/>
              <a:t>Any drinks that are in the booth should never be visible to attendees</a:t>
            </a:r>
          </a:p>
          <a:p>
            <a:r>
              <a:rPr lang="en-US" sz="2000" dirty="0" smtClean="0"/>
              <a:t>Pay attention to who is coming into or near the booth</a:t>
            </a:r>
          </a:p>
          <a:p>
            <a:pPr lvl="1"/>
            <a:r>
              <a:rPr lang="en-US" sz="1600" dirty="0" smtClean="0"/>
              <a:t>Feel free to ask a person who has not entered the booth “May I tell you about our products?”, or, “Can I answer any questions for you?”. </a:t>
            </a:r>
          </a:p>
          <a:p>
            <a:pPr lvl="1"/>
            <a:r>
              <a:rPr lang="en-US" sz="1600" dirty="0" smtClean="0"/>
              <a:t>Thank </a:t>
            </a:r>
            <a:r>
              <a:rPr lang="en-US" sz="1600" dirty="0"/>
              <a:t>attendees for spending time at your booth when </a:t>
            </a:r>
            <a:r>
              <a:rPr lang="en-US" sz="1600" dirty="0" smtClean="0"/>
              <a:t>they </a:t>
            </a:r>
            <a:r>
              <a:rPr lang="en-US" sz="1600" dirty="0"/>
              <a:t>leave</a:t>
            </a:r>
          </a:p>
          <a:p>
            <a:pPr lvl="2"/>
            <a:r>
              <a:rPr lang="en-US" sz="1200" dirty="0"/>
              <a:t>“Thank you for </a:t>
            </a:r>
            <a:r>
              <a:rPr lang="en-US" sz="1200" dirty="0" smtClean="0"/>
              <a:t>letting me tell you about our products, are there any other questions you might have?  </a:t>
            </a:r>
          </a:p>
          <a:p>
            <a:r>
              <a:rPr lang="en-US" sz="2000" dirty="0" smtClean="0"/>
              <a:t>Booth appearance</a:t>
            </a:r>
          </a:p>
          <a:p>
            <a:pPr lvl="1"/>
            <a:r>
              <a:rPr lang="en-US" sz="1600" dirty="0" smtClean="0"/>
              <a:t>No boxes should be visible, hide them out of sight—the booth should be as nice as a retail store.</a:t>
            </a:r>
          </a:p>
          <a:p>
            <a:pPr lvl="1"/>
            <a:r>
              <a:rPr lang="en-US" sz="1600" dirty="0" smtClean="0"/>
              <a:t>All items should be hidden in a storage area, under skirted tables or outside the exhibit area.</a:t>
            </a:r>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4242842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How to effectively exhibit at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5924550"/>
          </a:xfrm>
        </p:spPr>
        <p:txBody>
          <a:bodyPr>
            <a:normAutofit fontScale="92500" lnSpcReduction="10000"/>
          </a:bodyPr>
          <a:lstStyle/>
          <a:p>
            <a:r>
              <a:rPr lang="en-US" sz="2000" dirty="0" smtClean="0"/>
              <a:t>Be sure to bring business cards to the show</a:t>
            </a:r>
          </a:p>
          <a:p>
            <a:pPr lvl="1">
              <a:lnSpc>
                <a:spcPct val="80000"/>
              </a:lnSpc>
            </a:pPr>
            <a:r>
              <a:rPr lang="en-US" sz="1400" dirty="0"/>
              <a:t>Also you can have a vCard </a:t>
            </a:r>
            <a:r>
              <a:rPr lang="en-US" sz="1400" dirty="0" smtClean="0"/>
              <a:t>available on your phone to send your </a:t>
            </a:r>
            <a:r>
              <a:rPr lang="en-US" sz="1400" dirty="0"/>
              <a:t>information for attendees that don’t want to take a card. </a:t>
            </a:r>
          </a:p>
          <a:p>
            <a:pPr>
              <a:lnSpc>
                <a:spcPct val="80000"/>
              </a:lnSpc>
            </a:pPr>
            <a:r>
              <a:rPr lang="en-US" sz="2000" dirty="0"/>
              <a:t>Remember to </a:t>
            </a:r>
            <a:r>
              <a:rPr lang="en-US" sz="2000" dirty="0" smtClean="0"/>
              <a:t>hand out </a:t>
            </a:r>
            <a:r>
              <a:rPr lang="en-US" sz="2000" dirty="0"/>
              <a:t>catalogs to customers and potential customers</a:t>
            </a:r>
          </a:p>
          <a:p>
            <a:pPr>
              <a:lnSpc>
                <a:spcPct val="80000"/>
              </a:lnSpc>
            </a:pPr>
            <a:r>
              <a:rPr lang="en-US" sz="2000" dirty="0"/>
              <a:t>Do not give catalogs to competitors or folks with “EXHIBITOR” </a:t>
            </a:r>
            <a:r>
              <a:rPr lang="en-US" sz="2000" dirty="0" smtClean="0"/>
              <a:t>badges</a:t>
            </a:r>
          </a:p>
          <a:p>
            <a:pPr lvl="1">
              <a:lnSpc>
                <a:spcPct val="80000"/>
              </a:lnSpc>
            </a:pPr>
            <a:r>
              <a:rPr lang="en-US" sz="1400" dirty="0"/>
              <a:t>In certain circumstances this rule can be bent but the rule generally applies, ask a manager if there is </a:t>
            </a:r>
            <a:r>
              <a:rPr lang="en-US" sz="1400" dirty="0" smtClean="0"/>
              <a:t>doubt.</a:t>
            </a:r>
            <a:endParaRPr lang="en-US" sz="1400" dirty="0"/>
          </a:p>
          <a:p>
            <a:pPr lvl="1">
              <a:lnSpc>
                <a:spcPct val="80000"/>
              </a:lnSpc>
            </a:pPr>
            <a:r>
              <a:rPr lang="en-US" sz="1400" dirty="0"/>
              <a:t>Don’t be intimidated into giving a competitor a catalog, every single show has rules that forbid EXHIBITORS from going into other exhibitors' booths. </a:t>
            </a:r>
            <a:r>
              <a:rPr lang="en-US" sz="1400" dirty="0" smtClean="0"/>
              <a:t> You have no obligation to help your competition. </a:t>
            </a:r>
          </a:p>
          <a:p>
            <a:pPr>
              <a:lnSpc>
                <a:spcPct val="80000"/>
              </a:lnSpc>
            </a:pPr>
            <a:r>
              <a:rPr lang="en-US" sz="1800" dirty="0" smtClean="0"/>
              <a:t>Never tell anyone company confidential information like the following:</a:t>
            </a:r>
          </a:p>
          <a:p>
            <a:pPr lvl="1">
              <a:lnSpc>
                <a:spcPct val="80000"/>
              </a:lnSpc>
            </a:pPr>
            <a:r>
              <a:rPr lang="en-US" sz="1400" dirty="0" smtClean="0"/>
              <a:t>Where our products are made.</a:t>
            </a:r>
            <a:endParaRPr lang="en-US" sz="1000" dirty="0" smtClean="0"/>
          </a:p>
          <a:p>
            <a:pPr lvl="1">
              <a:lnSpc>
                <a:spcPct val="80000"/>
              </a:lnSpc>
            </a:pPr>
            <a:r>
              <a:rPr lang="en-US" sz="1400" dirty="0" smtClean="0"/>
              <a:t>The names of our factories (NEVER).</a:t>
            </a:r>
          </a:p>
          <a:p>
            <a:pPr lvl="1">
              <a:lnSpc>
                <a:spcPct val="80000"/>
              </a:lnSpc>
            </a:pPr>
            <a:r>
              <a:rPr lang="en-US" sz="1400" dirty="0" smtClean="0"/>
              <a:t>Where we have placement on the items, meaning don’t tell a booth visitor what retailers are currently selling the products.  Competitors come to the show to do market research, it is not our job to help them compete with us.</a:t>
            </a:r>
            <a:endParaRPr lang="en-US" sz="1400" dirty="0"/>
          </a:p>
          <a:p>
            <a:pPr>
              <a:lnSpc>
                <a:spcPct val="80000"/>
              </a:lnSpc>
            </a:pPr>
            <a:r>
              <a:rPr lang="en-US" sz="2000" dirty="0" smtClean="0"/>
              <a:t>Treat each visitor to the booth as a valued guest.  </a:t>
            </a:r>
          </a:p>
          <a:p>
            <a:pPr lvl="1">
              <a:lnSpc>
                <a:spcPct val="80000"/>
              </a:lnSpc>
            </a:pPr>
            <a:r>
              <a:rPr lang="en-US" sz="1600" dirty="0" smtClean="0"/>
              <a:t>How you treat them is critical to them having a positive image of your company.  The booth is your Trade Show home, treat visitors with the hospitality you would show at your home—or better. </a:t>
            </a:r>
          </a:p>
          <a:p>
            <a:pPr lvl="2">
              <a:lnSpc>
                <a:spcPct val="80000"/>
              </a:lnSpc>
            </a:pPr>
            <a:r>
              <a:rPr lang="en-US" sz="1200" dirty="0" smtClean="0"/>
              <a:t>It is important to feel ok about disengaging with unqualified visitors—these include (sample hunters, trade show hall employees, security guards).  Just do this in a friendly way. </a:t>
            </a:r>
          </a:p>
          <a:p>
            <a:pPr>
              <a:lnSpc>
                <a:spcPct val="80000"/>
              </a:lnSpc>
            </a:pPr>
            <a:r>
              <a:rPr lang="en-US" sz="2000" dirty="0" smtClean="0"/>
              <a:t>Remember that your first goal is to educate attendees on our products, not to get an order in the booth.  Orders at Trade Shows are not as common as they once were.</a:t>
            </a:r>
          </a:p>
          <a:p>
            <a:pPr>
              <a:lnSpc>
                <a:spcPct val="80000"/>
              </a:lnSpc>
            </a:pPr>
            <a:r>
              <a:rPr lang="en-US" sz="2000" dirty="0" smtClean="0"/>
              <a:t>Conversation Hints:</a:t>
            </a:r>
          </a:p>
          <a:p>
            <a:pPr lvl="1">
              <a:lnSpc>
                <a:spcPct val="80000"/>
              </a:lnSpc>
            </a:pPr>
            <a:r>
              <a:rPr lang="en-US" sz="1400" dirty="0"/>
              <a:t>Ask open-ended questions to obtain more information about the </a:t>
            </a:r>
            <a:r>
              <a:rPr lang="en-US" sz="1400" dirty="0" smtClean="0"/>
              <a:t>attendee’s company and their needs.   Ask questions that stimulate thought.  Samples of those types of questions are the following:</a:t>
            </a:r>
            <a:endParaRPr lang="en-US" sz="1400" dirty="0"/>
          </a:p>
          <a:p>
            <a:pPr lvl="2">
              <a:lnSpc>
                <a:spcPct val="80000"/>
              </a:lnSpc>
            </a:pPr>
            <a:r>
              <a:rPr lang="en-US" sz="1200" dirty="0" smtClean="0"/>
              <a:t>“Can you please tell me about your company?”</a:t>
            </a:r>
          </a:p>
          <a:p>
            <a:pPr lvl="2">
              <a:lnSpc>
                <a:spcPct val="80000"/>
              </a:lnSpc>
            </a:pPr>
            <a:r>
              <a:rPr lang="en-US" sz="1200" dirty="0" smtClean="0"/>
              <a:t>“What are your goals for the show?”</a:t>
            </a:r>
          </a:p>
          <a:p>
            <a:pPr lvl="2">
              <a:lnSpc>
                <a:spcPct val="80000"/>
              </a:lnSpc>
            </a:pPr>
            <a:r>
              <a:rPr lang="en-US" sz="1200" dirty="0" smtClean="0"/>
              <a:t>“What attracted you to our booth, is there something specific you want to hear about?”</a:t>
            </a:r>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998517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487362"/>
          </a:xfrm>
        </p:spPr>
        <p:txBody>
          <a:bodyPr anchor="t">
            <a:normAutofit fontScale="90000"/>
          </a:bodyPr>
          <a:lstStyle/>
          <a:p>
            <a:r>
              <a:rPr lang="en-US" sz="3200" dirty="0" smtClean="0">
                <a:solidFill>
                  <a:schemeClr val="tx2">
                    <a:lumMod val="60000"/>
                    <a:lumOff val="40000"/>
                  </a:schemeClr>
                </a:solidFill>
              </a:rPr>
              <a:t>How to effectively exhibit at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304800" y="609600"/>
            <a:ext cx="8610600" cy="6096000"/>
          </a:xfrm>
        </p:spPr>
        <p:txBody>
          <a:bodyPr>
            <a:normAutofit fontScale="85000" lnSpcReduction="10000"/>
          </a:bodyPr>
          <a:lstStyle/>
          <a:p>
            <a:r>
              <a:rPr lang="en-US" sz="2000" dirty="0" smtClean="0"/>
              <a:t>Be GENUINELY enthusiastic about our products.  If we don’t love what we are selling why would we expect a customer to buy them for their customers.  </a:t>
            </a:r>
          </a:p>
          <a:p>
            <a:r>
              <a:rPr lang="en-US" sz="2000" dirty="0" smtClean="0"/>
              <a:t>Avoid trite questions like “Can I help you?”, “How are you doing?”, “Are you enjoying the show?”, but feel free to greet even passers by with “Good morning or Good Afternoon”.  Courtesy never goes out of style.  Ask targeted questions like “Does your company sell organizers?” or “Do you sell cosplay materials in your stores now?”</a:t>
            </a:r>
          </a:p>
          <a:p>
            <a:r>
              <a:rPr lang="en-US" sz="2000" dirty="0" smtClean="0"/>
              <a:t>Make sure any collateral materials are in sufficient quantity and easily available so attendees don’t waste valuable time while you hunt for these things</a:t>
            </a:r>
          </a:p>
          <a:p>
            <a:r>
              <a:rPr lang="en-US" sz="2000" dirty="0" smtClean="0"/>
              <a:t>Someone must be in the booth at </a:t>
            </a:r>
            <a:r>
              <a:rPr lang="en-US" sz="2000" b="1" dirty="0" smtClean="0"/>
              <a:t>ALL</a:t>
            </a:r>
            <a:r>
              <a:rPr lang="en-US" sz="2000" dirty="0" smtClean="0"/>
              <a:t> times.  If two people attend a show they don’t get to eat lunch together.  </a:t>
            </a:r>
          </a:p>
          <a:p>
            <a:r>
              <a:rPr lang="en-US" sz="2000" dirty="0" smtClean="0"/>
              <a:t>Put away materials at the end of the day, competitors will stroll the show floor at night looking to copy your products.  Don’t make it easy for them.  </a:t>
            </a:r>
          </a:p>
          <a:p>
            <a:r>
              <a:rPr lang="en-US" sz="2000" dirty="0" smtClean="0"/>
              <a:t>Don’t leave the show early!  Early means the moment the day’s hours end.  For example, if the show ends at 5:00PM you should still be at the booth at 5:10 or 5:15.  Sometimes a straggler walking down the aisle will be a valuable lead looking to see who is really committed to their business.  It’s not a fire drill.  The booth is very valuable real estate, it took a large amount of money to get to the show and rent the space, get the most out of it!</a:t>
            </a:r>
          </a:p>
          <a:p>
            <a:r>
              <a:rPr lang="en-US" sz="2000" dirty="0" smtClean="0"/>
              <a:t>Make sure you know the products very well so that you don’t have to ask for help with basic questions</a:t>
            </a:r>
          </a:p>
          <a:p>
            <a:r>
              <a:rPr lang="en-US" sz="2000" dirty="0" smtClean="0"/>
              <a:t>Be sure you know what your role is at the show.  </a:t>
            </a:r>
          </a:p>
          <a:p>
            <a:pPr lvl="1"/>
            <a:r>
              <a:rPr lang="en-US" sz="1600" dirty="0" smtClean="0"/>
              <a:t>Are you there to talk about all the products or just some products</a:t>
            </a:r>
            <a:r>
              <a:rPr lang="en-US" sz="1600" dirty="0"/>
              <a:t>?</a:t>
            </a:r>
            <a:r>
              <a:rPr lang="en-US" sz="1600" dirty="0" smtClean="0"/>
              <a:t> </a:t>
            </a:r>
          </a:p>
          <a:p>
            <a:pPr lvl="1"/>
            <a:r>
              <a:rPr lang="en-US" sz="1600" dirty="0" smtClean="0"/>
              <a:t>Are you to talk to all customers or are there specific customers who should be guided to a specific person.  For example, a Walmart buyer might walk in and we would want a senior representative to talk to them.</a:t>
            </a:r>
            <a:endParaRPr lang="en-US" sz="1200" dirty="0" smtClean="0"/>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2277275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How to effectively exhibit at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1219200"/>
            <a:ext cx="8229600" cy="5486400"/>
          </a:xfrm>
        </p:spPr>
        <p:txBody>
          <a:bodyPr>
            <a:normAutofit fontScale="92500" lnSpcReduction="20000"/>
          </a:bodyPr>
          <a:lstStyle/>
          <a:p>
            <a:r>
              <a:rPr lang="en-US" sz="2000" dirty="0" smtClean="0"/>
              <a:t>Your time at a Trade Show is not unlimited.  Every customer is important but some are more important than others.  Make sure critical customers are given the time they need.  Large customers need to be treated especially well.  </a:t>
            </a:r>
          </a:p>
          <a:p>
            <a:r>
              <a:rPr lang="en-US" sz="2000" dirty="0" smtClean="0"/>
              <a:t>It is ok to invite people into the booth who are out in the aisle, just don’t make it seem like you are roping them in, quality of leads is more important than quantity.  </a:t>
            </a:r>
          </a:p>
          <a:p>
            <a:r>
              <a:rPr lang="en-US" sz="2000" dirty="0" smtClean="0"/>
              <a:t>Be sure to get contact information from visitors to the booth which includes any possible areas of interest noted.  </a:t>
            </a:r>
          </a:p>
          <a:p>
            <a:r>
              <a:rPr lang="en-US" sz="2000" dirty="0" smtClean="0"/>
              <a:t>When possible it helps to create a buzz before a show to encourage more attendance and better outcomes, this can include invites sent to key customers/prospects.</a:t>
            </a:r>
          </a:p>
          <a:p>
            <a:r>
              <a:rPr lang="en-US" sz="2000" dirty="0" smtClean="0"/>
              <a:t>Talk to an attendee before you scan their badge, show an interest in them.</a:t>
            </a:r>
          </a:p>
          <a:p>
            <a:r>
              <a:rPr lang="en-US" sz="2000" dirty="0" smtClean="0"/>
              <a:t>Don’t brush off attendees that have kids with them, in today’s world many attendees have no choice but to bring kids with them.</a:t>
            </a:r>
          </a:p>
          <a:p>
            <a:r>
              <a:rPr lang="en-US" sz="2000" dirty="0" smtClean="0"/>
              <a:t>IT IS PERFECTLY ALRIGHT TO HAVE A GOOD TIME AT THE SHOW.  Meeting folks who are interested in our products and having the knowledge to share with them about our products can produce a very positive environment.  </a:t>
            </a:r>
          </a:p>
          <a:p>
            <a:r>
              <a:rPr lang="en-US" sz="2000" dirty="0" smtClean="0"/>
              <a:t>Do not tolerate negative comments from co-workers.  One person whining about the length of the show or any other negative aspect of the show can drag the whole booth down.  Think about goals and always remember why you are at the Trade Show.  </a:t>
            </a:r>
          </a:p>
          <a:p>
            <a:endParaRPr lang="en-US" sz="1600" dirty="0" smtClean="0"/>
          </a:p>
          <a:p>
            <a:endParaRPr lang="en-US" sz="2000" dirty="0" smtClean="0"/>
          </a:p>
          <a:p>
            <a:endParaRPr lang="en-US" sz="1200" dirty="0" smtClean="0"/>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4107564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How to effectively prepare for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5924550"/>
          </a:xfrm>
        </p:spPr>
        <p:txBody>
          <a:bodyPr>
            <a:normAutofit lnSpcReduction="10000"/>
          </a:bodyPr>
          <a:lstStyle/>
          <a:p>
            <a:r>
              <a:rPr lang="en-US" sz="2000" dirty="0" smtClean="0"/>
              <a:t>Trade Shows are extremely expensive marketing efforts so preparation is the key to a successful outcome and results. </a:t>
            </a:r>
          </a:p>
          <a:p>
            <a:pPr lvl="1"/>
            <a:r>
              <a:rPr lang="en-US" sz="1600" dirty="0" smtClean="0"/>
              <a:t>Advantus has key checklists that are maintained by the Marketing Dept.</a:t>
            </a:r>
          </a:p>
          <a:p>
            <a:pPr lvl="1"/>
            <a:r>
              <a:rPr lang="en-US" sz="1600" dirty="0" smtClean="0"/>
              <a:t>Make sure that every contingency we can plan for is taken into consideration</a:t>
            </a:r>
          </a:p>
          <a:p>
            <a:pPr lvl="2"/>
            <a:r>
              <a:rPr lang="en-US" sz="1200" dirty="0" smtClean="0"/>
              <a:t>Have extra light bulbs, extension cords, knives, stretch film, pens, scissors.</a:t>
            </a:r>
          </a:p>
          <a:p>
            <a:pPr lvl="2"/>
            <a:r>
              <a:rPr lang="en-US" sz="1200" dirty="0" smtClean="0"/>
              <a:t>Have sufficient collateral material in case the show goes better than anticipated.</a:t>
            </a:r>
          </a:p>
          <a:p>
            <a:r>
              <a:rPr lang="en-US" sz="2000" dirty="0" smtClean="0"/>
              <a:t>Research the show you are going to.  Even if this is your very first Trade Show, going online and researching the show you are going to is very valuable.  You will get an understanding of the following:</a:t>
            </a:r>
          </a:p>
          <a:p>
            <a:pPr lvl="1"/>
            <a:r>
              <a:rPr lang="en-US" sz="1600" dirty="0" smtClean="0"/>
              <a:t>What the show is about</a:t>
            </a:r>
          </a:p>
          <a:p>
            <a:pPr lvl="1"/>
            <a:r>
              <a:rPr lang="en-US" sz="1600" dirty="0" smtClean="0"/>
              <a:t>What industry the show caters to</a:t>
            </a:r>
          </a:p>
          <a:p>
            <a:pPr lvl="1"/>
            <a:r>
              <a:rPr lang="en-US" sz="1600" dirty="0" smtClean="0"/>
              <a:t>The demographics of the attendees</a:t>
            </a:r>
          </a:p>
          <a:p>
            <a:pPr lvl="1"/>
            <a:r>
              <a:rPr lang="en-US" sz="1600" dirty="0" smtClean="0"/>
              <a:t>The hours you can expect the booth to be in operation—shouldn’t be a surprise</a:t>
            </a:r>
          </a:p>
          <a:p>
            <a:r>
              <a:rPr lang="en-US" sz="2000" dirty="0" smtClean="0"/>
              <a:t>Notify as many desired booth attendees as possible of your booth # and what products you will be exhibiting including any “show specials”.</a:t>
            </a:r>
          </a:p>
          <a:p>
            <a:r>
              <a:rPr lang="en-US" sz="2000" dirty="0" smtClean="0"/>
              <a:t>Cost savings ideas</a:t>
            </a:r>
          </a:p>
          <a:p>
            <a:pPr lvl="1"/>
            <a:r>
              <a:rPr lang="en-US" sz="1600" dirty="0" smtClean="0"/>
              <a:t>Bring a small vacuum or packing tape to clean floors</a:t>
            </a:r>
          </a:p>
          <a:p>
            <a:pPr lvl="1"/>
            <a:r>
              <a:rPr lang="en-US" sz="1600" dirty="0" smtClean="0"/>
              <a:t>Bring a steamer to get rid of wrinkles</a:t>
            </a:r>
          </a:p>
          <a:p>
            <a:r>
              <a:rPr lang="en-US" sz="2000" dirty="0" smtClean="0"/>
              <a:t>Select a good location for the booth</a:t>
            </a:r>
          </a:p>
          <a:p>
            <a:pPr lvl="1"/>
            <a:r>
              <a:rPr lang="en-US" sz="1600" dirty="0" smtClean="0"/>
              <a:t>Experts believe that locations near where attendees congregate are the best locations (food courts, ends of aisles, near restrooms)</a:t>
            </a:r>
          </a:p>
          <a:p>
            <a:pPr lvl="1"/>
            <a:endParaRPr lang="en-US" sz="1600" dirty="0" smtClean="0"/>
          </a:p>
          <a:p>
            <a:endParaRPr lang="en-US" sz="2000" dirty="0" smtClean="0"/>
          </a:p>
          <a:p>
            <a:endParaRPr lang="en-US" sz="1600" dirty="0" smtClean="0"/>
          </a:p>
          <a:p>
            <a:endParaRPr lang="en-US" sz="2000" dirty="0" smtClean="0"/>
          </a:p>
          <a:p>
            <a:endParaRPr lang="en-US" sz="1200" dirty="0" smtClean="0"/>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spTree>
    <p:extLst>
      <p:ext uri="{BB962C8B-B14F-4D97-AF65-F5344CB8AC3E}">
        <p14:creationId xmlns:p14="http://schemas.microsoft.com/office/powerpoint/2010/main" val="1319539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8580"/>
            <a:ext cx="8229600" cy="487362"/>
          </a:xfrm>
        </p:spPr>
        <p:txBody>
          <a:bodyPr anchor="t">
            <a:normAutofit fontScale="90000"/>
          </a:bodyPr>
          <a:lstStyle/>
          <a:p>
            <a:r>
              <a:rPr lang="en-US" sz="3200" dirty="0" smtClean="0">
                <a:solidFill>
                  <a:schemeClr val="tx2">
                    <a:lumMod val="60000"/>
                    <a:lumOff val="40000"/>
                  </a:schemeClr>
                </a:solidFill>
              </a:rPr>
              <a:t>How to effectively prepare for a Trade Show</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228600" y="781050"/>
            <a:ext cx="8686800" cy="5924550"/>
          </a:xfrm>
        </p:spPr>
        <p:txBody>
          <a:bodyPr>
            <a:normAutofit/>
          </a:bodyPr>
          <a:lstStyle/>
          <a:p>
            <a:r>
              <a:rPr lang="en-US" sz="2000" dirty="0" smtClean="0"/>
              <a:t>Crowds at booths draw more exhibitors in than empty booths, people want to be around the buzz worthy booth.</a:t>
            </a:r>
          </a:p>
          <a:p>
            <a:r>
              <a:rPr lang="en-US" sz="2000" dirty="0" smtClean="0"/>
              <a:t>Try to help attendees interact with our products, touching and experiencing products creates a much more intense connection with the products.</a:t>
            </a:r>
          </a:p>
          <a:p>
            <a:r>
              <a:rPr lang="en-US" sz="2000" dirty="0" smtClean="0"/>
              <a:t>Ask where an attendee is from (usually right on their badge).  Attendees will likely ask you the same question in follow up. Having something to discuss is much more natural than simply trying to introduce product with no personal connection.</a:t>
            </a:r>
          </a:p>
          <a:p>
            <a:r>
              <a:rPr lang="en-US" sz="2000" dirty="0" smtClean="0"/>
              <a:t>Talk to people in the company who attend many trade shows and get some tips from them on Trade Shows.</a:t>
            </a:r>
          </a:p>
          <a:p>
            <a:r>
              <a:rPr lang="en-US" sz="2000" dirty="0" smtClean="0"/>
              <a:t>Learn the details of our products before you get to the show.  People spend a lot of time and money to come to shows, they want to feel like they are in the hands of an expert.  </a:t>
            </a:r>
          </a:p>
          <a:p>
            <a:r>
              <a:rPr lang="en-US" sz="2000" dirty="0" smtClean="0"/>
              <a:t>Make sure you familiarize yourself with the different types of badge holders at a show.  EXHIBITORS can often be competitors.  Many shows also have badge types like DEALER, PRESS, GUEST, etc.</a:t>
            </a:r>
          </a:p>
          <a:p>
            <a:endParaRPr lang="en-US" sz="1600" dirty="0" smtClean="0"/>
          </a:p>
          <a:p>
            <a:pPr lvl="1"/>
            <a:endParaRPr lang="en-US" sz="1600" dirty="0" smtClean="0"/>
          </a:p>
          <a:p>
            <a:endParaRPr lang="en-US" sz="2000" dirty="0" smtClean="0"/>
          </a:p>
          <a:p>
            <a:endParaRPr lang="en-US" sz="1600" dirty="0" smtClean="0"/>
          </a:p>
          <a:p>
            <a:endParaRPr lang="en-US" sz="2000" dirty="0" smtClean="0"/>
          </a:p>
          <a:p>
            <a:endParaRPr lang="en-US" sz="1200" dirty="0" smtClean="0"/>
          </a:p>
          <a:p>
            <a:pPr marL="0" indent="0">
              <a:lnSpc>
                <a:spcPct val="80000"/>
              </a:lnSpc>
              <a:buNone/>
            </a:pPr>
            <a:endParaRPr lang="en-US" sz="2000" dirty="0" smtClean="0"/>
          </a:p>
          <a:p>
            <a:pPr lvl="2">
              <a:lnSpc>
                <a:spcPct val="80000"/>
              </a:lnSpc>
            </a:pPr>
            <a:endParaRPr lang="en-US" sz="1200" dirty="0"/>
          </a:p>
          <a:p>
            <a:pPr lvl="1">
              <a:lnSpc>
                <a:spcPct val="80000"/>
              </a:lnSpc>
            </a:pPr>
            <a:endParaRPr lang="en-US" sz="1200" dirty="0"/>
          </a:p>
          <a:p>
            <a:pPr marL="914400" lvl="2" indent="0">
              <a:buNone/>
            </a:pPr>
            <a:endParaRPr lang="en-US" sz="1200" dirty="0"/>
          </a:p>
          <a:p>
            <a:pPr lvl="1"/>
            <a:endParaRPr lang="en-US" sz="1600" dirty="0" smtClean="0"/>
          </a:p>
          <a:p>
            <a:pPr lvl="1"/>
            <a:endParaRPr lang="en-US" sz="1600" dirty="0" smtClean="0"/>
          </a:p>
          <a:p>
            <a:pPr lvl="1"/>
            <a:endParaRPr lang="en-US" sz="1600" dirty="0" smtClean="0"/>
          </a:p>
          <a:p>
            <a:pPr lvl="2"/>
            <a:endParaRPr lang="en-US" sz="1200" dirty="0" smtClean="0"/>
          </a:p>
          <a:p>
            <a:endParaRPr lang="en-US" sz="2000" dirty="0" smtClean="0"/>
          </a:p>
          <a:p>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5719762"/>
            <a:ext cx="1143000" cy="985838"/>
          </a:xfrm>
          <a:prstGeom prst="rect">
            <a:avLst/>
          </a:prstGeom>
        </p:spPr>
      </p:pic>
    </p:spTree>
    <p:extLst>
      <p:ext uri="{BB962C8B-B14F-4D97-AF65-F5344CB8AC3E}">
        <p14:creationId xmlns:p14="http://schemas.microsoft.com/office/powerpoint/2010/main" val="164740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9680</TotalTime>
  <Words>2280</Words>
  <Application>Microsoft Office PowerPoint</Application>
  <PresentationFormat>On-screen Show (4:3)</PresentationFormat>
  <Paragraphs>187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“Trade Show 101” </vt:lpstr>
      <vt:lpstr>What this document will help you do</vt:lpstr>
      <vt:lpstr>“Trade Show” defined and WHY we attend them</vt:lpstr>
      <vt:lpstr>How to effectively exhibit at a Trade Show</vt:lpstr>
      <vt:lpstr>How to effectively exhibit at a Trade Show</vt:lpstr>
      <vt:lpstr>How to effectively exhibit at a Trade Show</vt:lpstr>
      <vt:lpstr>How to effectively exhibit at a Trade Show</vt:lpstr>
      <vt:lpstr>How to effectively prepare for a Trade Show</vt:lpstr>
      <vt:lpstr>How to effectively prepare for a Trade Show</vt:lpstr>
      <vt:lpstr>Effective Trade Show follow-up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Corrugated 101</dc:title>
  <dc:creator>cfrohman@advantus.com</dc:creator>
  <cp:lastModifiedBy>Charlie Frohman</cp:lastModifiedBy>
  <cp:revision>183</cp:revision>
  <cp:lastPrinted>2017-10-09T21:28:47Z</cp:lastPrinted>
  <dcterms:created xsi:type="dcterms:W3CDTF">2014-03-04T14:27:59Z</dcterms:created>
  <dcterms:modified xsi:type="dcterms:W3CDTF">2018-02-13T20:55:25Z</dcterms:modified>
</cp:coreProperties>
</file>