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84" r:id="rId5"/>
    <p:sldId id="288" r:id="rId6"/>
    <p:sldId id="290" r:id="rId7"/>
    <p:sldId id="274" r:id="rId8"/>
    <p:sldId id="285" r:id="rId9"/>
    <p:sldId id="287" r:id="rId10"/>
    <p:sldId id="291" r:id="rId11"/>
    <p:sldId id="258" r:id="rId12"/>
    <p:sldId id="275" r:id="rId13"/>
    <p:sldId id="289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13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34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7F39-1D55-4D2B-B15D-C4B8580DE6EC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1814A-428B-499A-9C58-8C7DEBB6315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061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7F39-1D55-4D2B-B15D-C4B8580DE6EC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1814A-428B-499A-9C58-8C7DEBB6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276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7F39-1D55-4D2B-B15D-C4B8580DE6EC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1814A-428B-499A-9C58-8C7DEBB6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496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7F39-1D55-4D2B-B15D-C4B8580DE6EC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1814A-428B-499A-9C58-8C7DEBB6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92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7F39-1D55-4D2B-B15D-C4B8580DE6EC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1814A-428B-499A-9C58-8C7DEBB6315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929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7F39-1D55-4D2B-B15D-C4B8580DE6EC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1814A-428B-499A-9C58-8C7DEBB6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24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7F39-1D55-4D2B-B15D-C4B8580DE6EC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1814A-428B-499A-9C58-8C7DEBB6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2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7F39-1D55-4D2B-B15D-C4B8580DE6EC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1814A-428B-499A-9C58-8C7DEBB6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07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7F39-1D55-4D2B-B15D-C4B8580DE6EC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1814A-428B-499A-9C58-8C7DEBB6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8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FB57F39-1D55-4D2B-B15D-C4B8580DE6EC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01814A-428B-499A-9C58-8C7DEBB6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05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7F39-1D55-4D2B-B15D-C4B8580DE6EC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1814A-428B-499A-9C58-8C7DEBB6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5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FB57F39-1D55-4D2B-B15D-C4B8580DE6EC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901814A-428B-499A-9C58-8C7DEBB6315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60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NetSuite Shipments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Kevin Kazimir</a:t>
            </a:r>
          </a:p>
          <a:p>
            <a:r>
              <a:rPr lang="en-US" dirty="0" smtClean="0"/>
              <a:t>May 4th, 2021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56" y="1636449"/>
            <a:ext cx="5079365" cy="165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15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 Manager Tour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 to NetSuite!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442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Shipping and EDI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OBS record is what drives our ASN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We transmit an ASN when a shipment goes to SHIPPED (this is different from </a:t>
            </a:r>
            <a:r>
              <a:rPr lang="en-US" dirty="0" err="1" smtClean="0"/>
              <a:t>Macola</a:t>
            </a:r>
            <a:r>
              <a:rPr lang="en-US" dirty="0" smtClean="0"/>
              <a:t>!)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A custom record called “ADV – License Plate Register” (aka LPR) drives the ASNs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This record captures every scan on every license plate (LP)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Equivalent to a </a:t>
            </a:r>
            <a:r>
              <a:rPr lang="en-US" dirty="0" err="1" smtClean="0"/>
              <a:t>wsPkgLin</a:t>
            </a:r>
            <a:r>
              <a:rPr lang="en-US" dirty="0" smtClean="0"/>
              <a:t> record in 1.0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184989" y="4282751"/>
            <a:ext cx="1856791" cy="1166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Shipment is Booked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590662" y="5087470"/>
            <a:ext cx="1856791" cy="1166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Shipment marked as “Shipped”</a:t>
            </a:r>
          </a:p>
          <a:p>
            <a:pPr algn="ctr"/>
            <a:r>
              <a:rPr lang="en-US" sz="1400" i="1" dirty="0" smtClean="0"/>
              <a:t>(Manually or at 10 PM ET)</a:t>
            </a:r>
            <a:endParaRPr lang="en-US" sz="1400" i="1" dirty="0"/>
          </a:p>
        </p:txBody>
      </p:sp>
      <p:sp>
        <p:nvSpPr>
          <p:cNvPr id="6" name="Rounded Rectangle 5"/>
          <p:cNvSpPr/>
          <p:nvPr/>
        </p:nvSpPr>
        <p:spPr>
          <a:xfrm>
            <a:off x="4590663" y="3762034"/>
            <a:ext cx="1856791" cy="1166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LPRs get Created</a:t>
            </a:r>
          </a:p>
          <a:p>
            <a:pPr algn="ctr"/>
            <a:r>
              <a:rPr lang="en-US" sz="1400" i="1" dirty="0" smtClean="0"/>
              <a:t>Every 2 Hours</a:t>
            </a:r>
            <a:endParaRPr lang="en-US" sz="1400" i="1" dirty="0"/>
          </a:p>
        </p:txBody>
      </p:sp>
      <p:sp>
        <p:nvSpPr>
          <p:cNvPr id="7" name="Rounded Rectangle 6"/>
          <p:cNvSpPr/>
          <p:nvPr/>
        </p:nvSpPr>
        <p:spPr>
          <a:xfrm>
            <a:off x="8304248" y="4282751"/>
            <a:ext cx="1856791" cy="1166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ASN Sent by Dell </a:t>
            </a:r>
            <a:r>
              <a:rPr lang="en-US" sz="1200" b="1" dirty="0" err="1" smtClean="0"/>
              <a:t>Boomi</a:t>
            </a:r>
            <a:endParaRPr lang="en-US" sz="1200" b="1" dirty="0"/>
          </a:p>
          <a:p>
            <a:pPr algn="ctr"/>
            <a:r>
              <a:rPr lang="en-US" sz="1200" i="1" dirty="0" smtClean="0"/>
              <a:t>Every 1-2 </a:t>
            </a:r>
            <a:r>
              <a:rPr lang="en-US" sz="1200" i="1" dirty="0" err="1" smtClean="0"/>
              <a:t>Hrs</a:t>
            </a:r>
            <a:r>
              <a:rPr lang="en-US" sz="1200" i="1" dirty="0" smtClean="0"/>
              <a:t> depending on Trading Partner</a:t>
            </a:r>
            <a:endParaRPr lang="en-US" sz="1200" i="1" dirty="0"/>
          </a:p>
        </p:txBody>
      </p:sp>
      <p:cxnSp>
        <p:nvCxnSpPr>
          <p:cNvPr id="9" name="Straight Arrow Connector 8"/>
          <p:cNvCxnSpPr>
            <a:stCxn id="4" idx="3"/>
            <a:endCxn id="5" idx="1"/>
          </p:cNvCxnSpPr>
          <p:nvPr/>
        </p:nvCxnSpPr>
        <p:spPr>
          <a:xfrm>
            <a:off x="3041780" y="4865914"/>
            <a:ext cx="1548882" cy="8047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3"/>
            <a:endCxn id="7" idx="1"/>
          </p:cNvCxnSpPr>
          <p:nvPr/>
        </p:nvCxnSpPr>
        <p:spPr>
          <a:xfrm>
            <a:off x="6447454" y="4345197"/>
            <a:ext cx="1856794" cy="520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4" idx="3"/>
            <a:endCxn id="6" idx="1"/>
          </p:cNvCxnSpPr>
          <p:nvPr/>
        </p:nvCxnSpPr>
        <p:spPr>
          <a:xfrm flipV="1">
            <a:off x="3041780" y="4345197"/>
            <a:ext cx="1548883" cy="520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5" idx="3"/>
            <a:endCxn id="7" idx="1"/>
          </p:cNvCxnSpPr>
          <p:nvPr/>
        </p:nvCxnSpPr>
        <p:spPr>
          <a:xfrm flipV="1">
            <a:off x="6447453" y="4865914"/>
            <a:ext cx="1856795" cy="8047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45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Shipment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6572483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Shipment Consolidation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Two Use Cases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Consolidate Pre Pick – Done automatically if its allowed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Consolidate Post Pick – We release to the warehouse, and customer routes two orders together after we picked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 case (2) is done via the Shipment Consolidation tool</a:t>
            </a:r>
            <a:br>
              <a:rPr lang="en-US" dirty="0" smtClean="0"/>
            </a:b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LP Manager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Used to manipulate packaging of a shipment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Convert LTL to Parcel (or Parcel to LTL)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Parcel - Band and </a:t>
            </a:r>
            <a:r>
              <a:rPr lang="en-US" dirty="0" err="1" smtClean="0"/>
              <a:t>unband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Pallet – Adjust palletization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4596" y="1845734"/>
            <a:ext cx="3839214" cy="19305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94" y="3857414"/>
            <a:ext cx="3486218" cy="245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70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Rollbacks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What is a “Rollback” and why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Supports “Customers First” Advantus Principle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NOT a magical “fix it” tool for a busted system!!!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Initiated from the Shipment record – Only Admins and Facilities, Lead roles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Breaks down LPs, undoes bin transfers, puts inventory back in preferred bin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Order goes back to a hold state (in essence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066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en-US" sz="5400" dirty="0" smtClean="0"/>
              <a:t>Ask away!</a:t>
            </a:r>
          </a:p>
        </p:txBody>
      </p:sp>
    </p:spTree>
    <p:extLst>
      <p:ext uri="{BB962C8B-B14F-4D97-AF65-F5344CB8AC3E}">
        <p14:creationId xmlns:p14="http://schemas.microsoft.com/office/powerpoint/2010/main" val="148182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What is the “ADV – Outbound Shipment” record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Outbound Shipment Manager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Shipping Parcel (aka “</a:t>
            </a:r>
            <a:r>
              <a:rPr lang="en-US" dirty="0" err="1" smtClean="0"/>
              <a:t>Smallpack</a:t>
            </a:r>
            <a:r>
              <a:rPr lang="en-US" dirty="0" smtClean="0"/>
              <a:t>”)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LTL Shipping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Shipping and EDI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Shipment Manipulation (Consolidation and Changing Shipment Structure)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Rollbacks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23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“ADV – Outbound Shipment” Record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3"/>
            <a:ext cx="9856859" cy="36465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Custom Advantus “shipment” record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Commonly abbreviated as “OBS” or “Shipment”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Group of Item Fulfillments going to the same Customer, Same Ship Date, Same Ship Via, Same Freight Pay 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95534" y="4002833"/>
            <a:ext cx="1660849" cy="6718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Sales Order 1</a:t>
            </a:r>
          </a:p>
          <a:p>
            <a:pPr algn="ctr"/>
            <a:r>
              <a:rPr lang="en-US" sz="1400" dirty="0" smtClean="0"/>
              <a:t>(For ABC Company)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1595533" y="5339504"/>
            <a:ext cx="1660849" cy="6718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Sales Order </a:t>
            </a:r>
            <a:r>
              <a:rPr lang="en-US" sz="1400" dirty="0" smtClean="0"/>
              <a:t>2</a:t>
            </a:r>
            <a:endParaRPr lang="en-US" sz="1400" dirty="0"/>
          </a:p>
          <a:p>
            <a:pPr algn="ctr"/>
            <a:r>
              <a:rPr lang="en-US" sz="1400" dirty="0"/>
              <a:t>(For ABC Company)</a:t>
            </a:r>
          </a:p>
        </p:txBody>
      </p:sp>
      <p:cxnSp>
        <p:nvCxnSpPr>
          <p:cNvPr id="7" name="Straight Arrow Connector 6"/>
          <p:cNvCxnSpPr>
            <a:stCxn id="4" idx="3"/>
            <a:endCxn id="10" idx="1"/>
          </p:cNvCxnSpPr>
          <p:nvPr/>
        </p:nvCxnSpPr>
        <p:spPr>
          <a:xfrm flipV="1">
            <a:off x="3256383" y="3838649"/>
            <a:ext cx="998376" cy="500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3"/>
            <a:endCxn id="12" idx="1"/>
          </p:cNvCxnSpPr>
          <p:nvPr/>
        </p:nvCxnSpPr>
        <p:spPr>
          <a:xfrm>
            <a:off x="3256383" y="4338735"/>
            <a:ext cx="998376" cy="380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4254759" y="3452327"/>
            <a:ext cx="1931437" cy="77264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Item Fulfillment 1</a:t>
            </a:r>
          </a:p>
          <a:p>
            <a:pPr algn="ctr"/>
            <a:r>
              <a:rPr lang="en-US" dirty="0" smtClean="0"/>
              <a:t>Shipping on 5/6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4254759" y="4333344"/>
            <a:ext cx="1931437" cy="77264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Item Fulfillment 2</a:t>
            </a:r>
          </a:p>
          <a:p>
            <a:pPr algn="ctr"/>
            <a:r>
              <a:rPr lang="en-US" dirty="0" smtClean="0"/>
              <a:t>Shipping on 5/13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4254757" y="5285319"/>
            <a:ext cx="1931437" cy="77264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Item Fulfillment 3</a:t>
            </a:r>
          </a:p>
          <a:p>
            <a:pPr algn="ctr"/>
            <a:r>
              <a:rPr lang="en-US" dirty="0" smtClean="0"/>
              <a:t>Shipping on 5/13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6" idx="3"/>
            <a:endCxn id="15" idx="1"/>
          </p:cNvCxnSpPr>
          <p:nvPr/>
        </p:nvCxnSpPr>
        <p:spPr>
          <a:xfrm flipV="1">
            <a:off x="3256382" y="5671641"/>
            <a:ext cx="998375" cy="3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nip Single Corner Rectangle 16"/>
          <p:cNvSpPr/>
          <p:nvPr/>
        </p:nvSpPr>
        <p:spPr>
          <a:xfrm>
            <a:off x="7669763" y="3452327"/>
            <a:ext cx="1819470" cy="772644"/>
          </a:xfrm>
          <a:prstGeom prst="snip1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Shipment 1</a:t>
            </a:r>
          </a:p>
        </p:txBody>
      </p:sp>
      <p:sp>
        <p:nvSpPr>
          <p:cNvPr id="19" name="Snip Single Corner Rectangle 18"/>
          <p:cNvSpPr/>
          <p:nvPr/>
        </p:nvSpPr>
        <p:spPr>
          <a:xfrm>
            <a:off x="7669763" y="4674637"/>
            <a:ext cx="1819470" cy="772644"/>
          </a:xfrm>
          <a:prstGeom prst="snip1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Shipment 2</a:t>
            </a:r>
          </a:p>
        </p:txBody>
      </p:sp>
      <p:cxnSp>
        <p:nvCxnSpPr>
          <p:cNvPr id="20" name="Straight Arrow Connector 19"/>
          <p:cNvCxnSpPr>
            <a:stCxn id="10" idx="3"/>
            <a:endCxn id="17" idx="2"/>
          </p:cNvCxnSpPr>
          <p:nvPr/>
        </p:nvCxnSpPr>
        <p:spPr>
          <a:xfrm>
            <a:off x="6186196" y="3838649"/>
            <a:ext cx="14835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2" idx="3"/>
            <a:endCxn id="19" idx="2"/>
          </p:cNvCxnSpPr>
          <p:nvPr/>
        </p:nvCxnSpPr>
        <p:spPr>
          <a:xfrm>
            <a:off x="6186196" y="4719666"/>
            <a:ext cx="1483567" cy="3412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5" idx="3"/>
            <a:endCxn id="19" idx="2"/>
          </p:cNvCxnSpPr>
          <p:nvPr/>
        </p:nvCxnSpPr>
        <p:spPr>
          <a:xfrm flipV="1">
            <a:off x="6186194" y="5060959"/>
            <a:ext cx="1483569" cy="6106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89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OBS Fun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3"/>
            <a:ext cx="9856859" cy="36465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It’s the Analog to the </a:t>
            </a:r>
            <a:r>
              <a:rPr lang="en-US" dirty="0" err="1" smtClean="0"/>
              <a:t>Wisys</a:t>
            </a:r>
            <a:r>
              <a:rPr lang="en-US" dirty="0" smtClean="0"/>
              <a:t> Shipment Record (</a:t>
            </a:r>
            <a:r>
              <a:rPr lang="en-US" dirty="0" err="1" smtClean="0"/>
              <a:t>wsPkgShipment</a:t>
            </a:r>
            <a:r>
              <a:rPr lang="en-US" dirty="0" smtClean="0"/>
              <a:t>) in 1.0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Searchable via Global Search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Can be found in the “Related Records” tab of Sales Order and Customer records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Gets </a:t>
            </a:r>
            <a:r>
              <a:rPr lang="en-US" dirty="0" smtClean="0"/>
              <a:t>generated after </a:t>
            </a:r>
            <a:r>
              <a:rPr lang="en-US" dirty="0" smtClean="0"/>
              <a:t>the order is picked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Shipment Ship Via is not always the same as the Sales Order Ship Via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41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Shipment Statuses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3"/>
            <a:ext cx="9856859" cy="36465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Picking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Shipment Pending </a:t>
            </a:r>
            <a:r>
              <a:rPr lang="en-US" i="1" dirty="0" smtClean="0"/>
              <a:t>(LTL Only)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Booked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Shipped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Other Statuses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Rollback In Progress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Rollback Completed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Consolidation in Progress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Consolidated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80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 Tour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3"/>
            <a:ext cx="9856859" cy="36465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dirty="0" smtClean="0"/>
              <a:t>Onward to NetSuite…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95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Outbound Shipment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4575090" cy="3646529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Successor to “AD PP4 Shipping” in Agility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Under “Shipping &amp; Receiving” menu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Can filter and mass update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Has lots of validation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Cannot ship a “load” if all shipments on that load are not fully picked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Must enter dimensions on mixed cartons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Must specify an acct # for 3</a:t>
            </a:r>
            <a:r>
              <a:rPr lang="en-US" baseline="30000" dirty="0" smtClean="0"/>
              <a:t>rd</a:t>
            </a:r>
            <a:r>
              <a:rPr lang="en-US" dirty="0" smtClean="0"/>
              <a:t> Party Billing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Cannot ship unless fully picked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Cannot ship if </a:t>
            </a:r>
            <a:r>
              <a:rPr lang="en-US" dirty="0" err="1" smtClean="0"/>
              <a:t>overpicked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Cannot ship if LTL and not </a:t>
            </a:r>
            <a:r>
              <a:rPr lang="en-US" dirty="0" smtClean="0"/>
              <a:t>rated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Color coding and informationally dense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Order alerts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Customers that do not allow banding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LTL/FTL Shipments Without Pallets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2370" y="2217091"/>
            <a:ext cx="6350126" cy="338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46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Shipping Parcel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3"/>
            <a:ext cx="10058401" cy="3646529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Parcel shipping uses “ShipEngine” (the API that runs </a:t>
            </a:r>
            <a:r>
              <a:rPr lang="en-US" dirty="0" err="1" smtClean="0"/>
              <a:t>ShipStation</a:t>
            </a:r>
            <a:r>
              <a:rPr lang="en-US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Advantus has two distinct parcel shipping use-cases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dirty="0" smtClean="0"/>
              <a:t>PBG – Pick and ship “ships individually items” (aka PBG ships almost exclusively masters)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Ecom</a:t>
            </a:r>
            <a:r>
              <a:rPr lang="en-US" dirty="0" smtClean="0"/>
              <a:t> – Almost exclusively mixed cartons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Done from the Outbound Shipment Manager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Documents auto print the first time they are generated (using </a:t>
            </a:r>
            <a:r>
              <a:rPr lang="en-US" dirty="0" err="1" smtClean="0"/>
              <a:t>PrintNode</a:t>
            </a:r>
            <a:r>
              <a:rPr lang="en-US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Old documents are saved in the “Files” tab of the OBS record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We can audit how we made our shipping API requests – great for researching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We have a mobile friendly tool called “</a:t>
            </a:r>
            <a:r>
              <a:rPr lang="en-US" dirty="0" err="1" smtClean="0"/>
              <a:t>QuickShip</a:t>
            </a:r>
            <a:r>
              <a:rPr lang="en-US" dirty="0" smtClean="0"/>
              <a:t>” for use-case (1) above</a:t>
            </a:r>
          </a:p>
        </p:txBody>
      </p:sp>
    </p:spTree>
    <p:extLst>
      <p:ext uri="{BB962C8B-B14F-4D97-AF65-F5344CB8AC3E}">
        <p14:creationId xmlns:p14="http://schemas.microsoft.com/office/powerpoint/2010/main" val="25490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Shipping LTL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3"/>
            <a:ext cx="10058401" cy="36465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We complete pick, use “Advantus Pack LP Shipment” to move the shipment to “Shipment Pending</a:t>
            </a:r>
            <a:r>
              <a:rPr lang="en-US" dirty="0" smtClean="0"/>
              <a:t>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Advantus Pack LP Shipment – QC the pallets and account for them!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From Outbound Shipment Manager, user uses “OBS Lite” form to rate the Shipment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Can indicate </a:t>
            </a:r>
            <a:r>
              <a:rPr lang="en-US" dirty="0" err="1" smtClean="0"/>
              <a:t>accessorials</a:t>
            </a:r>
            <a:r>
              <a:rPr lang="en-US" dirty="0" smtClean="0"/>
              <a:t> on the OBS Lite form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If Advantus is paying for freight, you can rate the shipment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Can generate the BOL and Master BOL (if used)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Again - Old </a:t>
            </a:r>
            <a:r>
              <a:rPr lang="en-US" dirty="0"/>
              <a:t>documents are saved in the “Files” tab of the OBS </a:t>
            </a:r>
            <a:r>
              <a:rPr lang="en-US" dirty="0" smtClean="0"/>
              <a:t>record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6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4325</TotalTime>
  <Words>819</Words>
  <Application>Microsoft Office PowerPoint</Application>
  <PresentationFormat>Widescreen</PresentationFormat>
  <Paragraphs>113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Retrospect</vt:lpstr>
      <vt:lpstr>NetSuite Shipments</vt:lpstr>
      <vt:lpstr>Agenda</vt:lpstr>
      <vt:lpstr>What is the “ADV – Outbound Shipment” Record</vt:lpstr>
      <vt:lpstr>More OBS Fun Facts</vt:lpstr>
      <vt:lpstr>Shipment Statuses</vt:lpstr>
      <vt:lpstr>OBS Tour</vt:lpstr>
      <vt:lpstr>Outbound Shipment Manager</vt:lpstr>
      <vt:lpstr>Shipping Parcel</vt:lpstr>
      <vt:lpstr>Shipping LTL</vt:lpstr>
      <vt:lpstr>OBS Manager Tour</vt:lpstr>
      <vt:lpstr>Shipping and EDI</vt:lpstr>
      <vt:lpstr>Shipment Manipulation</vt:lpstr>
      <vt:lpstr>Rollbacks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Process Awareness</dc:title>
  <dc:creator>Kevin Kazimir</dc:creator>
  <cp:lastModifiedBy>Kevin Kazimir</cp:lastModifiedBy>
  <cp:revision>59</cp:revision>
  <dcterms:created xsi:type="dcterms:W3CDTF">2018-10-09T20:55:13Z</dcterms:created>
  <dcterms:modified xsi:type="dcterms:W3CDTF">2021-05-04T18:00:50Z</dcterms:modified>
</cp:coreProperties>
</file>