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86" r:id="rId3"/>
    <p:sldId id="258" r:id="rId4"/>
    <p:sldId id="259" r:id="rId5"/>
    <p:sldId id="273" r:id="rId6"/>
    <p:sldId id="274" r:id="rId7"/>
    <p:sldId id="275" r:id="rId8"/>
    <p:sldId id="276" r:id="rId9"/>
    <p:sldId id="266" r:id="rId10"/>
    <p:sldId id="261" r:id="rId11"/>
    <p:sldId id="268" r:id="rId12"/>
    <p:sldId id="278" r:id="rId13"/>
    <p:sldId id="291" r:id="rId14"/>
    <p:sldId id="292" r:id="rId15"/>
    <p:sldId id="262" r:id="rId16"/>
    <p:sldId id="263" r:id="rId17"/>
    <p:sldId id="293" r:id="rId18"/>
    <p:sldId id="285" r:id="rId19"/>
    <p:sldId id="282" r:id="rId20"/>
    <p:sldId id="283" r:id="rId21"/>
    <p:sldId id="270" r:id="rId22"/>
    <p:sldId id="271" r:id="rId23"/>
    <p:sldId id="272" r:id="rId24"/>
    <p:sldId id="290" r:id="rId25"/>
    <p:sldId id="277" r:id="rId26"/>
    <p:sldId id="287" r:id="rId27"/>
    <p:sldId id="288" r:id="rId28"/>
    <p:sldId id="26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CAAF6-77B1-4973-A2B6-62BD1B9182E6}" type="doc">
      <dgm:prSet loTypeId="urn:microsoft.com/office/officeart/2005/8/layout/venn1" loCatId="relationship" qsTypeId="urn:microsoft.com/office/officeart/2005/8/quickstyle/simple1" qsCatId="simple" csTypeId="urn:microsoft.com/office/officeart/2005/8/colors/colorful5" csCatId="colorful" phldr="1"/>
      <dgm:spPr/>
    </dgm:pt>
    <dgm:pt modelId="{CEFF69C5-FD3A-4DAA-BB6B-646F5E06B857}">
      <dgm:prSet phldrT="[Text]" custT="1"/>
      <dgm:spPr/>
      <dgm:t>
        <a:bodyPr/>
        <a:lstStyle/>
        <a:p>
          <a:pPr algn="l"/>
          <a:endParaRPr lang="en-US" sz="4200" dirty="0"/>
        </a:p>
      </dgm:t>
    </dgm:pt>
    <dgm:pt modelId="{DB2A6E32-C0B9-4E51-93D7-E47A01BB88CB}" type="sibTrans" cxnId="{2FDF1B6C-6820-4496-9B8A-19740F492C18}">
      <dgm:prSet/>
      <dgm:spPr/>
      <dgm:t>
        <a:bodyPr/>
        <a:lstStyle/>
        <a:p>
          <a:endParaRPr lang="en-US"/>
        </a:p>
      </dgm:t>
    </dgm:pt>
    <dgm:pt modelId="{188D98BD-C538-4770-821D-0A6ED4A929AB}" type="parTrans" cxnId="{2FDF1B6C-6820-4496-9B8A-19740F492C18}">
      <dgm:prSet/>
      <dgm:spPr/>
      <dgm:t>
        <a:bodyPr/>
        <a:lstStyle/>
        <a:p>
          <a:endParaRPr lang="en-US"/>
        </a:p>
      </dgm:t>
    </dgm:pt>
    <dgm:pt modelId="{318E8650-5D56-4079-A551-72CF707396E2}">
      <dgm:prSet phldrT="[Text]" custT="1"/>
      <dgm:spPr/>
      <dgm:t>
        <a:bodyPr/>
        <a:lstStyle/>
        <a:p>
          <a:endParaRPr lang="en-US" sz="1500" dirty="0"/>
        </a:p>
      </dgm:t>
    </dgm:pt>
    <dgm:pt modelId="{268995AE-3899-43F3-BC50-332B7962F3FA}" type="sibTrans" cxnId="{88C4A292-1BB5-462E-8427-2E3087992BBC}">
      <dgm:prSet/>
      <dgm:spPr/>
      <dgm:t>
        <a:bodyPr/>
        <a:lstStyle/>
        <a:p>
          <a:endParaRPr lang="en-US"/>
        </a:p>
      </dgm:t>
    </dgm:pt>
    <dgm:pt modelId="{8FD94BD9-B2EC-412E-84BF-39226C4F5CC2}" type="parTrans" cxnId="{88C4A292-1BB5-462E-8427-2E3087992BBC}">
      <dgm:prSet/>
      <dgm:spPr/>
      <dgm:t>
        <a:bodyPr/>
        <a:lstStyle/>
        <a:p>
          <a:endParaRPr lang="en-US"/>
        </a:p>
      </dgm:t>
    </dgm:pt>
    <dgm:pt modelId="{AC18A06D-B069-4E16-B19C-5F9030F4A8E3}" type="pres">
      <dgm:prSet presAssocID="{444CAAF6-77B1-4973-A2B6-62BD1B9182E6}" presName="compositeShape" presStyleCnt="0">
        <dgm:presLayoutVars>
          <dgm:chMax val="7"/>
          <dgm:dir/>
          <dgm:resizeHandles val="exact"/>
        </dgm:presLayoutVars>
      </dgm:prSet>
      <dgm:spPr/>
    </dgm:pt>
    <dgm:pt modelId="{FE28AE66-E80B-4E9F-983E-912770619FEE}" type="pres">
      <dgm:prSet presAssocID="{CEFF69C5-FD3A-4DAA-BB6B-646F5E06B857}" presName="circ1" presStyleLbl="vennNode1" presStyleIdx="0" presStyleCnt="2" custScaleX="128244" custLinFactNeighborX="-1474" custLinFactNeighborY="-7832"/>
      <dgm:spPr/>
      <dgm:t>
        <a:bodyPr/>
        <a:lstStyle/>
        <a:p>
          <a:endParaRPr lang="en-US"/>
        </a:p>
      </dgm:t>
    </dgm:pt>
    <dgm:pt modelId="{EEACAAB4-F726-4190-9515-0AA85BCE52A2}" type="pres">
      <dgm:prSet presAssocID="{CEFF69C5-FD3A-4DAA-BB6B-646F5E06B857}" presName="circ1Tx" presStyleLbl="revTx" presStyleIdx="0" presStyleCnt="0">
        <dgm:presLayoutVars>
          <dgm:chMax val="0"/>
          <dgm:chPref val="0"/>
          <dgm:bulletEnabled val="1"/>
        </dgm:presLayoutVars>
      </dgm:prSet>
      <dgm:spPr/>
      <dgm:t>
        <a:bodyPr/>
        <a:lstStyle/>
        <a:p>
          <a:endParaRPr lang="en-US"/>
        </a:p>
      </dgm:t>
    </dgm:pt>
    <dgm:pt modelId="{E5A07DC0-1664-45E5-A995-F48AE1A30374}" type="pres">
      <dgm:prSet presAssocID="{318E8650-5D56-4079-A551-72CF707396E2}" presName="circ2" presStyleLbl="vennNode1" presStyleIdx="1" presStyleCnt="2" custScaleX="121189" custLinFactNeighborX="10688" custLinFactNeighborY="-7832"/>
      <dgm:spPr/>
      <dgm:t>
        <a:bodyPr/>
        <a:lstStyle/>
        <a:p>
          <a:endParaRPr lang="en-US"/>
        </a:p>
      </dgm:t>
    </dgm:pt>
    <dgm:pt modelId="{864B35F5-AC02-4C45-A2D4-C363788F4125}" type="pres">
      <dgm:prSet presAssocID="{318E8650-5D56-4079-A551-72CF707396E2}" presName="circ2Tx" presStyleLbl="revTx" presStyleIdx="0" presStyleCnt="0">
        <dgm:presLayoutVars>
          <dgm:chMax val="0"/>
          <dgm:chPref val="0"/>
          <dgm:bulletEnabled val="1"/>
        </dgm:presLayoutVars>
      </dgm:prSet>
      <dgm:spPr/>
      <dgm:t>
        <a:bodyPr/>
        <a:lstStyle/>
        <a:p>
          <a:endParaRPr lang="en-US"/>
        </a:p>
      </dgm:t>
    </dgm:pt>
  </dgm:ptLst>
  <dgm:cxnLst>
    <dgm:cxn modelId="{944FBB03-4629-4127-B8B1-4165F6A43958}" type="presOf" srcId="{CEFF69C5-FD3A-4DAA-BB6B-646F5E06B857}" destId="{FE28AE66-E80B-4E9F-983E-912770619FEE}" srcOrd="1" destOrd="0" presId="urn:microsoft.com/office/officeart/2005/8/layout/venn1"/>
    <dgm:cxn modelId="{E78A1242-FBA0-44CB-A424-70E20368DE48}" type="presOf" srcId="{444CAAF6-77B1-4973-A2B6-62BD1B9182E6}" destId="{AC18A06D-B069-4E16-B19C-5F9030F4A8E3}" srcOrd="0" destOrd="0" presId="urn:microsoft.com/office/officeart/2005/8/layout/venn1"/>
    <dgm:cxn modelId="{D1C45AA8-5236-4169-8A77-164E405F8C50}" type="presOf" srcId="{318E8650-5D56-4079-A551-72CF707396E2}" destId="{864B35F5-AC02-4C45-A2D4-C363788F4125}" srcOrd="1" destOrd="0" presId="urn:microsoft.com/office/officeart/2005/8/layout/venn1"/>
    <dgm:cxn modelId="{2FDF1B6C-6820-4496-9B8A-19740F492C18}" srcId="{444CAAF6-77B1-4973-A2B6-62BD1B9182E6}" destId="{CEFF69C5-FD3A-4DAA-BB6B-646F5E06B857}" srcOrd="0" destOrd="0" parTransId="{188D98BD-C538-4770-821D-0A6ED4A929AB}" sibTransId="{DB2A6E32-C0B9-4E51-93D7-E47A01BB88CB}"/>
    <dgm:cxn modelId="{3BC0C48D-FBB9-458D-BB27-E1DEFA00213F}" type="presOf" srcId="{318E8650-5D56-4079-A551-72CF707396E2}" destId="{E5A07DC0-1664-45E5-A995-F48AE1A30374}" srcOrd="0" destOrd="0" presId="urn:microsoft.com/office/officeart/2005/8/layout/venn1"/>
    <dgm:cxn modelId="{EF9F1F96-EAF9-41F8-B789-62BA76C15C36}" type="presOf" srcId="{CEFF69C5-FD3A-4DAA-BB6B-646F5E06B857}" destId="{EEACAAB4-F726-4190-9515-0AA85BCE52A2}" srcOrd="0" destOrd="0" presId="urn:microsoft.com/office/officeart/2005/8/layout/venn1"/>
    <dgm:cxn modelId="{88C4A292-1BB5-462E-8427-2E3087992BBC}" srcId="{444CAAF6-77B1-4973-A2B6-62BD1B9182E6}" destId="{318E8650-5D56-4079-A551-72CF707396E2}" srcOrd="1" destOrd="0" parTransId="{8FD94BD9-B2EC-412E-84BF-39226C4F5CC2}" sibTransId="{268995AE-3899-43F3-BC50-332B7962F3FA}"/>
    <dgm:cxn modelId="{276B2A04-E6F8-4887-824E-D43C755AB5B0}" type="presParOf" srcId="{AC18A06D-B069-4E16-B19C-5F9030F4A8E3}" destId="{FE28AE66-E80B-4E9F-983E-912770619FEE}" srcOrd="0" destOrd="0" presId="urn:microsoft.com/office/officeart/2005/8/layout/venn1"/>
    <dgm:cxn modelId="{611AA04F-FB9A-41A4-96F8-F73B43F572F6}" type="presParOf" srcId="{AC18A06D-B069-4E16-B19C-5F9030F4A8E3}" destId="{EEACAAB4-F726-4190-9515-0AA85BCE52A2}" srcOrd="1" destOrd="0" presId="urn:microsoft.com/office/officeart/2005/8/layout/venn1"/>
    <dgm:cxn modelId="{8E2A5294-4AD1-450A-B4F6-54C1217DB413}" type="presParOf" srcId="{AC18A06D-B069-4E16-B19C-5F9030F4A8E3}" destId="{E5A07DC0-1664-45E5-A995-F48AE1A30374}" srcOrd="2" destOrd="0" presId="urn:microsoft.com/office/officeart/2005/8/layout/venn1"/>
    <dgm:cxn modelId="{C870D7C6-FAA0-424B-8E9B-6373943402A3}" type="presParOf" srcId="{AC18A06D-B069-4E16-B19C-5F9030F4A8E3}" destId="{864B35F5-AC02-4C45-A2D4-C363788F4125}"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AE66-E80B-4E9F-983E-912770619FEE}">
      <dsp:nvSpPr>
        <dsp:cNvPr id="0" name=""/>
        <dsp:cNvSpPr/>
      </dsp:nvSpPr>
      <dsp:spPr>
        <a:xfrm>
          <a:off x="-374605" y="100508"/>
          <a:ext cx="5785138" cy="4511039"/>
        </a:xfrm>
        <a:prstGeom prst="ellipse">
          <a:avLst/>
        </a:prstGeom>
        <a:solidFill>
          <a:schemeClr val="accent5">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866900">
            <a:lnSpc>
              <a:spcPct val="90000"/>
            </a:lnSpc>
            <a:spcBef>
              <a:spcPct val="0"/>
            </a:spcBef>
            <a:spcAft>
              <a:spcPct val="35000"/>
            </a:spcAft>
          </a:pPr>
          <a:endParaRPr lang="en-US" sz="4200" kern="1200" dirty="0"/>
        </a:p>
      </dsp:txBody>
      <dsp:txXfrm>
        <a:off x="433229" y="632457"/>
        <a:ext cx="3335575" cy="3447142"/>
      </dsp:txXfrm>
    </dsp:sp>
    <dsp:sp modelId="{E5A07DC0-1664-45E5-A995-F48AE1A30374}">
      <dsp:nvSpPr>
        <dsp:cNvPr id="0" name=""/>
        <dsp:cNvSpPr/>
      </dsp:nvSpPr>
      <dsp:spPr>
        <a:xfrm>
          <a:off x="3035721" y="100508"/>
          <a:ext cx="5466884" cy="4511039"/>
        </a:xfrm>
        <a:prstGeom prst="ellipse">
          <a:avLst/>
        </a:prstGeom>
        <a:solidFill>
          <a:schemeClr val="accent5">
            <a:alpha val="50000"/>
            <a:hueOff val="11178319"/>
            <a:satOff val="-9634"/>
            <a:lumOff val="1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4587134" y="632457"/>
        <a:ext cx="3152077" cy="34471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3/16/2021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3/16/2021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5050497.app.netsuite.com/app/common/search/searchresults.nl?searchid=5625&amp;whence=" TargetMode="External"/><Relationship Id="rId1" Type="http://schemas.openxmlformats.org/officeDocument/2006/relationships/slideLayout" Target="../slideLayouts/slideLayout2.xml"/><Relationship Id="rId4" Type="http://schemas.openxmlformats.org/officeDocument/2006/relationships/hyperlink" Target="https://5050497.app.netsuite.com/app/common/search/searchresults.nl?whence=%2Fapp%2Fcommon%2Fsearch%2Fsearchresults.nl%3Fwhence%3D%252Fapp%252Fcommon%252Fsearch%252Fsearchresults.nl%253Fwhence%253D%25252Fapp%25252Fcommon%25252Fsearch%25252Fsearchresults.nl&amp;scrollid=5626&amp;searchid=5626&amp;refresh="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5050497.app.netsuite.com/app/common/search/searchresults.nl?whence=%2Fapp%2Fcommon%2Fsearch%2Fsearchresults.nl%3Fwhence%3D%252Fapp%252Fcommon%252Fsearch%252Fsearchresults.nl%253Fwhence%253D%25252Fapp%25252Fcommon%25252Fsearch%25252Fsearchresults.nl%25253Fwhence%25253D%2525252Fapp%2525252Fcommon%2525252Fsearch%2525252Fsearchresults.nl%2525253Fwhence%2525253D%252525252Fapp%252525252Fcommon%252525252Fsearch%252525252Fsearchresults.nl%252525253Fwhence%252525253D%25252525252Fapp%25252525252Fcommon%25252525252Fsearch%25252525252Fsearchresults.nl%25252525253Fwhence%25252525253D%2525252525252Fapp%2525252525252Fcommon%2525252525252Fsearch%2525252525252Fsearchresults.nl%26scrollid%3D5628%26searchid%3D5628%26refresh%3D&amp;scrollid=5629&amp;searchid=5629&amp;refresh="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5050497.app.netsuite.com/app/common/search/searchresults.nl?scrollid=4549&amp;searchid=4549&amp;refresh=&amp;whence="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5050497.app.netsuite.com/app/common/search/search.nl?e=T&amp;cu=T&amp;id=4132&amp;whenc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5050497.app.netsuite.com/app/common/search/searchresults.nl?searchid=3099&amp;whenc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Saved Searches &amp; Reports</a:t>
            </a:r>
            <a:endParaRPr lang="en-US" dirty="0"/>
          </a:p>
        </p:txBody>
      </p:sp>
    </p:spTree>
    <p:extLst>
      <p:ext uri="{BB962C8B-B14F-4D97-AF65-F5344CB8AC3E}">
        <p14:creationId xmlns:p14="http://schemas.microsoft.com/office/powerpoint/2010/main" val="177965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7860303" cy="600164"/>
          </a:xfrm>
          <a:prstGeom prst="rect">
            <a:avLst/>
          </a:prstGeom>
          <a:noFill/>
        </p:spPr>
        <p:txBody>
          <a:bodyPr wrap="square" rtlCol="0">
            <a:spAutoFit/>
          </a:bodyPr>
          <a:lstStyle/>
          <a:p>
            <a:r>
              <a:rPr lang="en-US" sz="3300" dirty="0" smtClean="0"/>
              <a:t>Saved Searches: Using Available Filters</a:t>
            </a:r>
            <a:endParaRPr lang="en-US" sz="3300" dirty="0"/>
          </a:p>
        </p:txBody>
      </p:sp>
      <p:sp>
        <p:nvSpPr>
          <p:cNvPr id="3" name="TextBox 2"/>
          <p:cNvSpPr txBox="1"/>
          <p:nvPr/>
        </p:nvSpPr>
        <p:spPr>
          <a:xfrm>
            <a:off x="1155469" y="5461463"/>
            <a:ext cx="6217919"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Ctrl to multi select in drop down</a:t>
            </a:r>
          </a:p>
          <a:p>
            <a:pPr marL="285750" indent="-285750">
              <a:buFont typeface="Arial" panose="020B0604020202020204" pitchFamily="34" charset="0"/>
              <a:buChar char="•"/>
            </a:pPr>
            <a:r>
              <a:rPr lang="en-US" dirty="0" smtClean="0"/>
              <a:t>Tab to display results in free text box</a:t>
            </a:r>
          </a:p>
          <a:p>
            <a:pPr marL="285750" indent="-285750">
              <a:buFont typeface="Arial" panose="020B0604020202020204" pitchFamily="34" charset="0"/>
              <a:buChar char="•"/>
            </a:pPr>
            <a:r>
              <a:rPr lang="en-US" dirty="0" smtClean="0"/>
              <a:t>Selecting criteria in filters automatically refreshes the results</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400579" y="771525"/>
            <a:ext cx="11372671" cy="4572000"/>
          </a:xfrm>
          <a:prstGeom prst="rect">
            <a:avLst/>
          </a:prstGeom>
        </p:spPr>
      </p:pic>
    </p:spTree>
    <p:extLst>
      <p:ext uri="{BB962C8B-B14F-4D97-AF65-F5344CB8AC3E}">
        <p14:creationId xmlns:p14="http://schemas.microsoft.com/office/powerpoint/2010/main" val="2640309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Document Number</a:t>
            </a:r>
          </a:p>
          <a:p>
            <a:pPr lvl="1"/>
            <a:r>
              <a:rPr lang="en-US" dirty="0" smtClean="0"/>
              <a:t>SO, PO, WO, </a:t>
            </a:r>
            <a:r>
              <a:rPr lang="en-US" dirty="0" err="1" smtClean="0"/>
              <a:t>Inv</a:t>
            </a:r>
            <a:r>
              <a:rPr lang="en-US" dirty="0" smtClean="0"/>
              <a:t> #, depends on transaction type</a:t>
            </a:r>
          </a:p>
          <a:p>
            <a:pPr lvl="1"/>
            <a:endParaRPr lang="en-US" dirty="0"/>
          </a:p>
          <a:p>
            <a:pPr lvl="1"/>
            <a:endParaRPr lang="en-US" dirty="0" smtClean="0"/>
          </a:p>
          <a:p>
            <a:r>
              <a:rPr lang="en-US" dirty="0" smtClean="0"/>
              <a:t>Name</a:t>
            </a:r>
          </a:p>
          <a:p>
            <a:pPr lvl="1"/>
            <a:r>
              <a:rPr lang="en-US" dirty="0"/>
              <a:t>Depends on the transaction (ex. vendor on PO/vendor bill, customer on SO/invoice, employee on Requisitions/expense reports</a:t>
            </a:r>
            <a:r>
              <a:rPr lang="en-US" dirty="0" smtClean="0"/>
              <a:t>)</a:t>
            </a:r>
          </a:p>
          <a:p>
            <a:pPr lvl="1"/>
            <a:endParaRPr lang="en-US" dirty="0"/>
          </a:p>
          <a:p>
            <a:pPr lvl="1"/>
            <a:endParaRPr lang="en-US" dirty="0"/>
          </a:p>
          <a:p>
            <a:r>
              <a:rPr lang="en-US" dirty="0" smtClean="0"/>
              <a:t>Type</a:t>
            </a:r>
          </a:p>
          <a:p>
            <a:pPr lvl="1"/>
            <a:r>
              <a:rPr lang="en-US" dirty="0" smtClean="0"/>
              <a:t>Refers to Document type- example: SO, Bill, Credit Memo, Invoice</a:t>
            </a:r>
          </a:p>
          <a:p>
            <a:pPr marL="502920" lvl="1" indent="0">
              <a:buNone/>
            </a:pPr>
            <a:endParaRPr lang="en-US" dirty="0" smtClean="0"/>
          </a:p>
          <a:p>
            <a:endParaRPr lang="en-US" dirty="0"/>
          </a:p>
        </p:txBody>
      </p:sp>
      <p:sp>
        <p:nvSpPr>
          <p:cNvPr id="4" name="TextBox 3"/>
          <p:cNvSpPr txBox="1"/>
          <p:nvPr/>
        </p:nvSpPr>
        <p:spPr>
          <a:xfrm>
            <a:off x="252918" y="182880"/>
            <a:ext cx="8209437" cy="646331"/>
          </a:xfrm>
          <a:prstGeom prst="rect">
            <a:avLst/>
          </a:prstGeom>
          <a:noFill/>
        </p:spPr>
        <p:txBody>
          <a:bodyPr wrap="square" rtlCol="0">
            <a:spAutoFit/>
          </a:bodyPr>
          <a:lstStyle/>
          <a:p>
            <a:r>
              <a:rPr lang="en-US" sz="3600" dirty="0" smtClean="0"/>
              <a:t>Saved Searches: Important </a:t>
            </a:r>
            <a:r>
              <a:rPr lang="en-US" sz="3600" dirty="0"/>
              <a:t>Fields to </a:t>
            </a:r>
            <a:r>
              <a:rPr lang="en-US" sz="3600" dirty="0" smtClean="0"/>
              <a:t>Know</a:t>
            </a:r>
            <a:endParaRPr lang="en-US" sz="3600" dirty="0"/>
          </a:p>
        </p:txBody>
      </p:sp>
    </p:spTree>
    <p:extLst>
      <p:ext uri="{BB962C8B-B14F-4D97-AF65-F5344CB8AC3E}">
        <p14:creationId xmlns:p14="http://schemas.microsoft.com/office/powerpoint/2010/main" val="194224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3033" y="698269"/>
            <a:ext cx="8279476" cy="7040664"/>
          </a:xfrm>
        </p:spPr>
        <p:txBody>
          <a:bodyPr anchor="t"/>
          <a:lstStyle/>
          <a:p>
            <a:r>
              <a:rPr lang="en-US" dirty="0" smtClean="0"/>
              <a:t>Main Line</a:t>
            </a:r>
          </a:p>
          <a:p>
            <a:pPr lvl="1"/>
            <a:r>
              <a:rPr lang="en-US" dirty="0" smtClean="0"/>
              <a:t>By setting the </a:t>
            </a:r>
            <a:r>
              <a:rPr lang="en-US" i="1" dirty="0" smtClean="0"/>
              <a:t>Main Line</a:t>
            </a:r>
            <a:r>
              <a:rPr lang="en-US" dirty="0" smtClean="0"/>
              <a:t> filter to </a:t>
            </a:r>
            <a:r>
              <a:rPr lang="en-US" i="1" dirty="0" smtClean="0"/>
              <a:t>True</a:t>
            </a:r>
            <a:r>
              <a:rPr lang="en-US" dirty="0" smtClean="0"/>
              <a:t> in our search criteria, we are essentially saying "Only show me body-level data for the transactions in my results“</a:t>
            </a:r>
          </a:p>
          <a:p>
            <a:pPr marL="502920" lvl="1" indent="0">
              <a:buNone/>
            </a:pPr>
            <a:endParaRPr lang="en-US" dirty="0" smtClean="0"/>
          </a:p>
          <a:p>
            <a:pPr marL="502920" lvl="1" indent="0">
              <a:buNone/>
            </a:pPr>
            <a:endParaRPr lang="en-US" dirty="0"/>
          </a:p>
          <a:p>
            <a:pPr marL="502920" lvl="1" indent="0">
              <a:buNone/>
            </a:pPr>
            <a:endParaRPr lang="en-US" dirty="0" smtClean="0"/>
          </a:p>
          <a:p>
            <a:pPr marL="502920" lvl="1" indent="0">
              <a:buNone/>
            </a:pPr>
            <a:endParaRPr lang="en-US" dirty="0" smtClean="0"/>
          </a:p>
          <a:p>
            <a:pPr marL="502920" lvl="1" indent="0">
              <a:buNone/>
            </a:pPr>
            <a:endParaRPr lang="en-US" dirty="0" smtClean="0"/>
          </a:p>
          <a:p>
            <a:pPr lvl="1"/>
            <a:endParaRPr lang="en-US" dirty="0"/>
          </a:p>
          <a:p>
            <a:pPr lvl="1"/>
            <a:r>
              <a:rPr lang="en-US" dirty="0" smtClean="0"/>
              <a:t>By setting </a:t>
            </a:r>
            <a:r>
              <a:rPr lang="en-US" i="1" dirty="0" smtClean="0"/>
              <a:t>Main Line</a:t>
            </a:r>
            <a:r>
              <a:rPr lang="en-US" dirty="0" smtClean="0"/>
              <a:t> filter to </a:t>
            </a:r>
            <a:r>
              <a:rPr lang="en-US" i="1" dirty="0" smtClean="0"/>
              <a:t>False</a:t>
            </a:r>
            <a:r>
              <a:rPr lang="en-US" dirty="0" smtClean="0"/>
              <a:t>, </a:t>
            </a:r>
            <a:r>
              <a:rPr lang="en-US" dirty="0" smtClean="0"/>
              <a:t>we are saying "Show me only the data from </a:t>
            </a:r>
            <a:r>
              <a:rPr lang="en-US" dirty="0" err="1" smtClean="0"/>
              <a:t>sublists</a:t>
            </a:r>
            <a:r>
              <a:rPr lang="en-US" dirty="0" smtClean="0"/>
              <a:t> in my results"</a:t>
            </a:r>
          </a:p>
          <a:p>
            <a:endParaRPr lang="en-US" dirty="0"/>
          </a:p>
        </p:txBody>
      </p:sp>
      <p:sp>
        <p:nvSpPr>
          <p:cNvPr id="4" name="TextBox 3"/>
          <p:cNvSpPr txBox="1"/>
          <p:nvPr/>
        </p:nvSpPr>
        <p:spPr>
          <a:xfrm>
            <a:off x="252918" y="182880"/>
            <a:ext cx="8209437" cy="646331"/>
          </a:xfrm>
          <a:prstGeom prst="rect">
            <a:avLst/>
          </a:prstGeom>
          <a:noFill/>
        </p:spPr>
        <p:txBody>
          <a:bodyPr wrap="square" rtlCol="0">
            <a:spAutoFit/>
          </a:bodyPr>
          <a:lstStyle/>
          <a:p>
            <a:r>
              <a:rPr lang="en-US" sz="3600" dirty="0" smtClean="0"/>
              <a:t>Saved Searches: Important </a:t>
            </a:r>
            <a:r>
              <a:rPr lang="en-US" sz="3600" dirty="0"/>
              <a:t>Fields to </a:t>
            </a:r>
            <a:r>
              <a:rPr lang="en-US" sz="3600" dirty="0" smtClean="0"/>
              <a:t>Know</a:t>
            </a:r>
            <a:endParaRPr lang="en-US" sz="3600" dirty="0"/>
          </a:p>
        </p:txBody>
      </p:sp>
      <p:pic>
        <p:nvPicPr>
          <p:cNvPr id="2" name="Picture 1"/>
          <p:cNvPicPr>
            <a:picLocks noChangeAspect="1"/>
          </p:cNvPicPr>
          <p:nvPr/>
        </p:nvPicPr>
        <p:blipFill>
          <a:blip r:embed="rId2"/>
          <a:stretch>
            <a:fillRect/>
          </a:stretch>
        </p:blipFill>
        <p:spPr>
          <a:xfrm>
            <a:off x="3597251" y="1691065"/>
            <a:ext cx="5542455" cy="868403"/>
          </a:xfrm>
          <a:prstGeom prst="rect">
            <a:avLst/>
          </a:prstGeom>
        </p:spPr>
      </p:pic>
      <p:pic>
        <p:nvPicPr>
          <p:cNvPr id="5" name="Picture 4"/>
          <p:cNvPicPr>
            <a:picLocks noChangeAspect="1"/>
          </p:cNvPicPr>
          <p:nvPr/>
        </p:nvPicPr>
        <p:blipFill>
          <a:blip r:embed="rId3"/>
          <a:stretch>
            <a:fillRect/>
          </a:stretch>
        </p:blipFill>
        <p:spPr>
          <a:xfrm>
            <a:off x="4212345" y="2612388"/>
            <a:ext cx="7485005" cy="861040"/>
          </a:xfrm>
          <a:prstGeom prst="rect">
            <a:avLst/>
          </a:prstGeom>
        </p:spPr>
      </p:pic>
      <p:pic>
        <p:nvPicPr>
          <p:cNvPr id="6" name="Picture 5"/>
          <p:cNvPicPr>
            <a:picLocks noChangeAspect="1"/>
          </p:cNvPicPr>
          <p:nvPr/>
        </p:nvPicPr>
        <p:blipFill rotWithShape="1">
          <a:blip r:embed="rId4"/>
          <a:srcRect t="8134"/>
          <a:stretch/>
        </p:blipFill>
        <p:spPr>
          <a:xfrm>
            <a:off x="4212345" y="4890155"/>
            <a:ext cx="5397687" cy="1898524"/>
          </a:xfrm>
          <a:prstGeom prst="rect">
            <a:avLst/>
          </a:prstGeom>
        </p:spPr>
      </p:pic>
      <p:pic>
        <p:nvPicPr>
          <p:cNvPr id="7" name="Picture 6"/>
          <p:cNvPicPr>
            <a:picLocks noChangeAspect="1"/>
          </p:cNvPicPr>
          <p:nvPr/>
        </p:nvPicPr>
        <p:blipFill>
          <a:blip r:embed="rId5"/>
          <a:stretch>
            <a:fillRect/>
          </a:stretch>
        </p:blipFill>
        <p:spPr>
          <a:xfrm>
            <a:off x="3597251" y="4045258"/>
            <a:ext cx="5170422" cy="828271"/>
          </a:xfrm>
          <a:prstGeom prst="rect">
            <a:avLst/>
          </a:prstGeom>
        </p:spPr>
      </p:pic>
    </p:spTree>
    <p:extLst>
      <p:ext uri="{BB962C8B-B14F-4D97-AF65-F5344CB8AC3E}">
        <p14:creationId xmlns:p14="http://schemas.microsoft.com/office/powerpoint/2010/main" val="1263995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8" y="864108"/>
            <a:ext cx="7315200" cy="5491868"/>
          </a:xfrm>
        </p:spPr>
        <p:txBody>
          <a:bodyPr anchor="t"/>
          <a:lstStyle/>
          <a:p>
            <a:r>
              <a:rPr lang="en-US" dirty="0" smtClean="0"/>
              <a:t>Created From</a:t>
            </a:r>
          </a:p>
          <a:p>
            <a:pPr lvl="1"/>
            <a:r>
              <a:rPr lang="en-US" dirty="0" smtClean="0"/>
              <a:t>Allows users to pull in data from transactions that occurred before the subject transaction was created.</a:t>
            </a:r>
          </a:p>
          <a:p>
            <a:pPr lvl="1"/>
            <a:r>
              <a:rPr lang="en-US" dirty="0" smtClean="0"/>
              <a:t>Example: a saved search with the criteria of Type=Invoice, the invoice was created from a Sales Order</a:t>
            </a:r>
          </a:p>
          <a:p>
            <a:pPr marL="502920" lvl="1" indent="0">
              <a:buNone/>
            </a:pPr>
            <a:r>
              <a:rPr lang="en-US" dirty="0" smtClean="0">
                <a:hlinkClick r:id="rId2"/>
              </a:rPr>
              <a:t>Example</a:t>
            </a:r>
            <a:endParaRPr lang="en-US" dirty="0" smtClean="0"/>
          </a:p>
          <a:p>
            <a:pPr lvl="1"/>
            <a:endParaRPr lang="en-US" dirty="0" smtClean="0"/>
          </a:p>
          <a:p>
            <a:r>
              <a:rPr lang="en-US" dirty="0" smtClean="0"/>
              <a:t>Date Phrases</a:t>
            </a:r>
          </a:p>
          <a:p>
            <a:pPr lvl="1"/>
            <a:r>
              <a:rPr lang="en-US" dirty="0" smtClean="0"/>
              <a:t>Yesterday, today, last week, etc.</a:t>
            </a:r>
          </a:p>
          <a:p>
            <a:pPr lvl="1"/>
            <a:endParaRPr lang="en-US" dirty="0" smtClean="0"/>
          </a:p>
          <a:p>
            <a:pPr lvl="1"/>
            <a:endParaRPr lang="en-US" dirty="0" smtClean="0"/>
          </a:p>
          <a:p>
            <a:pPr marL="502920" lvl="1" indent="0">
              <a:buNone/>
            </a:pPr>
            <a:endParaRPr lang="en-US" dirty="0" smtClean="0"/>
          </a:p>
          <a:p>
            <a:endParaRPr lang="en-US" dirty="0"/>
          </a:p>
        </p:txBody>
      </p:sp>
      <p:sp>
        <p:nvSpPr>
          <p:cNvPr id="4" name="TextBox 3"/>
          <p:cNvSpPr txBox="1"/>
          <p:nvPr/>
        </p:nvSpPr>
        <p:spPr>
          <a:xfrm>
            <a:off x="252918" y="182880"/>
            <a:ext cx="8209437" cy="646331"/>
          </a:xfrm>
          <a:prstGeom prst="rect">
            <a:avLst/>
          </a:prstGeom>
          <a:noFill/>
        </p:spPr>
        <p:txBody>
          <a:bodyPr wrap="square" rtlCol="0">
            <a:spAutoFit/>
          </a:bodyPr>
          <a:lstStyle/>
          <a:p>
            <a:r>
              <a:rPr lang="en-US" sz="3600" dirty="0" smtClean="0"/>
              <a:t>Saved Searches: Important </a:t>
            </a:r>
            <a:r>
              <a:rPr lang="en-US" sz="3600" dirty="0"/>
              <a:t>Fields to </a:t>
            </a:r>
            <a:r>
              <a:rPr lang="en-US" sz="3600" dirty="0" smtClean="0"/>
              <a:t>Know</a:t>
            </a:r>
            <a:endParaRPr lang="en-US" sz="3600" dirty="0"/>
          </a:p>
        </p:txBody>
      </p:sp>
      <p:pic>
        <p:nvPicPr>
          <p:cNvPr id="2" name="Picture 1"/>
          <p:cNvPicPr>
            <a:picLocks noChangeAspect="1"/>
          </p:cNvPicPr>
          <p:nvPr/>
        </p:nvPicPr>
        <p:blipFill rotWithShape="1">
          <a:blip r:embed="rId3"/>
          <a:srcRect b="13893"/>
          <a:stretch/>
        </p:blipFill>
        <p:spPr>
          <a:xfrm>
            <a:off x="4733645" y="3792070"/>
            <a:ext cx="3027337" cy="2088777"/>
          </a:xfrm>
          <a:prstGeom prst="rect">
            <a:avLst/>
          </a:prstGeom>
        </p:spPr>
      </p:pic>
      <p:sp>
        <p:nvSpPr>
          <p:cNvPr id="5" name="Rectangle 4"/>
          <p:cNvSpPr/>
          <p:nvPr/>
        </p:nvSpPr>
        <p:spPr>
          <a:xfrm>
            <a:off x="4357636" y="5986644"/>
            <a:ext cx="1519647" cy="369332"/>
          </a:xfrm>
          <a:prstGeom prst="rect">
            <a:avLst/>
          </a:prstGeom>
        </p:spPr>
        <p:txBody>
          <a:bodyPr wrap="none">
            <a:spAutoFit/>
          </a:bodyPr>
          <a:lstStyle/>
          <a:p>
            <a:pPr marL="502920" lvl="1" indent="0">
              <a:buNone/>
            </a:pPr>
            <a:r>
              <a:rPr lang="en-US" dirty="0">
                <a:hlinkClick r:id="rId4"/>
              </a:rPr>
              <a:t>Example</a:t>
            </a:r>
            <a:endParaRPr lang="en-US" dirty="0"/>
          </a:p>
        </p:txBody>
      </p:sp>
    </p:spTree>
    <p:extLst>
      <p:ext uri="{BB962C8B-B14F-4D97-AF65-F5344CB8AC3E}">
        <p14:creationId xmlns:p14="http://schemas.microsoft.com/office/powerpoint/2010/main" val="2929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r>
              <a:rPr lang="en-US" dirty="0" smtClean="0"/>
              <a:t>Linked Records</a:t>
            </a:r>
          </a:p>
          <a:p>
            <a:pPr lvl="1"/>
            <a:r>
              <a:rPr lang="en-US" dirty="0" smtClean="0"/>
              <a:t>Links multiple records together by a shared data point</a:t>
            </a:r>
          </a:p>
          <a:p>
            <a:pPr lvl="1"/>
            <a:r>
              <a:rPr lang="en-US" dirty="0" smtClean="0"/>
              <a:t>Three trailing dots at the end of the text</a:t>
            </a:r>
          </a:p>
          <a:p>
            <a:pPr lvl="1"/>
            <a:endParaRPr lang="en-US" dirty="0" smtClean="0"/>
          </a:p>
          <a:p>
            <a:pPr lvl="1"/>
            <a:endParaRPr lang="en-US" dirty="0" smtClean="0"/>
          </a:p>
          <a:p>
            <a:pPr lvl="1"/>
            <a:endParaRPr lang="en-US" dirty="0" smtClean="0"/>
          </a:p>
          <a:p>
            <a:pPr marL="502920" lvl="1" indent="0">
              <a:buNone/>
            </a:pPr>
            <a:endParaRPr lang="en-US" dirty="0" smtClean="0"/>
          </a:p>
          <a:p>
            <a:endParaRPr lang="en-US" dirty="0"/>
          </a:p>
        </p:txBody>
      </p:sp>
      <p:sp>
        <p:nvSpPr>
          <p:cNvPr id="4" name="TextBox 3"/>
          <p:cNvSpPr txBox="1"/>
          <p:nvPr/>
        </p:nvSpPr>
        <p:spPr>
          <a:xfrm>
            <a:off x="252918" y="182880"/>
            <a:ext cx="10226823" cy="646331"/>
          </a:xfrm>
          <a:prstGeom prst="rect">
            <a:avLst/>
          </a:prstGeom>
          <a:noFill/>
        </p:spPr>
        <p:txBody>
          <a:bodyPr wrap="square" rtlCol="0">
            <a:spAutoFit/>
          </a:bodyPr>
          <a:lstStyle/>
          <a:p>
            <a:r>
              <a:rPr lang="en-US" sz="3600" dirty="0" smtClean="0"/>
              <a:t>Saved Searches: Important Concepts </a:t>
            </a:r>
            <a:r>
              <a:rPr lang="en-US" sz="3600" dirty="0"/>
              <a:t>to </a:t>
            </a:r>
            <a:r>
              <a:rPr lang="en-US" sz="3600" dirty="0" smtClean="0"/>
              <a:t>Know</a:t>
            </a:r>
            <a:endParaRPr lang="en-US" sz="3600" dirty="0"/>
          </a:p>
        </p:txBody>
      </p:sp>
      <p:pic>
        <p:nvPicPr>
          <p:cNvPr id="6" name="Picture 5"/>
          <p:cNvPicPr>
            <a:picLocks noChangeAspect="1"/>
          </p:cNvPicPr>
          <p:nvPr/>
        </p:nvPicPr>
        <p:blipFill>
          <a:blip r:embed="rId2"/>
          <a:stretch>
            <a:fillRect/>
          </a:stretch>
        </p:blipFill>
        <p:spPr>
          <a:xfrm>
            <a:off x="4133850" y="2176462"/>
            <a:ext cx="3924300" cy="2505075"/>
          </a:xfrm>
          <a:prstGeom prst="rect">
            <a:avLst/>
          </a:prstGeom>
        </p:spPr>
      </p:pic>
      <p:sp>
        <p:nvSpPr>
          <p:cNvPr id="7" name="Rectangle 6"/>
          <p:cNvSpPr/>
          <p:nvPr/>
        </p:nvSpPr>
        <p:spPr>
          <a:xfrm>
            <a:off x="8553118" y="5981072"/>
            <a:ext cx="1519647" cy="369332"/>
          </a:xfrm>
          <a:prstGeom prst="rect">
            <a:avLst/>
          </a:prstGeom>
        </p:spPr>
        <p:txBody>
          <a:bodyPr wrap="none">
            <a:spAutoFit/>
          </a:bodyPr>
          <a:lstStyle/>
          <a:p>
            <a:pPr marL="502920" lvl="1" indent="0">
              <a:buNone/>
            </a:pPr>
            <a:r>
              <a:rPr lang="en-US" dirty="0">
                <a:hlinkClick r:id="rId3"/>
              </a:rPr>
              <a:t>Example</a:t>
            </a:r>
            <a:endParaRPr lang="en-US" dirty="0"/>
          </a:p>
        </p:txBody>
      </p:sp>
    </p:spTree>
    <p:extLst>
      <p:ext uri="{BB962C8B-B14F-4D97-AF65-F5344CB8AC3E}">
        <p14:creationId xmlns:p14="http://schemas.microsoft.com/office/powerpoint/2010/main" val="13941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9" y="182880"/>
            <a:ext cx="6183740" cy="600164"/>
          </a:xfrm>
          <a:prstGeom prst="rect">
            <a:avLst/>
          </a:prstGeom>
          <a:noFill/>
        </p:spPr>
        <p:txBody>
          <a:bodyPr wrap="square" rtlCol="0">
            <a:spAutoFit/>
          </a:bodyPr>
          <a:lstStyle/>
          <a:p>
            <a:r>
              <a:rPr lang="en-US" sz="3300" dirty="0" smtClean="0"/>
              <a:t>Saved Searches: Editing Criteria</a:t>
            </a:r>
            <a:endParaRPr lang="en-US" sz="3300" dirty="0"/>
          </a:p>
        </p:txBody>
      </p:sp>
      <p:sp>
        <p:nvSpPr>
          <p:cNvPr id="3" name="TextBox 2"/>
          <p:cNvSpPr txBox="1"/>
          <p:nvPr/>
        </p:nvSpPr>
        <p:spPr>
          <a:xfrm>
            <a:off x="3792070" y="1470212"/>
            <a:ext cx="3998259" cy="2015936"/>
          </a:xfrm>
          <a:prstGeom prst="rect">
            <a:avLst/>
          </a:prstGeom>
          <a:noFill/>
        </p:spPr>
        <p:txBody>
          <a:bodyPr wrap="square" rtlCol="0">
            <a:spAutoFit/>
          </a:bodyPr>
          <a:lstStyle/>
          <a:p>
            <a:pPr marL="285750" indent="-285750">
              <a:buFont typeface="Arial" panose="020B0604020202020204" pitchFamily="34" charset="0"/>
              <a:buChar char="•"/>
            </a:pPr>
            <a:r>
              <a:rPr lang="en-US" sz="2500" dirty="0" smtClean="0"/>
              <a:t>Editing Criteria</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Editing Results</a:t>
            </a:r>
          </a:p>
          <a:p>
            <a:pPr marL="285750" indent="-285750">
              <a:buFont typeface="Arial" panose="020B0604020202020204" pitchFamily="34" charset="0"/>
              <a:buChar char="•"/>
            </a:pPr>
            <a:endParaRPr lang="en-US" sz="2500" dirty="0" smtClean="0"/>
          </a:p>
          <a:p>
            <a:pPr marL="285750" indent="-285750">
              <a:buFont typeface="Arial" panose="020B0604020202020204" pitchFamily="34" charset="0"/>
              <a:buChar char="•"/>
            </a:pPr>
            <a:r>
              <a:rPr lang="en-US" sz="2500" dirty="0" smtClean="0"/>
              <a:t>Adding Filters</a:t>
            </a:r>
            <a:endParaRPr lang="en-US" sz="2500" dirty="0"/>
          </a:p>
        </p:txBody>
      </p:sp>
    </p:spTree>
    <p:extLst>
      <p:ext uri="{BB962C8B-B14F-4D97-AF65-F5344CB8AC3E}">
        <p14:creationId xmlns:p14="http://schemas.microsoft.com/office/powerpoint/2010/main" val="1972711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5385881" cy="600164"/>
          </a:xfrm>
          <a:prstGeom prst="rect">
            <a:avLst/>
          </a:prstGeom>
          <a:noFill/>
        </p:spPr>
        <p:txBody>
          <a:bodyPr wrap="square" rtlCol="0">
            <a:spAutoFit/>
          </a:bodyPr>
          <a:lstStyle/>
          <a:p>
            <a:r>
              <a:rPr lang="en-US" sz="3300" dirty="0" smtClean="0"/>
              <a:t>Saved Searches: Ad hoc</a:t>
            </a:r>
            <a:endParaRPr lang="en-US" sz="3300" dirty="0"/>
          </a:p>
        </p:txBody>
      </p:sp>
      <p:pic>
        <p:nvPicPr>
          <p:cNvPr id="3" name="Picture 2"/>
          <p:cNvPicPr>
            <a:picLocks noChangeAspect="1"/>
          </p:cNvPicPr>
          <p:nvPr/>
        </p:nvPicPr>
        <p:blipFill>
          <a:blip r:embed="rId2"/>
          <a:stretch>
            <a:fillRect/>
          </a:stretch>
        </p:blipFill>
        <p:spPr>
          <a:xfrm>
            <a:off x="252919" y="856873"/>
            <a:ext cx="9800490" cy="1013489"/>
          </a:xfrm>
          <a:prstGeom prst="rect">
            <a:avLst/>
          </a:prstGeom>
        </p:spPr>
      </p:pic>
      <p:pic>
        <p:nvPicPr>
          <p:cNvPr id="4" name="Picture 3"/>
          <p:cNvPicPr>
            <a:picLocks noChangeAspect="1"/>
          </p:cNvPicPr>
          <p:nvPr/>
        </p:nvPicPr>
        <p:blipFill>
          <a:blip r:embed="rId3"/>
          <a:stretch>
            <a:fillRect/>
          </a:stretch>
        </p:blipFill>
        <p:spPr>
          <a:xfrm>
            <a:off x="1002377" y="2244437"/>
            <a:ext cx="5850004" cy="3218497"/>
          </a:xfrm>
          <a:prstGeom prst="rect">
            <a:avLst/>
          </a:prstGeom>
        </p:spPr>
      </p:pic>
      <p:sp>
        <p:nvSpPr>
          <p:cNvPr id="5" name="Down Arrow 4"/>
          <p:cNvSpPr/>
          <p:nvPr/>
        </p:nvSpPr>
        <p:spPr>
          <a:xfrm>
            <a:off x="2618509" y="1953491"/>
            <a:ext cx="249382" cy="221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6200000">
            <a:off x="7010400" y="3842461"/>
            <a:ext cx="249382" cy="2215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srcRect r="21254"/>
          <a:stretch/>
        </p:blipFill>
        <p:spPr>
          <a:xfrm>
            <a:off x="7577051" y="2560320"/>
            <a:ext cx="4097222" cy="3201875"/>
          </a:xfrm>
          <a:prstGeom prst="rect">
            <a:avLst/>
          </a:prstGeom>
        </p:spPr>
      </p:pic>
    </p:spTree>
    <p:extLst>
      <p:ext uri="{BB962C8B-B14F-4D97-AF65-F5344CB8AC3E}">
        <p14:creationId xmlns:p14="http://schemas.microsoft.com/office/powerpoint/2010/main" val="20827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8209437" cy="646331"/>
          </a:xfrm>
          <a:prstGeom prst="rect">
            <a:avLst/>
          </a:prstGeom>
          <a:noFill/>
        </p:spPr>
        <p:txBody>
          <a:bodyPr wrap="square" rtlCol="0">
            <a:spAutoFit/>
          </a:bodyPr>
          <a:lstStyle/>
          <a:p>
            <a:r>
              <a:rPr lang="en-US" sz="3600" dirty="0" smtClean="0"/>
              <a:t>Saved Searches: ”Any of” Formula</a:t>
            </a:r>
            <a:endParaRPr lang="en-US" sz="3600" dirty="0"/>
          </a:p>
        </p:txBody>
      </p:sp>
      <p:sp>
        <p:nvSpPr>
          <p:cNvPr id="4" name="5-Point Star 3"/>
          <p:cNvSpPr/>
          <p:nvPr/>
        </p:nvSpPr>
        <p:spPr>
          <a:xfrm>
            <a:off x="10273552" y="182880"/>
            <a:ext cx="1201271" cy="9771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396354" y="1615425"/>
            <a:ext cx="10796242" cy="3624508"/>
          </a:xfrm>
          <a:prstGeom prst="rect">
            <a:avLst/>
          </a:prstGeom>
        </p:spPr>
      </p:pic>
      <p:sp>
        <p:nvSpPr>
          <p:cNvPr id="6" name="TextBox 5"/>
          <p:cNvSpPr txBox="1"/>
          <p:nvPr/>
        </p:nvSpPr>
        <p:spPr>
          <a:xfrm>
            <a:off x="806823" y="829211"/>
            <a:ext cx="6678705" cy="369332"/>
          </a:xfrm>
          <a:prstGeom prst="rect">
            <a:avLst/>
          </a:prstGeom>
          <a:noFill/>
        </p:spPr>
        <p:txBody>
          <a:bodyPr wrap="square" rtlCol="0">
            <a:spAutoFit/>
          </a:bodyPr>
          <a:lstStyle/>
          <a:p>
            <a:r>
              <a:rPr lang="en-US" dirty="0" smtClean="0"/>
              <a:t>Provides functionality like in SQL, as we see in Crystal</a:t>
            </a:r>
            <a:endParaRPr lang="en-US" dirty="0"/>
          </a:p>
        </p:txBody>
      </p:sp>
      <p:sp>
        <p:nvSpPr>
          <p:cNvPr id="8" name="TextBox 7"/>
          <p:cNvSpPr txBox="1"/>
          <p:nvPr/>
        </p:nvSpPr>
        <p:spPr>
          <a:xfrm>
            <a:off x="9874622" y="6127439"/>
            <a:ext cx="1999129" cy="369332"/>
          </a:xfrm>
          <a:prstGeom prst="rect">
            <a:avLst/>
          </a:prstGeom>
          <a:noFill/>
        </p:spPr>
        <p:txBody>
          <a:bodyPr wrap="square" rtlCol="0">
            <a:spAutoFit/>
          </a:bodyPr>
          <a:lstStyle/>
          <a:p>
            <a:r>
              <a:rPr lang="en-US" dirty="0" smtClean="0">
                <a:hlinkClick r:id="rId3"/>
              </a:rPr>
              <a:t>Example</a:t>
            </a:r>
            <a:endParaRPr lang="en-US" dirty="0"/>
          </a:p>
        </p:txBody>
      </p:sp>
      <p:cxnSp>
        <p:nvCxnSpPr>
          <p:cNvPr id="10" name="Straight Arrow Connector 9"/>
          <p:cNvCxnSpPr/>
          <p:nvPr/>
        </p:nvCxnSpPr>
        <p:spPr>
          <a:xfrm>
            <a:off x="6078071" y="3854823"/>
            <a:ext cx="26894" cy="16584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06354" y="5609265"/>
            <a:ext cx="1909482" cy="307777"/>
          </a:xfrm>
          <a:prstGeom prst="rect">
            <a:avLst/>
          </a:prstGeom>
          <a:noFill/>
        </p:spPr>
        <p:txBody>
          <a:bodyPr wrap="square" rtlCol="0">
            <a:spAutoFit/>
          </a:bodyPr>
          <a:lstStyle/>
          <a:p>
            <a:r>
              <a:rPr lang="en-US" sz="1400" dirty="0" smtClean="0"/>
              <a:t>Field label from record</a:t>
            </a:r>
            <a:endParaRPr lang="en-US" sz="1400" dirty="0"/>
          </a:p>
        </p:txBody>
      </p:sp>
    </p:spTree>
    <p:extLst>
      <p:ext uri="{BB962C8B-B14F-4D97-AF65-F5344CB8AC3E}">
        <p14:creationId xmlns:p14="http://schemas.microsoft.com/office/powerpoint/2010/main" val="22174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8209437" cy="646331"/>
          </a:xfrm>
          <a:prstGeom prst="rect">
            <a:avLst/>
          </a:prstGeom>
          <a:noFill/>
        </p:spPr>
        <p:txBody>
          <a:bodyPr wrap="square" rtlCol="0">
            <a:spAutoFit/>
          </a:bodyPr>
          <a:lstStyle/>
          <a:p>
            <a:r>
              <a:rPr lang="en-US" sz="3600" dirty="0" smtClean="0"/>
              <a:t>Saved Searches: And, Or &amp; Parentheses</a:t>
            </a:r>
          </a:p>
        </p:txBody>
      </p:sp>
      <p:sp>
        <p:nvSpPr>
          <p:cNvPr id="3" name="5-Point Star 2"/>
          <p:cNvSpPr/>
          <p:nvPr/>
        </p:nvSpPr>
        <p:spPr>
          <a:xfrm>
            <a:off x="10273552" y="182880"/>
            <a:ext cx="1201271" cy="9771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1976" y="896471"/>
            <a:ext cx="5620871" cy="369332"/>
          </a:xfrm>
          <a:prstGeom prst="rect">
            <a:avLst/>
          </a:prstGeom>
          <a:noFill/>
        </p:spPr>
        <p:txBody>
          <a:bodyPr wrap="square" rtlCol="0">
            <a:spAutoFit/>
          </a:bodyPr>
          <a:lstStyle/>
          <a:p>
            <a:r>
              <a:rPr lang="en-US" dirty="0" smtClean="0"/>
              <a:t>Provides a way to build in “formulas” using expressions</a:t>
            </a:r>
            <a:endParaRPr lang="en-US" dirty="0"/>
          </a:p>
        </p:txBody>
      </p:sp>
      <p:sp>
        <p:nvSpPr>
          <p:cNvPr id="5" name="TextBox 4"/>
          <p:cNvSpPr txBox="1"/>
          <p:nvPr/>
        </p:nvSpPr>
        <p:spPr>
          <a:xfrm>
            <a:off x="9874622" y="6127439"/>
            <a:ext cx="1999129" cy="369332"/>
          </a:xfrm>
          <a:prstGeom prst="rect">
            <a:avLst/>
          </a:prstGeom>
          <a:noFill/>
        </p:spPr>
        <p:txBody>
          <a:bodyPr wrap="square" rtlCol="0">
            <a:spAutoFit/>
          </a:bodyPr>
          <a:lstStyle/>
          <a:p>
            <a:r>
              <a:rPr lang="en-US" dirty="0" smtClean="0">
                <a:hlinkClick r:id="rId2"/>
              </a:rPr>
              <a:t>Example</a:t>
            </a:r>
            <a:endParaRPr lang="en-US" dirty="0"/>
          </a:p>
        </p:txBody>
      </p:sp>
      <p:pic>
        <p:nvPicPr>
          <p:cNvPr id="6" name="Picture 5"/>
          <p:cNvPicPr>
            <a:picLocks noChangeAspect="1"/>
          </p:cNvPicPr>
          <p:nvPr/>
        </p:nvPicPr>
        <p:blipFill>
          <a:blip r:embed="rId3"/>
          <a:stretch>
            <a:fillRect/>
          </a:stretch>
        </p:blipFill>
        <p:spPr>
          <a:xfrm>
            <a:off x="402289" y="1866783"/>
            <a:ext cx="11471462" cy="3335548"/>
          </a:xfrm>
          <a:prstGeom prst="rect">
            <a:avLst/>
          </a:prstGeom>
        </p:spPr>
      </p:pic>
      <p:sp>
        <p:nvSpPr>
          <p:cNvPr id="7" name="Rectangle 6"/>
          <p:cNvSpPr/>
          <p:nvPr/>
        </p:nvSpPr>
        <p:spPr>
          <a:xfrm>
            <a:off x="493059" y="2501153"/>
            <a:ext cx="1192306" cy="3137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099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8209437" cy="646331"/>
          </a:xfrm>
          <a:prstGeom prst="rect">
            <a:avLst/>
          </a:prstGeom>
          <a:noFill/>
        </p:spPr>
        <p:txBody>
          <a:bodyPr wrap="square" rtlCol="0">
            <a:spAutoFit/>
          </a:bodyPr>
          <a:lstStyle/>
          <a:p>
            <a:r>
              <a:rPr lang="en-US" sz="3600" dirty="0" smtClean="0"/>
              <a:t>Saved Searches: Summaries</a:t>
            </a:r>
            <a:endParaRPr lang="en-US" sz="3600" dirty="0"/>
          </a:p>
        </p:txBody>
      </p:sp>
      <p:sp>
        <p:nvSpPr>
          <p:cNvPr id="7" name="TextBox 6"/>
          <p:cNvSpPr txBox="1"/>
          <p:nvPr/>
        </p:nvSpPr>
        <p:spPr>
          <a:xfrm>
            <a:off x="570048" y="1152327"/>
            <a:ext cx="6858000" cy="4401205"/>
          </a:xfrm>
          <a:prstGeom prst="rect">
            <a:avLst/>
          </a:prstGeom>
          <a:noFill/>
        </p:spPr>
        <p:txBody>
          <a:bodyPr wrap="square" rtlCol="0">
            <a:spAutoFit/>
          </a:bodyPr>
          <a:lstStyle/>
          <a:p>
            <a:pPr marL="285750" indent="-285750">
              <a:buFont typeface="Arial" panose="020B0604020202020204" pitchFamily="34" charset="0"/>
              <a:buChar char="•"/>
            </a:pPr>
            <a:r>
              <a:rPr lang="en-US" sz="1400" b="1" dirty="0"/>
              <a:t>Group: </a:t>
            </a:r>
            <a:r>
              <a:rPr lang="en-US" sz="1400" dirty="0"/>
              <a:t>Defines the data point(s) by which results are grouped when calculating other summary values (i.e. grouping by document number when counting items per sales order, grouping by customer when summing the total order value by customer).</a:t>
            </a:r>
            <a:br>
              <a:rPr lang="en-US" sz="1400" dirty="0"/>
            </a:br>
            <a:r>
              <a:rPr lang="en-US" sz="1400" dirty="0"/>
              <a:t>Note: Group is only available in the Results subtab</a:t>
            </a:r>
            <a:r>
              <a:rPr lang="en-US" sz="1400" dirty="0" smtClean="0"/>
              <a:t>.</a:t>
            </a:r>
            <a:r>
              <a:rPr lang="en-US" sz="1400" dirty="0"/>
              <a:t/>
            </a:r>
            <a:br>
              <a:rPr lang="en-US" sz="1400" dirty="0"/>
            </a:br>
            <a:endParaRPr lang="en-US" sz="1400" dirty="0"/>
          </a:p>
          <a:p>
            <a:pPr marL="285750" indent="-285750">
              <a:buFont typeface="Arial" panose="020B0604020202020204" pitchFamily="34" charset="0"/>
              <a:buChar char="•"/>
            </a:pPr>
            <a:r>
              <a:rPr lang="en-US" sz="1400" b="1" dirty="0"/>
              <a:t>Count: </a:t>
            </a:r>
            <a:r>
              <a:rPr lang="en-US" sz="1400" dirty="0"/>
              <a:t>The number of qualifying results (i.e. number of sales orders per customer, number of line items on a sales order, number of item records belonging to a particular class</a:t>
            </a:r>
            <a:r>
              <a:rPr lang="en-US" sz="1400" dirty="0" smtClean="0"/>
              <a:t>)</a:t>
            </a:r>
            <a:r>
              <a:rPr lang="en-US" sz="1400" dirty="0"/>
              <a:t/>
            </a:r>
            <a:br>
              <a:rPr lang="en-US" sz="1400" dirty="0"/>
            </a:br>
            <a:endParaRPr lang="en-US" sz="1400" dirty="0"/>
          </a:p>
          <a:p>
            <a:pPr marL="285750" indent="-285750">
              <a:buFont typeface="Arial" panose="020B0604020202020204" pitchFamily="34" charset="0"/>
              <a:buChar char="•"/>
            </a:pPr>
            <a:r>
              <a:rPr lang="en-US" sz="1400" b="1" dirty="0"/>
              <a:t>Sum:</a:t>
            </a:r>
            <a:r>
              <a:rPr lang="en-US" sz="1400" dirty="0"/>
              <a:t> The total of all qualifying values (i.e. total of all sales orders places by a specific customer, total quantity of all line items on a sales order, total quantity sold by item)</a:t>
            </a:r>
            <a:br>
              <a:rPr lang="en-US" sz="1400" dirty="0"/>
            </a:br>
            <a:endParaRPr lang="en-US" sz="1400" dirty="0"/>
          </a:p>
          <a:p>
            <a:pPr marL="285750" indent="-285750">
              <a:buFont typeface="Arial" panose="020B0604020202020204" pitchFamily="34" charset="0"/>
              <a:buChar char="•"/>
            </a:pPr>
            <a:r>
              <a:rPr lang="en-US" sz="1400" b="1" dirty="0"/>
              <a:t>Minimum</a:t>
            </a:r>
            <a:r>
              <a:rPr lang="en-US" sz="1400" b="1" dirty="0" smtClean="0"/>
              <a:t>: </a:t>
            </a:r>
            <a:r>
              <a:rPr lang="en-US" sz="1400" dirty="0" smtClean="0"/>
              <a:t>The </a:t>
            </a:r>
            <a:r>
              <a:rPr lang="en-US" sz="1400" dirty="0"/>
              <a:t>lowest qualifying result (i.e. the earliest sales order date by customer, the earliest order date for an item)</a:t>
            </a:r>
            <a:br>
              <a:rPr lang="en-US" sz="1400" dirty="0"/>
            </a:br>
            <a:endParaRPr lang="en-US" sz="1400" dirty="0"/>
          </a:p>
          <a:p>
            <a:pPr marL="285750" indent="-285750">
              <a:buFont typeface="Arial" panose="020B0604020202020204" pitchFamily="34" charset="0"/>
              <a:buChar char="•"/>
            </a:pPr>
            <a:r>
              <a:rPr lang="en-US" sz="1400" b="1" dirty="0"/>
              <a:t>Maximum:</a:t>
            </a:r>
            <a:r>
              <a:rPr lang="en-US" sz="1400" dirty="0"/>
              <a:t> The highest qualifying result (i.e. the most recent sales order date by customer, the most recent order date for an item)</a:t>
            </a:r>
            <a:br>
              <a:rPr lang="en-US" sz="1400" dirty="0"/>
            </a:br>
            <a:endParaRPr lang="en-US" sz="1400" dirty="0"/>
          </a:p>
          <a:p>
            <a:pPr marL="285750" indent="-285750">
              <a:buFont typeface="Arial" panose="020B0604020202020204" pitchFamily="34" charset="0"/>
              <a:buChar char="•"/>
            </a:pPr>
            <a:r>
              <a:rPr lang="en-US" sz="1400" b="1" dirty="0"/>
              <a:t>Average: </a:t>
            </a:r>
            <a:r>
              <a:rPr lang="en-US" sz="1400" dirty="0"/>
              <a:t>The average of all qualifying values (i.e. the average sales order amount by customer, the average order quantity by item)</a:t>
            </a:r>
          </a:p>
        </p:txBody>
      </p:sp>
      <p:sp>
        <p:nvSpPr>
          <p:cNvPr id="8" name="TextBox 7"/>
          <p:cNvSpPr txBox="1"/>
          <p:nvPr/>
        </p:nvSpPr>
        <p:spPr>
          <a:xfrm>
            <a:off x="8271164" y="6400801"/>
            <a:ext cx="4330930" cy="369332"/>
          </a:xfrm>
          <a:prstGeom prst="rect">
            <a:avLst/>
          </a:prstGeom>
          <a:noFill/>
        </p:spPr>
        <p:txBody>
          <a:bodyPr wrap="square" rtlCol="0">
            <a:spAutoFit/>
          </a:bodyPr>
          <a:lstStyle/>
          <a:p>
            <a:r>
              <a:rPr lang="en-US" dirty="0" smtClean="0"/>
              <a:t>Ex: </a:t>
            </a:r>
            <a:r>
              <a:rPr lang="en-US" dirty="0" smtClean="0">
                <a:hlinkClick r:id="rId2"/>
              </a:rPr>
              <a:t>Unresolved Price Variances</a:t>
            </a:r>
            <a:endParaRPr lang="en-US" dirty="0"/>
          </a:p>
        </p:txBody>
      </p:sp>
      <p:sp>
        <p:nvSpPr>
          <p:cNvPr id="10" name="5-Point Star 9"/>
          <p:cNvSpPr/>
          <p:nvPr/>
        </p:nvSpPr>
        <p:spPr>
          <a:xfrm>
            <a:off x="10273552" y="182880"/>
            <a:ext cx="1201271" cy="9771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480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Saved Searches vs Reports</a:t>
            </a:r>
          </a:p>
          <a:p>
            <a:r>
              <a:rPr lang="en-US" dirty="0" smtClean="0"/>
              <a:t>Navigating </a:t>
            </a:r>
            <a:r>
              <a:rPr lang="en-US" dirty="0"/>
              <a:t>saved searches &amp; reports            </a:t>
            </a:r>
          </a:p>
          <a:p>
            <a:r>
              <a:rPr lang="en-US" dirty="0"/>
              <a:t>Filtering saved searches &amp; reports</a:t>
            </a:r>
          </a:p>
          <a:p>
            <a:r>
              <a:rPr lang="en-US" dirty="0"/>
              <a:t>Basic updates to existing saved </a:t>
            </a:r>
            <a:r>
              <a:rPr lang="en-US" dirty="0" smtClean="0"/>
              <a:t>searches &amp; reports</a:t>
            </a:r>
          </a:p>
          <a:p>
            <a:r>
              <a:rPr lang="en-US" dirty="0" smtClean="0"/>
              <a:t>Advanced updates to existing saved searches</a:t>
            </a:r>
            <a:endParaRPr lang="en-US" dirty="0"/>
          </a:p>
          <a:p>
            <a:r>
              <a:rPr lang="en-US" dirty="0"/>
              <a:t>Process to request new or more advanced updates to saved searches &amp; reports</a:t>
            </a:r>
          </a:p>
          <a:p>
            <a:endParaRPr lang="en-US" dirty="0"/>
          </a:p>
        </p:txBody>
      </p:sp>
      <p:sp>
        <p:nvSpPr>
          <p:cNvPr id="4" name="5-Point Star 3"/>
          <p:cNvSpPr/>
          <p:nvPr/>
        </p:nvSpPr>
        <p:spPr>
          <a:xfrm>
            <a:off x="8928846" y="3523128"/>
            <a:ext cx="313765" cy="33160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977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8209437" cy="646331"/>
          </a:xfrm>
          <a:prstGeom prst="rect">
            <a:avLst/>
          </a:prstGeom>
          <a:noFill/>
        </p:spPr>
        <p:txBody>
          <a:bodyPr wrap="square" rtlCol="0">
            <a:spAutoFit/>
          </a:bodyPr>
          <a:lstStyle/>
          <a:p>
            <a:r>
              <a:rPr lang="en-US" sz="3600" dirty="0" smtClean="0"/>
              <a:t>Saved Searches: Highlighting</a:t>
            </a:r>
            <a:endParaRPr lang="en-US" sz="3600" dirty="0"/>
          </a:p>
        </p:txBody>
      </p:sp>
      <p:pic>
        <p:nvPicPr>
          <p:cNvPr id="7" name="Saved Customer Search - NetSuite (Advantus Corp.) - Google Chrome 2021-03-15 15-16-39_Tri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75128" y="1160033"/>
            <a:ext cx="9798424" cy="5298548"/>
          </a:xfrm>
          <a:prstGeom prst="rect">
            <a:avLst/>
          </a:prstGeom>
        </p:spPr>
      </p:pic>
      <p:sp>
        <p:nvSpPr>
          <p:cNvPr id="8" name="5-Point Star 7"/>
          <p:cNvSpPr/>
          <p:nvPr/>
        </p:nvSpPr>
        <p:spPr>
          <a:xfrm>
            <a:off x="10273552" y="182880"/>
            <a:ext cx="1201271" cy="97715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015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rgbClr val="FF0000"/>
                </a:solidFill>
              </a:rPr>
              <a:t>Quick Links</a:t>
            </a:r>
            <a:r>
              <a:rPr lang="en-US" dirty="0" smtClean="0"/>
              <a:t/>
            </a:r>
            <a:br>
              <a:rPr lang="en-US" dirty="0" smtClean="0"/>
            </a:br>
            <a:r>
              <a:rPr lang="en-US" dirty="0" smtClean="0"/>
              <a:t/>
            </a:r>
            <a:br>
              <a:rPr lang="en-US" dirty="0" smtClean="0"/>
            </a:br>
            <a:r>
              <a:rPr lang="en-US" dirty="0" smtClean="0"/>
              <a:t>Shortcuts</a:t>
            </a:r>
            <a:br>
              <a:rPr lang="en-US" dirty="0" smtClean="0"/>
            </a:br>
            <a:r>
              <a:rPr lang="en-US" dirty="0" smtClean="0"/>
              <a:t/>
            </a:r>
            <a:br>
              <a:rPr lang="en-US" dirty="0" smtClean="0"/>
            </a:br>
            <a:r>
              <a:rPr lang="en-US" dirty="0"/>
              <a:t>Reports on Center Tab</a:t>
            </a:r>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Reports</a:t>
            </a:r>
            <a:endParaRPr lang="en-US" sz="3300" dirty="0"/>
          </a:p>
        </p:txBody>
      </p:sp>
      <p:pic>
        <p:nvPicPr>
          <p:cNvPr id="6" name="Content Placeholder 4"/>
          <p:cNvPicPr>
            <a:picLocks noChangeAspect="1"/>
          </p:cNvPicPr>
          <p:nvPr/>
        </p:nvPicPr>
        <p:blipFill>
          <a:blip r:embed="rId2"/>
          <a:stretch>
            <a:fillRect/>
          </a:stretch>
        </p:blipFill>
        <p:spPr>
          <a:xfrm>
            <a:off x="2638821" y="1123837"/>
            <a:ext cx="9532091" cy="4601182"/>
          </a:xfrm>
          <a:prstGeom prst="rect">
            <a:avLst/>
          </a:prstGeom>
        </p:spPr>
      </p:pic>
      <p:sp>
        <p:nvSpPr>
          <p:cNvPr id="5" name="Rectangle 4"/>
          <p:cNvSpPr/>
          <p:nvPr/>
        </p:nvSpPr>
        <p:spPr>
          <a:xfrm>
            <a:off x="10249594" y="5253644"/>
            <a:ext cx="1737360" cy="147966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0389726" y="5621670"/>
            <a:ext cx="1460494" cy="1051556"/>
          </a:xfrm>
          <a:prstGeom prst="rect">
            <a:avLst/>
          </a:prstGeom>
        </p:spPr>
      </p:pic>
    </p:spTree>
    <p:extLst>
      <p:ext uri="{BB962C8B-B14F-4D97-AF65-F5344CB8AC3E}">
        <p14:creationId xmlns:p14="http://schemas.microsoft.com/office/powerpoint/2010/main" val="2954600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bg1"/>
                </a:solidFill>
              </a:rPr>
              <a:t>Quick Links</a:t>
            </a:r>
            <a:r>
              <a:rPr lang="en-US" dirty="0" smtClean="0"/>
              <a:t/>
            </a:r>
            <a:br>
              <a:rPr lang="en-US" dirty="0" smtClean="0"/>
            </a:br>
            <a:r>
              <a:rPr lang="en-US" dirty="0" smtClean="0">
                <a:solidFill>
                  <a:srgbClr val="FF0000"/>
                </a:solidFill>
              </a:rPr>
              <a:t/>
            </a:r>
            <a:br>
              <a:rPr lang="en-US" dirty="0" smtClean="0">
                <a:solidFill>
                  <a:srgbClr val="FF0000"/>
                </a:solidFill>
              </a:rPr>
            </a:br>
            <a:r>
              <a:rPr lang="en-US" dirty="0" smtClean="0">
                <a:solidFill>
                  <a:srgbClr val="FF0000"/>
                </a:solidFill>
              </a:rPr>
              <a:t>Shortcuts</a:t>
            </a:r>
            <a:r>
              <a:rPr lang="en-US" dirty="0" smtClean="0"/>
              <a:t/>
            </a:r>
            <a:br>
              <a:rPr lang="en-US" dirty="0" smtClean="0"/>
            </a:br>
            <a:r>
              <a:rPr lang="en-US" dirty="0" smtClean="0"/>
              <a:t/>
            </a:r>
            <a:br>
              <a:rPr lang="en-US" dirty="0" smtClean="0"/>
            </a:br>
            <a:r>
              <a:rPr lang="en-US" dirty="0"/>
              <a:t>Reports on Center Tab</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Reports</a:t>
            </a:r>
            <a:endParaRPr lang="en-US" sz="3300" dirty="0"/>
          </a:p>
        </p:txBody>
      </p:sp>
      <p:pic>
        <p:nvPicPr>
          <p:cNvPr id="6" name="Content Placeholder 4"/>
          <p:cNvPicPr>
            <a:picLocks noChangeAspect="1"/>
          </p:cNvPicPr>
          <p:nvPr/>
        </p:nvPicPr>
        <p:blipFill>
          <a:blip r:embed="rId2"/>
          <a:stretch>
            <a:fillRect/>
          </a:stretch>
        </p:blipFill>
        <p:spPr>
          <a:xfrm>
            <a:off x="2638821" y="1123837"/>
            <a:ext cx="9532091" cy="4601182"/>
          </a:xfrm>
          <a:prstGeom prst="rect">
            <a:avLst/>
          </a:prstGeom>
        </p:spPr>
      </p:pic>
      <p:sp>
        <p:nvSpPr>
          <p:cNvPr id="5" name="Rectangle 4"/>
          <p:cNvSpPr/>
          <p:nvPr/>
        </p:nvSpPr>
        <p:spPr>
          <a:xfrm>
            <a:off x="10249593" y="1978429"/>
            <a:ext cx="1811867" cy="200336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269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bg1"/>
                </a:solidFill>
              </a:rPr>
              <a:t>Quick Links</a:t>
            </a:r>
            <a:r>
              <a:rPr lang="en-US" dirty="0" smtClean="0"/>
              <a:t/>
            </a:r>
            <a:br>
              <a:rPr lang="en-US" dirty="0" smtClean="0"/>
            </a:br>
            <a:r>
              <a:rPr lang="en-US" dirty="0" smtClean="0">
                <a:solidFill>
                  <a:srgbClr val="FF0000"/>
                </a:solidFill>
              </a:rPr>
              <a:t/>
            </a:r>
            <a:br>
              <a:rPr lang="en-US" dirty="0" smtClean="0">
                <a:solidFill>
                  <a:srgbClr val="FF0000"/>
                </a:solidFill>
              </a:rPr>
            </a:br>
            <a:r>
              <a:rPr lang="en-US" dirty="0" smtClean="0">
                <a:solidFill>
                  <a:schemeClr val="bg1"/>
                </a:solidFill>
              </a:rPr>
              <a:t>Shortcuts</a:t>
            </a:r>
            <a:r>
              <a:rPr lang="en-US" dirty="0" smtClean="0"/>
              <a:t/>
            </a:r>
            <a:br>
              <a:rPr lang="en-US" dirty="0" smtClean="0"/>
            </a:br>
            <a:r>
              <a:rPr lang="en-US" dirty="0" smtClean="0"/>
              <a:t/>
            </a:r>
            <a:br>
              <a:rPr lang="en-US" dirty="0" smtClean="0"/>
            </a:br>
            <a:r>
              <a:rPr lang="en-US" dirty="0">
                <a:solidFill>
                  <a:srgbClr val="FF0000"/>
                </a:solidFill>
              </a:rPr>
              <a:t>Reports on Center Tab</a:t>
            </a:r>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Reports</a:t>
            </a:r>
            <a:endParaRPr lang="en-US" sz="3300" dirty="0"/>
          </a:p>
        </p:txBody>
      </p:sp>
      <p:pic>
        <p:nvPicPr>
          <p:cNvPr id="6" name="Content Placeholder 4"/>
          <p:cNvPicPr>
            <a:picLocks noChangeAspect="1"/>
          </p:cNvPicPr>
          <p:nvPr/>
        </p:nvPicPr>
        <p:blipFill>
          <a:blip r:embed="rId2"/>
          <a:stretch>
            <a:fillRect/>
          </a:stretch>
        </p:blipFill>
        <p:spPr>
          <a:xfrm>
            <a:off x="2638821" y="1123837"/>
            <a:ext cx="9532091" cy="4601182"/>
          </a:xfrm>
          <a:prstGeom prst="rect">
            <a:avLst/>
          </a:prstGeom>
        </p:spPr>
      </p:pic>
      <p:sp>
        <p:nvSpPr>
          <p:cNvPr id="5" name="Rectangle 4"/>
          <p:cNvSpPr/>
          <p:nvPr/>
        </p:nvSpPr>
        <p:spPr>
          <a:xfrm>
            <a:off x="5212079" y="2422745"/>
            <a:ext cx="1005841" cy="22901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12079" y="1429767"/>
            <a:ext cx="440576" cy="19952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17920" y="1691498"/>
            <a:ext cx="1300943" cy="1635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167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2919" y="182880"/>
            <a:ext cx="8965896" cy="600164"/>
          </a:xfrm>
          <a:prstGeom prst="rect">
            <a:avLst/>
          </a:prstGeom>
          <a:noFill/>
        </p:spPr>
        <p:txBody>
          <a:bodyPr wrap="square" rtlCol="0">
            <a:spAutoFit/>
          </a:bodyPr>
          <a:lstStyle/>
          <a:p>
            <a:r>
              <a:rPr lang="en-US" sz="3300" dirty="0" smtClean="0"/>
              <a:t>Reports: Locating Using Global Search</a:t>
            </a:r>
            <a:endParaRPr lang="en-US" sz="3300" dirty="0"/>
          </a:p>
        </p:txBody>
      </p:sp>
      <p:pic>
        <p:nvPicPr>
          <p:cNvPr id="5" name="Picture 4"/>
          <p:cNvPicPr>
            <a:picLocks noChangeAspect="1"/>
          </p:cNvPicPr>
          <p:nvPr/>
        </p:nvPicPr>
        <p:blipFill>
          <a:blip r:embed="rId2"/>
          <a:stretch>
            <a:fillRect/>
          </a:stretch>
        </p:blipFill>
        <p:spPr>
          <a:xfrm>
            <a:off x="2744881" y="1066519"/>
            <a:ext cx="5734050" cy="3362325"/>
          </a:xfrm>
          <a:prstGeom prst="rect">
            <a:avLst/>
          </a:prstGeom>
        </p:spPr>
      </p:pic>
      <p:sp>
        <p:nvSpPr>
          <p:cNvPr id="6" name="TextBox 5"/>
          <p:cNvSpPr txBox="1"/>
          <p:nvPr/>
        </p:nvSpPr>
        <p:spPr>
          <a:xfrm>
            <a:off x="2096763" y="4816004"/>
            <a:ext cx="6217919" cy="923330"/>
          </a:xfrm>
          <a:prstGeom prst="rect">
            <a:avLst/>
          </a:prstGeom>
          <a:noFill/>
        </p:spPr>
        <p:txBody>
          <a:bodyPr wrap="square" rtlCol="0">
            <a:spAutoFit/>
          </a:bodyPr>
          <a:lstStyle/>
          <a:p>
            <a:r>
              <a:rPr lang="en-US" dirty="0" smtClean="0"/>
              <a:t>% acts as a wildcard</a:t>
            </a:r>
          </a:p>
          <a:p>
            <a:r>
              <a:rPr lang="en-US" dirty="0" smtClean="0"/>
              <a:t>	Useful to find searches if you know a word in the title</a:t>
            </a:r>
          </a:p>
          <a:p>
            <a:endParaRPr lang="en-US" dirty="0"/>
          </a:p>
        </p:txBody>
      </p:sp>
      <p:sp>
        <p:nvSpPr>
          <p:cNvPr id="7" name="Rectangle 6"/>
          <p:cNvSpPr/>
          <p:nvPr/>
        </p:nvSpPr>
        <p:spPr>
          <a:xfrm>
            <a:off x="0" y="6033247"/>
            <a:ext cx="12192000" cy="824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71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10764706" cy="1107996"/>
          </a:xfrm>
          <a:prstGeom prst="rect">
            <a:avLst/>
          </a:prstGeom>
          <a:noFill/>
        </p:spPr>
        <p:txBody>
          <a:bodyPr wrap="square" rtlCol="0">
            <a:spAutoFit/>
          </a:bodyPr>
          <a:lstStyle/>
          <a:p>
            <a:r>
              <a:rPr lang="en-US" sz="3300" dirty="0" smtClean="0"/>
              <a:t>Reports: Using Available Filters, Summary &amp; Detail Reports</a:t>
            </a:r>
          </a:p>
          <a:p>
            <a:endParaRPr lang="en-US" sz="3300" dirty="0"/>
          </a:p>
        </p:txBody>
      </p:sp>
      <p:sp>
        <p:nvSpPr>
          <p:cNvPr id="3" name="TextBox 2"/>
          <p:cNvSpPr txBox="1"/>
          <p:nvPr/>
        </p:nvSpPr>
        <p:spPr>
          <a:xfrm>
            <a:off x="70741" y="1260607"/>
            <a:ext cx="297726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Must click Refresh to display </a:t>
            </a:r>
            <a:r>
              <a:rPr lang="en-US" dirty="0"/>
              <a:t>filtered </a:t>
            </a:r>
            <a:r>
              <a:rPr lang="en-US" dirty="0" smtClean="0"/>
              <a:t>results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Use Ctrl key to multi-select in a filter</a:t>
            </a:r>
            <a:endParaRPr lang="en-US" dirty="0"/>
          </a:p>
        </p:txBody>
      </p:sp>
      <p:pic>
        <p:nvPicPr>
          <p:cNvPr id="9" name="Picture 8"/>
          <p:cNvPicPr>
            <a:picLocks noChangeAspect="1"/>
          </p:cNvPicPr>
          <p:nvPr/>
        </p:nvPicPr>
        <p:blipFill>
          <a:blip r:embed="rId2"/>
          <a:stretch>
            <a:fillRect/>
          </a:stretch>
        </p:blipFill>
        <p:spPr>
          <a:xfrm>
            <a:off x="3971366" y="710615"/>
            <a:ext cx="6185646" cy="3688454"/>
          </a:xfrm>
          <a:prstGeom prst="rect">
            <a:avLst/>
          </a:prstGeom>
        </p:spPr>
      </p:pic>
      <p:pic>
        <p:nvPicPr>
          <p:cNvPr id="10" name="Picture 9"/>
          <p:cNvPicPr>
            <a:picLocks noChangeAspect="1"/>
          </p:cNvPicPr>
          <p:nvPr/>
        </p:nvPicPr>
        <p:blipFill rotWithShape="1">
          <a:blip r:embed="rId3"/>
          <a:srcRect b="25262"/>
          <a:stretch/>
        </p:blipFill>
        <p:spPr>
          <a:xfrm>
            <a:off x="1559371" y="4326640"/>
            <a:ext cx="9002246" cy="2343101"/>
          </a:xfrm>
          <a:prstGeom prst="rect">
            <a:avLst/>
          </a:prstGeom>
        </p:spPr>
      </p:pic>
    </p:spTree>
    <p:extLst>
      <p:ext uri="{BB962C8B-B14F-4D97-AF65-F5344CB8AC3E}">
        <p14:creationId xmlns:p14="http://schemas.microsoft.com/office/powerpoint/2010/main" val="3478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7860303" cy="600164"/>
          </a:xfrm>
          <a:prstGeom prst="rect">
            <a:avLst/>
          </a:prstGeom>
          <a:noFill/>
        </p:spPr>
        <p:txBody>
          <a:bodyPr wrap="square" rtlCol="0">
            <a:spAutoFit/>
          </a:bodyPr>
          <a:lstStyle/>
          <a:p>
            <a:r>
              <a:rPr lang="en-US" sz="3300" dirty="0" smtClean="0"/>
              <a:t>Reports: Adding Filters and Results</a:t>
            </a:r>
            <a:endParaRPr lang="en-US" sz="3300" dirty="0"/>
          </a:p>
        </p:txBody>
      </p:sp>
      <p:pic>
        <p:nvPicPr>
          <p:cNvPr id="5" name="Picture 4"/>
          <p:cNvPicPr>
            <a:picLocks noChangeAspect="1"/>
          </p:cNvPicPr>
          <p:nvPr/>
        </p:nvPicPr>
        <p:blipFill>
          <a:blip r:embed="rId2"/>
          <a:stretch>
            <a:fillRect/>
          </a:stretch>
        </p:blipFill>
        <p:spPr>
          <a:xfrm>
            <a:off x="2253503" y="1722272"/>
            <a:ext cx="9454403" cy="3589769"/>
          </a:xfrm>
          <a:prstGeom prst="rect">
            <a:avLst/>
          </a:prstGeom>
        </p:spPr>
      </p:pic>
    </p:spTree>
    <p:extLst>
      <p:ext uri="{BB962C8B-B14F-4D97-AF65-F5344CB8AC3E}">
        <p14:creationId xmlns:p14="http://schemas.microsoft.com/office/powerpoint/2010/main" val="640585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8" y="182880"/>
            <a:ext cx="7860303" cy="600164"/>
          </a:xfrm>
          <a:prstGeom prst="rect">
            <a:avLst/>
          </a:prstGeom>
          <a:noFill/>
        </p:spPr>
        <p:txBody>
          <a:bodyPr wrap="square" rtlCol="0">
            <a:spAutoFit/>
          </a:bodyPr>
          <a:lstStyle/>
          <a:p>
            <a:r>
              <a:rPr lang="en-US" sz="3300" dirty="0" smtClean="0"/>
              <a:t>Reports: Viewing Details</a:t>
            </a:r>
            <a:endParaRPr lang="en-US" sz="3300" dirty="0"/>
          </a:p>
        </p:txBody>
      </p:sp>
      <p:pic>
        <p:nvPicPr>
          <p:cNvPr id="4" name="Picture 3"/>
          <p:cNvPicPr>
            <a:picLocks noChangeAspect="1"/>
          </p:cNvPicPr>
          <p:nvPr/>
        </p:nvPicPr>
        <p:blipFill>
          <a:blip r:embed="rId2"/>
          <a:stretch>
            <a:fillRect/>
          </a:stretch>
        </p:blipFill>
        <p:spPr>
          <a:xfrm>
            <a:off x="3485871" y="1574426"/>
            <a:ext cx="7442105" cy="894998"/>
          </a:xfrm>
          <a:prstGeom prst="rect">
            <a:avLst/>
          </a:prstGeom>
        </p:spPr>
      </p:pic>
      <p:pic>
        <p:nvPicPr>
          <p:cNvPr id="5" name="Picture 4"/>
          <p:cNvPicPr>
            <a:picLocks noChangeAspect="1"/>
          </p:cNvPicPr>
          <p:nvPr/>
        </p:nvPicPr>
        <p:blipFill>
          <a:blip r:embed="rId3"/>
          <a:stretch>
            <a:fillRect/>
          </a:stretch>
        </p:blipFill>
        <p:spPr>
          <a:xfrm>
            <a:off x="3485871" y="4071117"/>
            <a:ext cx="8168248" cy="692224"/>
          </a:xfrm>
          <a:prstGeom prst="rect">
            <a:avLst/>
          </a:prstGeom>
        </p:spPr>
      </p:pic>
      <p:sp>
        <p:nvSpPr>
          <p:cNvPr id="6" name="TextBox 5"/>
          <p:cNvSpPr txBox="1"/>
          <p:nvPr/>
        </p:nvSpPr>
        <p:spPr>
          <a:xfrm>
            <a:off x="3603812" y="923365"/>
            <a:ext cx="3792070" cy="367553"/>
          </a:xfrm>
          <a:prstGeom prst="rect">
            <a:avLst/>
          </a:prstGeom>
          <a:noFill/>
        </p:spPr>
        <p:txBody>
          <a:bodyPr wrap="square" rtlCol="0">
            <a:spAutoFit/>
          </a:bodyPr>
          <a:lstStyle/>
          <a:p>
            <a:r>
              <a:rPr lang="en-US" dirty="0" smtClean="0"/>
              <a:t>From Summary Report</a:t>
            </a:r>
            <a:endParaRPr lang="en-US" dirty="0"/>
          </a:p>
        </p:txBody>
      </p:sp>
      <p:sp>
        <p:nvSpPr>
          <p:cNvPr id="7" name="TextBox 6"/>
          <p:cNvSpPr txBox="1"/>
          <p:nvPr/>
        </p:nvSpPr>
        <p:spPr>
          <a:xfrm>
            <a:off x="3603812" y="3550024"/>
            <a:ext cx="3792070" cy="367553"/>
          </a:xfrm>
          <a:prstGeom prst="rect">
            <a:avLst/>
          </a:prstGeom>
          <a:noFill/>
        </p:spPr>
        <p:txBody>
          <a:bodyPr wrap="square" rtlCol="0">
            <a:spAutoFit/>
          </a:bodyPr>
          <a:lstStyle/>
          <a:p>
            <a:r>
              <a:rPr lang="en-US" dirty="0" smtClean="0"/>
              <a:t>From Detail Report</a:t>
            </a:r>
            <a:endParaRPr lang="en-US" dirty="0"/>
          </a:p>
        </p:txBody>
      </p:sp>
    </p:spTree>
    <p:extLst>
      <p:ext uri="{BB962C8B-B14F-4D97-AF65-F5344CB8AC3E}">
        <p14:creationId xmlns:p14="http://schemas.microsoft.com/office/powerpoint/2010/main" val="2287273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9835" y="1721224"/>
            <a:ext cx="7817224" cy="2832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57231" y="1983485"/>
            <a:ext cx="6816926" cy="2308324"/>
          </a:xfrm>
          <a:prstGeom prst="rect">
            <a:avLst/>
          </a:prstGeom>
          <a:noFill/>
        </p:spPr>
        <p:txBody>
          <a:bodyPr wrap="square" rtlCol="0">
            <a:spAutoFit/>
          </a:bodyPr>
          <a:lstStyle/>
          <a:p>
            <a:pPr algn="ctr"/>
            <a:r>
              <a:rPr lang="en-US" sz="2400" dirty="0" smtClean="0"/>
              <a:t>Need </a:t>
            </a:r>
            <a:r>
              <a:rPr lang="en-US" sz="2400" dirty="0"/>
              <a:t>additional </a:t>
            </a:r>
            <a:r>
              <a:rPr lang="en-US" sz="2400" dirty="0" smtClean="0"/>
              <a:t>criteria/filters </a:t>
            </a:r>
            <a:r>
              <a:rPr lang="en-US" sz="2400" dirty="0"/>
              <a:t>added?</a:t>
            </a:r>
          </a:p>
          <a:p>
            <a:pPr algn="ctr"/>
            <a:r>
              <a:rPr lang="en-US" sz="2400" dirty="0"/>
              <a:t>	</a:t>
            </a:r>
            <a:r>
              <a:rPr lang="en-US" sz="2400" i="1" dirty="0"/>
              <a:t>Contact owner of saved search or </a:t>
            </a:r>
            <a:r>
              <a:rPr lang="en-US" sz="2400" i="1" dirty="0" smtClean="0"/>
              <a:t>report</a:t>
            </a:r>
          </a:p>
          <a:p>
            <a:pPr algn="ctr"/>
            <a:endParaRPr lang="en-US" sz="2400" dirty="0"/>
          </a:p>
          <a:p>
            <a:pPr algn="ctr"/>
            <a:endParaRPr lang="en-US" sz="2400" dirty="0"/>
          </a:p>
          <a:p>
            <a:pPr algn="ctr"/>
            <a:r>
              <a:rPr lang="en-US" sz="2400" dirty="0" smtClean="0"/>
              <a:t>Need a new report or saved search?</a:t>
            </a:r>
          </a:p>
          <a:p>
            <a:pPr algn="ctr"/>
            <a:r>
              <a:rPr lang="en-US" sz="2400" dirty="0"/>
              <a:t>	</a:t>
            </a:r>
            <a:r>
              <a:rPr lang="en-US" sz="2400" i="1" dirty="0" smtClean="0"/>
              <a:t>Contact 2.0 Response Team Member</a:t>
            </a:r>
          </a:p>
        </p:txBody>
      </p:sp>
      <p:sp>
        <p:nvSpPr>
          <p:cNvPr id="5" name="TextBox 4"/>
          <p:cNvSpPr txBox="1"/>
          <p:nvPr/>
        </p:nvSpPr>
        <p:spPr>
          <a:xfrm>
            <a:off x="252919" y="182880"/>
            <a:ext cx="10298540" cy="600164"/>
          </a:xfrm>
          <a:prstGeom prst="rect">
            <a:avLst/>
          </a:prstGeom>
          <a:noFill/>
        </p:spPr>
        <p:txBody>
          <a:bodyPr wrap="square" rtlCol="0">
            <a:spAutoFit/>
          </a:bodyPr>
          <a:lstStyle/>
          <a:p>
            <a:r>
              <a:rPr lang="en-US" sz="3300" dirty="0" smtClean="0"/>
              <a:t>Can’t find a report or saved search that works for you?</a:t>
            </a:r>
            <a:endParaRPr lang="en-US" sz="3300" dirty="0"/>
          </a:p>
        </p:txBody>
      </p:sp>
    </p:spTree>
    <p:extLst>
      <p:ext uri="{BB962C8B-B14F-4D97-AF65-F5344CB8AC3E}">
        <p14:creationId xmlns:p14="http://schemas.microsoft.com/office/powerpoint/2010/main" val="1520002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2660073" y="589453"/>
            <a:ext cx="3475038" cy="806450"/>
          </a:xfrm>
        </p:spPr>
        <p:txBody>
          <a:bodyPr/>
          <a:lstStyle/>
          <a:p>
            <a:pPr marL="0" indent="0">
              <a:buNone/>
            </a:pPr>
            <a:r>
              <a:rPr lang="en-US" dirty="0" smtClean="0"/>
              <a:t>Saved Searches</a:t>
            </a:r>
            <a:endParaRPr lang="en-US" dirty="0"/>
          </a:p>
        </p:txBody>
      </p:sp>
      <p:sp>
        <p:nvSpPr>
          <p:cNvPr id="7" name="Text Placeholder 6"/>
          <p:cNvSpPr>
            <a:spLocks noGrp="1"/>
          </p:cNvSpPr>
          <p:nvPr>
            <p:ph type="body" sz="quarter" idx="4294967295"/>
          </p:nvPr>
        </p:nvSpPr>
        <p:spPr>
          <a:xfrm>
            <a:off x="6813348" y="482600"/>
            <a:ext cx="3475037" cy="812800"/>
          </a:xfrm>
        </p:spPr>
        <p:txBody>
          <a:bodyPr/>
          <a:lstStyle/>
          <a:p>
            <a:pPr marL="0" indent="0">
              <a:buNone/>
            </a:pPr>
            <a:r>
              <a:rPr lang="en-US" dirty="0" smtClean="0"/>
              <a:t>Reports</a:t>
            </a:r>
            <a:endParaRPr lang="en-US" dirty="0"/>
          </a:p>
        </p:txBody>
      </p:sp>
      <p:graphicFrame>
        <p:nvGraphicFramePr>
          <p:cNvPr id="15" name="Diagram 14"/>
          <p:cNvGraphicFramePr/>
          <p:nvPr>
            <p:extLst>
              <p:ext uri="{D42A27DB-BD31-4B8C-83A1-F6EECF244321}">
                <p14:modId xmlns:p14="http://schemas.microsoft.com/office/powerpoint/2010/main" val="2323461514"/>
              </p:ext>
            </p:extLst>
          </p:nvPr>
        </p:nvGraphicFramePr>
        <p:xfrm>
          <a:off x="1807036" y="12954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5241696" y="2646142"/>
            <a:ext cx="1637608" cy="1938992"/>
          </a:xfrm>
          <a:prstGeom prst="rect">
            <a:avLst/>
          </a:prstGeom>
          <a:noFill/>
        </p:spPr>
        <p:txBody>
          <a:bodyPr wrap="square" rtlCol="0">
            <a:spAutoFit/>
          </a:bodyPr>
          <a:lstStyle/>
          <a:p>
            <a:r>
              <a:rPr lang="en-US" sz="1200" dirty="0" smtClean="0"/>
              <a:t>Can be scheduled to send to users</a:t>
            </a:r>
          </a:p>
          <a:p>
            <a:endParaRPr lang="en-US" sz="1200" dirty="0"/>
          </a:p>
          <a:p>
            <a:r>
              <a:rPr lang="en-US" sz="1200" dirty="0" smtClean="0"/>
              <a:t>Can show summary and detail data</a:t>
            </a:r>
          </a:p>
          <a:p>
            <a:endParaRPr lang="en-US" sz="1200" dirty="0"/>
          </a:p>
          <a:p>
            <a:r>
              <a:rPr lang="en-US" sz="1200" dirty="0" smtClean="0"/>
              <a:t>Utilize filters to make scalable for many uses across divisions and </a:t>
            </a:r>
            <a:r>
              <a:rPr lang="en-US" sz="1200" dirty="0" err="1" smtClean="0"/>
              <a:t>depts</a:t>
            </a:r>
            <a:endParaRPr lang="en-US" sz="1200" dirty="0"/>
          </a:p>
        </p:txBody>
      </p:sp>
      <p:sp>
        <p:nvSpPr>
          <p:cNvPr id="20" name="TextBox 19"/>
          <p:cNvSpPr txBox="1"/>
          <p:nvPr/>
        </p:nvSpPr>
        <p:spPr>
          <a:xfrm>
            <a:off x="2410230" y="2643882"/>
            <a:ext cx="2228272" cy="2031325"/>
          </a:xfrm>
          <a:prstGeom prst="rect">
            <a:avLst/>
          </a:prstGeom>
          <a:noFill/>
        </p:spPr>
        <p:txBody>
          <a:bodyPr wrap="square" rtlCol="0">
            <a:spAutoFit/>
          </a:bodyPr>
          <a:lstStyle/>
          <a:p>
            <a:pPr lvl="0"/>
            <a:r>
              <a:rPr lang="en-US" sz="1200" dirty="0"/>
              <a:t>Display a lot of information about specific subset of </a:t>
            </a:r>
            <a:r>
              <a:rPr lang="en-US" sz="1200" dirty="0" smtClean="0"/>
              <a:t>records</a:t>
            </a:r>
          </a:p>
          <a:p>
            <a:pPr lvl="0"/>
            <a:endParaRPr lang="en-US" sz="1200" dirty="0"/>
          </a:p>
          <a:p>
            <a:pPr lvl="0"/>
            <a:r>
              <a:rPr lang="en-US" sz="1200" dirty="0"/>
              <a:t>In-line </a:t>
            </a:r>
            <a:r>
              <a:rPr lang="en-US" sz="1200" dirty="0" smtClean="0"/>
              <a:t>editable</a:t>
            </a:r>
          </a:p>
          <a:p>
            <a:pPr lvl="0"/>
            <a:endParaRPr lang="en-US" sz="1200" dirty="0"/>
          </a:p>
          <a:p>
            <a:pPr lvl="0"/>
            <a:r>
              <a:rPr lang="en-US" sz="1200" dirty="0" smtClean="0"/>
              <a:t>Can handle complex formulas</a:t>
            </a:r>
          </a:p>
          <a:p>
            <a:pPr lvl="0"/>
            <a:endParaRPr lang="en-US" sz="1200" dirty="0"/>
          </a:p>
          <a:p>
            <a:pPr lvl="0"/>
            <a:r>
              <a:rPr lang="en-US" sz="1200" dirty="0" smtClean="0"/>
              <a:t>Can incorporate NetSuite + </a:t>
            </a:r>
            <a:r>
              <a:rPr lang="en-US" sz="1200" dirty="0" err="1" smtClean="0"/>
              <a:t>Macola</a:t>
            </a:r>
            <a:r>
              <a:rPr lang="en-US" sz="1200" dirty="0" smtClean="0"/>
              <a:t> data, in some cases</a:t>
            </a:r>
            <a:endParaRPr lang="en-US" sz="1200" dirty="0"/>
          </a:p>
          <a:p>
            <a:endParaRPr lang="en-US" dirty="0"/>
          </a:p>
        </p:txBody>
      </p:sp>
      <p:sp>
        <p:nvSpPr>
          <p:cNvPr id="21" name="TextBox 20"/>
          <p:cNvSpPr txBox="1"/>
          <p:nvPr/>
        </p:nvSpPr>
        <p:spPr>
          <a:xfrm>
            <a:off x="7448204" y="2320717"/>
            <a:ext cx="1562792" cy="763305"/>
          </a:xfrm>
          <a:prstGeom prst="rect">
            <a:avLst/>
          </a:prstGeom>
          <a:noFill/>
        </p:spPr>
        <p:txBody>
          <a:bodyPr wrap="square" rtlCol="0">
            <a:spAutoFit/>
          </a:bodyPr>
          <a:lstStyle/>
          <a:p>
            <a:endParaRPr lang="en-US" dirty="0"/>
          </a:p>
        </p:txBody>
      </p:sp>
      <p:sp>
        <p:nvSpPr>
          <p:cNvPr id="22" name="TextBox 21"/>
          <p:cNvSpPr txBox="1"/>
          <p:nvPr/>
        </p:nvSpPr>
        <p:spPr>
          <a:xfrm>
            <a:off x="7448204" y="2590720"/>
            <a:ext cx="2378349" cy="2308324"/>
          </a:xfrm>
          <a:prstGeom prst="rect">
            <a:avLst/>
          </a:prstGeom>
          <a:noFill/>
        </p:spPr>
        <p:txBody>
          <a:bodyPr wrap="square" rtlCol="0">
            <a:spAutoFit/>
          </a:bodyPr>
          <a:lstStyle/>
          <a:p>
            <a:r>
              <a:rPr lang="en-US" sz="1200" dirty="0" smtClean="0"/>
              <a:t>Display multiple levels of data through drill-down</a:t>
            </a:r>
          </a:p>
          <a:p>
            <a:endParaRPr lang="en-US" sz="1200" dirty="0"/>
          </a:p>
          <a:p>
            <a:r>
              <a:rPr lang="en-US" sz="1200" dirty="0" smtClean="0"/>
              <a:t>Can </a:t>
            </a:r>
            <a:r>
              <a:rPr lang="en-US" sz="1200" b="1" dirty="0" smtClean="0"/>
              <a:t>only</a:t>
            </a:r>
            <a:r>
              <a:rPr lang="en-US" sz="1200" dirty="0" smtClean="0"/>
              <a:t> be built on transactional data ( ex: SOs, Invoices, GL activity) &amp; therefore can only display NetSuite data</a:t>
            </a:r>
          </a:p>
          <a:p>
            <a:endParaRPr lang="en-US" sz="1200" dirty="0"/>
          </a:p>
          <a:p>
            <a:r>
              <a:rPr lang="en-US" sz="1200" dirty="0" smtClean="0"/>
              <a:t>Limited scope of formulas</a:t>
            </a:r>
          </a:p>
          <a:p>
            <a:endParaRPr lang="en-US" sz="1200" dirty="0"/>
          </a:p>
          <a:p>
            <a:r>
              <a:rPr lang="en-US" sz="1200" dirty="0" smtClean="0"/>
              <a:t>Group of standard reports or Sales and Financials prebuilt by NetSuite</a:t>
            </a:r>
            <a:endParaRPr lang="en-US" sz="1200" dirty="0"/>
          </a:p>
        </p:txBody>
      </p:sp>
    </p:spTree>
    <p:extLst>
      <p:ext uri="{BB962C8B-B14F-4D97-AF65-F5344CB8AC3E}">
        <p14:creationId xmlns:p14="http://schemas.microsoft.com/office/powerpoint/2010/main" val="114251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stretch>
            <a:fillRect/>
          </a:stretch>
        </p:blipFill>
        <p:spPr>
          <a:xfrm>
            <a:off x="2671705" y="1288537"/>
            <a:ext cx="9117461" cy="4271782"/>
          </a:xfrm>
          <a:prstGeom prst="rect">
            <a:avLst/>
          </a:prstGeom>
        </p:spPr>
      </p:pic>
      <p:sp>
        <p:nvSpPr>
          <p:cNvPr id="2" name="Title 1"/>
          <p:cNvSpPr>
            <a:spLocks noGrp="1"/>
          </p:cNvSpPr>
          <p:nvPr>
            <p:ph type="title"/>
          </p:nvPr>
        </p:nvSpPr>
        <p:spPr/>
        <p:txBody>
          <a:bodyPr>
            <a:normAutofit fontScale="90000"/>
          </a:bodyPr>
          <a:lstStyle/>
          <a:p>
            <a:r>
              <a:rPr lang="en-US" dirty="0">
                <a:solidFill>
                  <a:srgbClr val="FF0000"/>
                </a:solidFill>
              </a:rPr>
              <a:t>P</a:t>
            </a:r>
            <a:r>
              <a:rPr lang="en-US" dirty="0" smtClean="0">
                <a:solidFill>
                  <a:srgbClr val="FF0000"/>
                </a:solidFill>
              </a:rPr>
              <a:t>ortlets</a:t>
            </a:r>
            <a:r>
              <a:rPr lang="en-US" dirty="0" smtClean="0"/>
              <a:t/>
            </a:r>
            <a:br>
              <a:rPr lang="en-US" dirty="0" smtClean="0"/>
            </a:br>
            <a:r>
              <a:rPr lang="en-US" dirty="0" smtClean="0"/>
              <a:t/>
            </a:r>
            <a:br>
              <a:rPr lang="en-US" dirty="0" smtClean="0"/>
            </a:br>
            <a:r>
              <a:rPr lang="en-US" dirty="0" smtClean="0"/>
              <a:t>Reminders</a:t>
            </a:r>
            <a:br>
              <a:rPr lang="en-US" dirty="0" smtClean="0"/>
            </a:br>
            <a:r>
              <a:rPr lang="en-US" dirty="0" smtClean="0"/>
              <a:t/>
            </a:r>
            <a:br>
              <a:rPr lang="en-US" dirty="0" smtClean="0"/>
            </a:br>
            <a:r>
              <a:rPr lang="en-US" dirty="0" smtClean="0"/>
              <a:t>Quick Links</a:t>
            </a:r>
            <a:br>
              <a:rPr lang="en-US" dirty="0" smtClean="0"/>
            </a:br>
            <a:r>
              <a:rPr lang="en-US" dirty="0" smtClean="0"/>
              <a:t/>
            </a:r>
            <a:br>
              <a:rPr lang="en-US" dirty="0" smtClean="0"/>
            </a:br>
            <a:r>
              <a:rPr lang="en-US" dirty="0" smtClean="0"/>
              <a:t>Shortcuts</a:t>
            </a:r>
            <a:br>
              <a:rPr lang="en-US" dirty="0" smtClean="0"/>
            </a:br>
            <a:r>
              <a:rPr lang="en-US" dirty="0" smtClean="0"/>
              <a:t/>
            </a:r>
            <a:br>
              <a:rPr lang="en-US" dirty="0" smtClean="0"/>
            </a:br>
            <a:r>
              <a:rPr lang="en-US" dirty="0" smtClean="0"/>
              <a:t>Reports on Center Tab</a:t>
            </a:r>
            <a:endParaRPr lang="en-US" dirty="0"/>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Saved Searches</a:t>
            </a:r>
            <a:endParaRPr lang="en-US" sz="3300" dirty="0"/>
          </a:p>
        </p:txBody>
      </p:sp>
      <p:sp>
        <p:nvSpPr>
          <p:cNvPr id="9" name="Rectangle 8"/>
          <p:cNvSpPr/>
          <p:nvPr/>
        </p:nvSpPr>
        <p:spPr>
          <a:xfrm>
            <a:off x="10241281" y="3923607"/>
            <a:ext cx="1547886" cy="11554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98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stretch>
            <a:fillRect/>
          </a:stretch>
        </p:blipFill>
        <p:spPr>
          <a:xfrm>
            <a:off x="2671705" y="1288537"/>
            <a:ext cx="9117461" cy="4271782"/>
          </a:xfrm>
          <a:prstGeom prst="rect">
            <a:avLst/>
          </a:prstGeom>
        </p:spPr>
      </p:pic>
      <p:sp>
        <p:nvSpPr>
          <p:cNvPr id="2" name="Title 1"/>
          <p:cNvSpPr>
            <a:spLocks noGrp="1"/>
          </p:cNvSpPr>
          <p:nvPr>
            <p:ph type="title"/>
          </p:nvPr>
        </p:nvSpPr>
        <p:spPr/>
        <p:txBody>
          <a:bodyPr>
            <a:normAutofit fontScale="90000"/>
          </a:bodyPr>
          <a:lstStyle/>
          <a:p>
            <a:r>
              <a:rPr lang="en-US" dirty="0">
                <a:solidFill>
                  <a:schemeClr val="bg1"/>
                </a:solidFill>
              </a:rPr>
              <a:t>P</a:t>
            </a:r>
            <a:r>
              <a:rPr lang="en-US" dirty="0" smtClean="0">
                <a:solidFill>
                  <a:schemeClr val="bg1"/>
                </a:solidFill>
              </a:rPr>
              <a:t>ortlets</a:t>
            </a:r>
            <a:r>
              <a:rPr lang="en-US" dirty="0" smtClean="0"/>
              <a:t/>
            </a:r>
            <a:br>
              <a:rPr lang="en-US" dirty="0" smtClean="0"/>
            </a:br>
            <a:r>
              <a:rPr lang="en-US" dirty="0" smtClean="0"/>
              <a:t/>
            </a:r>
            <a:br>
              <a:rPr lang="en-US" dirty="0" smtClean="0"/>
            </a:br>
            <a:r>
              <a:rPr lang="en-US" dirty="0" smtClean="0">
                <a:solidFill>
                  <a:srgbClr val="FF0000"/>
                </a:solidFill>
              </a:rPr>
              <a:t>Reminders</a:t>
            </a:r>
            <a:r>
              <a:rPr lang="en-US" dirty="0" smtClean="0"/>
              <a:t/>
            </a:r>
            <a:br>
              <a:rPr lang="en-US" dirty="0" smtClean="0"/>
            </a:br>
            <a:r>
              <a:rPr lang="en-US" dirty="0" smtClean="0"/>
              <a:t/>
            </a:r>
            <a:br>
              <a:rPr lang="en-US" dirty="0" smtClean="0"/>
            </a:br>
            <a:r>
              <a:rPr lang="en-US" dirty="0" smtClean="0"/>
              <a:t>Quick Links</a:t>
            </a:r>
            <a:br>
              <a:rPr lang="en-US" dirty="0" smtClean="0"/>
            </a:br>
            <a:r>
              <a:rPr lang="en-US" dirty="0" smtClean="0"/>
              <a:t/>
            </a:r>
            <a:br>
              <a:rPr lang="en-US" dirty="0" smtClean="0"/>
            </a:br>
            <a:r>
              <a:rPr lang="en-US" dirty="0" smtClean="0"/>
              <a:t>Shortcuts</a:t>
            </a:r>
            <a:br>
              <a:rPr lang="en-US" dirty="0" smtClean="0"/>
            </a:br>
            <a:r>
              <a:rPr lang="en-US" dirty="0" smtClean="0"/>
              <a:t/>
            </a:r>
            <a:br>
              <a:rPr lang="en-US" dirty="0" smtClean="0"/>
            </a:br>
            <a:r>
              <a:rPr lang="en-US" dirty="0" smtClean="0"/>
              <a:t>Reports on Center Tab</a:t>
            </a:r>
            <a:endParaRPr lang="en-US" dirty="0"/>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Saved Searches</a:t>
            </a:r>
            <a:endParaRPr lang="en-US" sz="3300" dirty="0"/>
          </a:p>
        </p:txBody>
      </p:sp>
      <p:sp>
        <p:nvSpPr>
          <p:cNvPr id="9" name="Rectangle 8"/>
          <p:cNvSpPr/>
          <p:nvPr/>
        </p:nvSpPr>
        <p:spPr>
          <a:xfrm>
            <a:off x="2768140" y="1886989"/>
            <a:ext cx="1537853" cy="192024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847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stretch>
            <a:fillRect/>
          </a:stretch>
        </p:blipFill>
        <p:spPr>
          <a:xfrm>
            <a:off x="2671705" y="1288537"/>
            <a:ext cx="9117461" cy="4271782"/>
          </a:xfrm>
          <a:prstGeom prst="rect">
            <a:avLst/>
          </a:prstGeom>
        </p:spPr>
      </p:pic>
      <p:sp>
        <p:nvSpPr>
          <p:cNvPr id="2" name="Title 1"/>
          <p:cNvSpPr>
            <a:spLocks noGrp="1"/>
          </p:cNvSpPr>
          <p:nvPr>
            <p:ph type="title"/>
          </p:nvPr>
        </p:nvSpPr>
        <p:spPr/>
        <p:txBody>
          <a:bodyPr>
            <a:normAutofit fontScale="90000"/>
          </a:bodyPr>
          <a:lstStyle/>
          <a:p>
            <a:r>
              <a:rPr lang="en-US" dirty="0">
                <a:solidFill>
                  <a:schemeClr val="bg1"/>
                </a:solidFill>
              </a:rPr>
              <a:t>P</a:t>
            </a:r>
            <a:r>
              <a:rPr lang="en-US" dirty="0" smtClean="0">
                <a:solidFill>
                  <a:schemeClr val="bg1"/>
                </a:solidFill>
              </a:rPr>
              <a:t>ortlets</a:t>
            </a:r>
            <a:r>
              <a:rPr lang="en-US" dirty="0" smtClean="0"/>
              <a:t/>
            </a:r>
            <a:br>
              <a:rPr lang="en-US" dirty="0" smtClean="0"/>
            </a:br>
            <a:r>
              <a:rPr lang="en-US" dirty="0" smtClean="0"/>
              <a:t/>
            </a:r>
            <a:br>
              <a:rPr lang="en-US" dirty="0" smtClean="0"/>
            </a:br>
            <a:r>
              <a:rPr lang="en-US" dirty="0" smtClean="0">
                <a:solidFill>
                  <a:schemeClr val="bg1"/>
                </a:solidFill>
              </a:rPr>
              <a:t>Reminders</a:t>
            </a:r>
            <a:r>
              <a:rPr lang="en-US" dirty="0" smtClean="0"/>
              <a:t/>
            </a:r>
            <a:br>
              <a:rPr lang="en-US" dirty="0" smtClean="0"/>
            </a:br>
            <a:r>
              <a:rPr lang="en-US" dirty="0" smtClean="0"/>
              <a:t/>
            </a:r>
            <a:br>
              <a:rPr lang="en-US" dirty="0" smtClean="0"/>
            </a:br>
            <a:r>
              <a:rPr lang="en-US" dirty="0" smtClean="0">
                <a:solidFill>
                  <a:srgbClr val="FF0000"/>
                </a:solidFill>
              </a:rPr>
              <a:t>Quick Links</a:t>
            </a:r>
            <a:r>
              <a:rPr lang="en-US" dirty="0" smtClean="0"/>
              <a:t/>
            </a:r>
            <a:br>
              <a:rPr lang="en-US" dirty="0" smtClean="0"/>
            </a:br>
            <a:r>
              <a:rPr lang="en-US" dirty="0" smtClean="0"/>
              <a:t/>
            </a:r>
            <a:br>
              <a:rPr lang="en-US" dirty="0" smtClean="0"/>
            </a:br>
            <a:r>
              <a:rPr lang="en-US" dirty="0" smtClean="0"/>
              <a:t>Shortcuts</a:t>
            </a:r>
            <a:br>
              <a:rPr lang="en-US" dirty="0" smtClean="0"/>
            </a:br>
            <a:r>
              <a:rPr lang="en-US" dirty="0" smtClean="0"/>
              <a:t/>
            </a:r>
            <a:br>
              <a:rPr lang="en-US" dirty="0" smtClean="0"/>
            </a:br>
            <a:r>
              <a:rPr lang="en-US" dirty="0" smtClean="0"/>
              <a:t>Reports on Center Tab</a:t>
            </a:r>
            <a:endParaRPr lang="en-US" dirty="0"/>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Saved Searches</a:t>
            </a:r>
            <a:endParaRPr lang="en-US" sz="3300" dirty="0"/>
          </a:p>
        </p:txBody>
      </p:sp>
      <p:sp>
        <p:nvSpPr>
          <p:cNvPr id="9" name="Rectangle 8"/>
          <p:cNvSpPr/>
          <p:nvPr/>
        </p:nvSpPr>
        <p:spPr>
          <a:xfrm>
            <a:off x="10251313" y="5195455"/>
            <a:ext cx="1537853" cy="139613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0289992" y="5540034"/>
            <a:ext cx="1460494" cy="1051556"/>
          </a:xfrm>
          <a:prstGeom prst="rect">
            <a:avLst/>
          </a:prstGeom>
        </p:spPr>
      </p:pic>
    </p:spTree>
    <p:extLst>
      <p:ext uri="{BB962C8B-B14F-4D97-AF65-F5344CB8AC3E}">
        <p14:creationId xmlns:p14="http://schemas.microsoft.com/office/powerpoint/2010/main" val="1553039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stretch>
            <a:fillRect/>
          </a:stretch>
        </p:blipFill>
        <p:spPr>
          <a:xfrm>
            <a:off x="2671705" y="1288537"/>
            <a:ext cx="9117461" cy="4271782"/>
          </a:xfrm>
          <a:prstGeom prst="rect">
            <a:avLst/>
          </a:prstGeom>
        </p:spPr>
      </p:pic>
      <p:sp>
        <p:nvSpPr>
          <p:cNvPr id="2" name="Title 1"/>
          <p:cNvSpPr>
            <a:spLocks noGrp="1"/>
          </p:cNvSpPr>
          <p:nvPr>
            <p:ph type="title"/>
          </p:nvPr>
        </p:nvSpPr>
        <p:spPr/>
        <p:txBody>
          <a:bodyPr>
            <a:normAutofit fontScale="90000"/>
          </a:bodyPr>
          <a:lstStyle/>
          <a:p>
            <a:r>
              <a:rPr lang="en-US" dirty="0">
                <a:solidFill>
                  <a:schemeClr val="bg1"/>
                </a:solidFill>
              </a:rPr>
              <a:t>P</a:t>
            </a:r>
            <a:r>
              <a:rPr lang="en-US" dirty="0" smtClean="0">
                <a:solidFill>
                  <a:schemeClr val="bg1"/>
                </a:solidFill>
              </a:rPr>
              <a:t>ortlets</a:t>
            </a:r>
            <a:r>
              <a:rPr lang="en-US" dirty="0" smtClean="0"/>
              <a:t/>
            </a:r>
            <a:br>
              <a:rPr lang="en-US" dirty="0" smtClean="0"/>
            </a:br>
            <a:r>
              <a:rPr lang="en-US" dirty="0" smtClean="0"/>
              <a:t/>
            </a:r>
            <a:br>
              <a:rPr lang="en-US" dirty="0" smtClean="0"/>
            </a:br>
            <a:r>
              <a:rPr lang="en-US" dirty="0" smtClean="0">
                <a:solidFill>
                  <a:schemeClr val="bg1"/>
                </a:solidFill>
              </a:rPr>
              <a:t>Reminders</a:t>
            </a:r>
            <a:r>
              <a:rPr lang="en-US" dirty="0" smtClean="0"/>
              <a:t/>
            </a:r>
            <a:br>
              <a:rPr lang="en-US" dirty="0" smtClean="0"/>
            </a:br>
            <a:r>
              <a:rPr lang="en-US" dirty="0" smtClean="0"/>
              <a:t/>
            </a:r>
            <a:br>
              <a:rPr lang="en-US" dirty="0" smtClean="0"/>
            </a:br>
            <a:r>
              <a:rPr lang="en-US" dirty="0" smtClean="0">
                <a:solidFill>
                  <a:schemeClr val="bg1"/>
                </a:solidFill>
              </a:rPr>
              <a:t>Quick Links</a:t>
            </a:r>
            <a:r>
              <a:rPr lang="en-US" dirty="0" smtClean="0"/>
              <a:t/>
            </a:r>
            <a:br>
              <a:rPr lang="en-US" dirty="0" smtClean="0"/>
            </a:br>
            <a:r>
              <a:rPr lang="en-US" dirty="0" smtClean="0"/>
              <a:t/>
            </a:r>
            <a:br>
              <a:rPr lang="en-US" dirty="0" smtClean="0"/>
            </a:br>
            <a:r>
              <a:rPr lang="en-US" dirty="0" smtClean="0">
                <a:solidFill>
                  <a:srgbClr val="FF0000"/>
                </a:solidFill>
              </a:rPr>
              <a:t>Shortcuts</a:t>
            </a:r>
            <a:r>
              <a:rPr lang="en-US" dirty="0" smtClean="0"/>
              <a:t/>
            </a:r>
            <a:br>
              <a:rPr lang="en-US" dirty="0" smtClean="0"/>
            </a:br>
            <a:r>
              <a:rPr lang="en-US" dirty="0" smtClean="0"/>
              <a:t/>
            </a:r>
            <a:br>
              <a:rPr lang="en-US" dirty="0" smtClean="0"/>
            </a:br>
            <a:r>
              <a:rPr lang="en-US" dirty="0" smtClean="0"/>
              <a:t>Reports on Center Tab</a:t>
            </a:r>
            <a:endParaRPr lang="en-US" dirty="0"/>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Saved Searches</a:t>
            </a:r>
            <a:endParaRPr lang="en-US" sz="3300" dirty="0"/>
          </a:p>
        </p:txBody>
      </p:sp>
      <p:sp>
        <p:nvSpPr>
          <p:cNvPr id="9" name="Rectangle 8"/>
          <p:cNvSpPr/>
          <p:nvPr/>
        </p:nvSpPr>
        <p:spPr>
          <a:xfrm>
            <a:off x="10289992" y="1878676"/>
            <a:ext cx="1537853" cy="202830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0289992" y="5540034"/>
            <a:ext cx="1460494" cy="1051556"/>
          </a:xfrm>
          <a:prstGeom prst="rect">
            <a:avLst/>
          </a:prstGeom>
        </p:spPr>
      </p:pic>
      <p:sp>
        <p:nvSpPr>
          <p:cNvPr id="5" name="TextBox 4"/>
          <p:cNvSpPr txBox="1"/>
          <p:nvPr/>
        </p:nvSpPr>
        <p:spPr>
          <a:xfrm>
            <a:off x="3973484" y="6069106"/>
            <a:ext cx="5502210" cy="369332"/>
          </a:xfrm>
          <a:prstGeom prst="rect">
            <a:avLst/>
          </a:prstGeom>
          <a:noFill/>
        </p:spPr>
        <p:txBody>
          <a:bodyPr wrap="square" rtlCol="0">
            <a:spAutoFit/>
          </a:bodyPr>
          <a:lstStyle/>
          <a:p>
            <a:r>
              <a:rPr lang="en-US" dirty="0" smtClean="0"/>
              <a:t>Pre-filtered saved searches can be saved as a shortcut</a:t>
            </a:r>
            <a:endParaRPr lang="en-US" dirty="0"/>
          </a:p>
        </p:txBody>
      </p:sp>
    </p:spTree>
    <p:extLst>
      <p:ext uri="{BB962C8B-B14F-4D97-AF65-F5344CB8AC3E}">
        <p14:creationId xmlns:p14="http://schemas.microsoft.com/office/powerpoint/2010/main" val="1854857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stretch>
            <a:fillRect/>
          </a:stretch>
        </p:blipFill>
        <p:spPr>
          <a:xfrm>
            <a:off x="2671705" y="1288537"/>
            <a:ext cx="9117461" cy="4271782"/>
          </a:xfrm>
          <a:prstGeom prst="rect">
            <a:avLst/>
          </a:prstGeom>
        </p:spPr>
      </p:pic>
      <p:sp>
        <p:nvSpPr>
          <p:cNvPr id="2" name="Title 1"/>
          <p:cNvSpPr>
            <a:spLocks noGrp="1"/>
          </p:cNvSpPr>
          <p:nvPr>
            <p:ph type="title"/>
          </p:nvPr>
        </p:nvSpPr>
        <p:spPr/>
        <p:txBody>
          <a:bodyPr>
            <a:normAutofit fontScale="90000"/>
          </a:bodyPr>
          <a:lstStyle/>
          <a:p>
            <a:r>
              <a:rPr lang="en-US" dirty="0">
                <a:solidFill>
                  <a:schemeClr val="bg1"/>
                </a:solidFill>
              </a:rPr>
              <a:t>P</a:t>
            </a:r>
            <a:r>
              <a:rPr lang="en-US" dirty="0" smtClean="0">
                <a:solidFill>
                  <a:schemeClr val="bg1"/>
                </a:solidFill>
              </a:rPr>
              <a:t>ortlets</a:t>
            </a:r>
            <a:r>
              <a:rPr lang="en-US" dirty="0" smtClean="0"/>
              <a:t/>
            </a:r>
            <a:br>
              <a:rPr lang="en-US" dirty="0" smtClean="0"/>
            </a:br>
            <a:r>
              <a:rPr lang="en-US" dirty="0" smtClean="0"/>
              <a:t/>
            </a:r>
            <a:br>
              <a:rPr lang="en-US" dirty="0" smtClean="0"/>
            </a:br>
            <a:r>
              <a:rPr lang="en-US" dirty="0" smtClean="0">
                <a:solidFill>
                  <a:schemeClr val="bg1"/>
                </a:solidFill>
              </a:rPr>
              <a:t>Reminders</a:t>
            </a:r>
            <a:r>
              <a:rPr lang="en-US" dirty="0" smtClean="0"/>
              <a:t/>
            </a:r>
            <a:br>
              <a:rPr lang="en-US" dirty="0" smtClean="0"/>
            </a:br>
            <a:r>
              <a:rPr lang="en-US" dirty="0" smtClean="0"/>
              <a:t/>
            </a:r>
            <a:br>
              <a:rPr lang="en-US" dirty="0" smtClean="0"/>
            </a:br>
            <a:r>
              <a:rPr lang="en-US" dirty="0" smtClean="0">
                <a:solidFill>
                  <a:schemeClr val="bg1"/>
                </a:solidFill>
              </a:rPr>
              <a:t>Quick Links</a:t>
            </a:r>
            <a:r>
              <a:rPr lang="en-US" dirty="0" smtClean="0"/>
              <a:t/>
            </a:r>
            <a:br>
              <a:rPr lang="en-US" dirty="0" smtClean="0"/>
            </a:br>
            <a:r>
              <a:rPr lang="en-US" dirty="0" smtClean="0"/>
              <a:t/>
            </a:r>
            <a:br>
              <a:rPr lang="en-US" dirty="0" smtClean="0"/>
            </a:br>
            <a:r>
              <a:rPr lang="en-US" dirty="0" smtClean="0">
                <a:solidFill>
                  <a:schemeClr val="bg1"/>
                </a:solidFill>
              </a:rPr>
              <a:t>Shortcuts</a:t>
            </a:r>
            <a:r>
              <a:rPr lang="en-US" dirty="0" smtClean="0"/>
              <a:t/>
            </a:r>
            <a:br>
              <a:rPr lang="en-US" dirty="0" smtClean="0"/>
            </a:br>
            <a:r>
              <a:rPr lang="en-US" dirty="0" smtClean="0"/>
              <a:t/>
            </a:r>
            <a:br>
              <a:rPr lang="en-US" dirty="0" smtClean="0"/>
            </a:br>
            <a:r>
              <a:rPr lang="en-US" dirty="0" smtClean="0">
                <a:solidFill>
                  <a:srgbClr val="FF0000"/>
                </a:solidFill>
              </a:rPr>
              <a:t>Reports on Center Tab</a:t>
            </a:r>
            <a:endParaRPr lang="en-US" dirty="0">
              <a:solidFill>
                <a:srgbClr val="FF0000"/>
              </a:solidFill>
            </a:endParaRPr>
          </a:p>
        </p:txBody>
      </p:sp>
      <p:sp>
        <p:nvSpPr>
          <p:cNvPr id="4" name="TextBox 3"/>
          <p:cNvSpPr txBox="1"/>
          <p:nvPr/>
        </p:nvSpPr>
        <p:spPr>
          <a:xfrm>
            <a:off x="252919" y="182880"/>
            <a:ext cx="3720565" cy="600164"/>
          </a:xfrm>
          <a:prstGeom prst="rect">
            <a:avLst/>
          </a:prstGeom>
          <a:noFill/>
        </p:spPr>
        <p:txBody>
          <a:bodyPr wrap="square" rtlCol="0">
            <a:spAutoFit/>
          </a:bodyPr>
          <a:lstStyle/>
          <a:p>
            <a:r>
              <a:rPr lang="en-US" sz="3300" dirty="0" smtClean="0"/>
              <a:t>Saved Searches</a:t>
            </a:r>
            <a:endParaRPr lang="en-US" sz="3300" dirty="0"/>
          </a:p>
        </p:txBody>
      </p:sp>
      <p:sp>
        <p:nvSpPr>
          <p:cNvPr id="9" name="Rectangle 8"/>
          <p:cNvSpPr/>
          <p:nvPr/>
        </p:nvSpPr>
        <p:spPr>
          <a:xfrm>
            <a:off x="5261956" y="2751512"/>
            <a:ext cx="2028306" cy="2660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0289992" y="5540034"/>
            <a:ext cx="1460494" cy="1051556"/>
          </a:xfrm>
          <a:prstGeom prst="rect">
            <a:avLst/>
          </a:prstGeom>
        </p:spPr>
      </p:pic>
      <p:sp>
        <p:nvSpPr>
          <p:cNvPr id="7" name="Rectangle 6"/>
          <p:cNvSpPr/>
          <p:nvPr/>
        </p:nvSpPr>
        <p:spPr>
          <a:xfrm>
            <a:off x="5261956" y="1366057"/>
            <a:ext cx="415637" cy="20504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1640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919" y="182880"/>
            <a:ext cx="8965896" cy="600164"/>
          </a:xfrm>
          <a:prstGeom prst="rect">
            <a:avLst/>
          </a:prstGeom>
          <a:noFill/>
        </p:spPr>
        <p:txBody>
          <a:bodyPr wrap="square" rtlCol="0">
            <a:spAutoFit/>
          </a:bodyPr>
          <a:lstStyle/>
          <a:p>
            <a:r>
              <a:rPr lang="en-US" sz="3300" dirty="0" smtClean="0"/>
              <a:t>Saved Searches: Locating Using Global Search</a:t>
            </a:r>
            <a:endParaRPr lang="en-US" sz="3300" dirty="0"/>
          </a:p>
        </p:txBody>
      </p:sp>
      <p:sp>
        <p:nvSpPr>
          <p:cNvPr id="3" name="TextBox 2"/>
          <p:cNvSpPr txBox="1"/>
          <p:nvPr/>
        </p:nvSpPr>
        <p:spPr>
          <a:xfrm>
            <a:off x="1845751" y="5282168"/>
            <a:ext cx="6217919" cy="923330"/>
          </a:xfrm>
          <a:prstGeom prst="rect">
            <a:avLst/>
          </a:prstGeom>
          <a:noFill/>
        </p:spPr>
        <p:txBody>
          <a:bodyPr wrap="square" rtlCol="0">
            <a:spAutoFit/>
          </a:bodyPr>
          <a:lstStyle/>
          <a:p>
            <a:r>
              <a:rPr lang="en-US" dirty="0" smtClean="0"/>
              <a:t>% acts as a wildcard</a:t>
            </a:r>
          </a:p>
          <a:p>
            <a:r>
              <a:rPr lang="en-US" dirty="0" smtClean="0"/>
              <a:t>	Useful to find searches if you know a word in the title</a:t>
            </a:r>
          </a:p>
          <a:p>
            <a:endParaRPr lang="en-US" dirty="0"/>
          </a:p>
        </p:txBody>
      </p:sp>
      <p:pic>
        <p:nvPicPr>
          <p:cNvPr id="4" name="Picture 3"/>
          <p:cNvPicPr>
            <a:picLocks noChangeAspect="1"/>
          </p:cNvPicPr>
          <p:nvPr/>
        </p:nvPicPr>
        <p:blipFill>
          <a:blip r:embed="rId2"/>
          <a:stretch>
            <a:fillRect/>
          </a:stretch>
        </p:blipFill>
        <p:spPr>
          <a:xfrm>
            <a:off x="1587032" y="1344425"/>
            <a:ext cx="5934075" cy="3057525"/>
          </a:xfrm>
          <a:prstGeom prst="rect">
            <a:avLst/>
          </a:prstGeom>
        </p:spPr>
      </p:pic>
      <p:sp>
        <p:nvSpPr>
          <p:cNvPr id="6" name="Rectangle 5"/>
          <p:cNvSpPr/>
          <p:nvPr/>
        </p:nvSpPr>
        <p:spPr>
          <a:xfrm>
            <a:off x="0" y="6033247"/>
            <a:ext cx="12192000" cy="824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356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1944</TotalTime>
  <Words>962</Words>
  <Application>Microsoft Office PowerPoint</Application>
  <PresentationFormat>Widescreen</PresentationFormat>
  <Paragraphs>134</Paragraphs>
  <Slides>28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Corbel</vt:lpstr>
      <vt:lpstr>Wingdings 2</vt:lpstr>
      <vt:lpstr>Frame</vt:lpstr>
      <vt:lpstr>Saved Searches &amp; Reports</vt:lpstr>
      <vt:lpstr>Agenda</vt:lpstr>
      <vt:lpstr>PowerPoint Presentation</vt:lpstr>
      <vt:lpstr>Portlets  Reminders  Quick Links  Shortcuts  Reports on Center Tab</vt:lpstr>
      <vt:lpstr>Portlets  Reminders  Quick Links  Shortcuts  Reports on Center Tab</vt:lpstr>
      <vt:lpstr>Portlets  Reminders  Quick Links  Shortcuts  Reports on Center Tab</vt:lpstr>
      <vt:lpstr>Portlets  Reminders  Quick Links  Shortcuts  Reports on Center Tab</vt:lpstr>
      <vt:lpstr>Portlets  Reminders  Quick Links  Shortcuts  Reports on Center Tab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Quick Links  Shortcuts  Reports on Center Tab</vt:lpstr>
      <vt:lpstr> Quick Links  Shortcuts  Reports on Center Tab</vt:lpstr>
      <vt:lpstr> Quick Links  Shortcuts  Reports on Center Tab</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Saved Searches &amp; Reports</dc:title>
  <dc:creator>Kathleen Hancock</dc:creator>
  <cp:lastModifiedBy>Kathleen Hancock</cp:lastModifiedBy>
  <cp:revision>73</cp:revision>
  <dcterms:created xsi:type="dcterms:W3CDTF">2021-03-10T18:24:37Z</dcterms:created>
  <dcterms:modified xsi:type="dcterms:W3CDTF">2021-03-16T12:55:50Z</dcterms:modified>
</cp:coreProperties>
</file>