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427" r:id="rId4"/>
    <p:sldId id="345" r:id="rId5"/>
    <p:sldId id="434" r:id="rId6"/>
    <p:sldId id="419" r:id="rId7"/>
    <p:sldId id="422" r:id="rId8"/>
    <p:sldId id="423" r:id="rId9"/>
    <p:sldId id="424" r:id="rId10"/>
    <p:sldId id="433" r:id="rId11"/>
    <p:sldId id="435" r:id="rId12"/>
    <p:sldId id="437" r:id="rId13"/>
    <p:sldId id="436" r:id="rId14"/>
    <p:sldId id="446" r:id="rId15"/>
    <p:sldId id="426" r:id="rId16"/>
    <p:sldId id="438" r:id="rId17"/>
    <p:sldId id="439" r:id="rId18"/>
    <p:sldId id="441" r:id="rId19"/>
    <p:sldId id="442" r:id="rId20"/>
    <p:sldId id="443" r:id="rId21"/>
    <p:sldId id="445" r:id="rId22"/>
    <p:sldId id="430" r:id="rId23"/>
    <p:sldId id="448" r:id="rId24"/>
    <p:sldId id="454" r:id="rId25"/>
    <p:sldId id="461" r:id="rId26"/>
    <p:sldId id="459" r:id="rId27"/>
    <p:sldId id="464" r:id="rId28"/>
    <p:sldId id="458" r:id="rId29"/>
    <p:sldId id="450" r:id="rId30"/>
    <p:sldId id="451" r:id="rId31"/>
    <p:sldId id="453" r:id="rId32"/>
    <p:sldId id="465" r:id="rId33"/>
    <p:sldId id="449" r:id="rId34"/>
    <p:sldId id="455" r:id="rId35"/>
    <p:sldId id="466" r:id="rId36"/>
    <p:sldId id="467" r:id="rId37"/>
    <p:sldId id="468" r:id="rId38"/>
    <p:sldId id="484" r:id="rId39"/>
    <p:sldId id="456" r:id="rId40"/>
    <p:sldId id="457" r:id="rId41"/>
    <p:sldId id="447" r:id="rId42"/>
    <p:sldId id="462" r:id="rId43"/>
    <p:sldId id="460" r:id="rId44"/>
    <p:sldId id="463" r:id="rId45"/>
    <p:sldId id="469" r:id="rId46"/>
    <p:sldId id="470" r:id="rId47"/>
    <p:sldId id="429" r:id="rId48"/>
    <p:sldId id="471" r:id="rId49"/>
    <p:sldId id="472" r:id="rId50"/>
    <p:sldId id="473" r:id="rId51"/>
    <p:sldId id="474" r:id="rId52"/>
    <p:sldId id="494" r:id="rId53"/>
    <p:sldId id="475" r:id="rId54"/>
    <p:sldId id="341" r:id="rId55"/>
    <p:sldId id="476" r:id="rId56"/>
    <p:sldId id="477" r:id="rId57"/>
    <p:sldId id="478" r:id="rId58"/>
    <p:sldId id="479" r:id="rId59"/>
    <p:sldId id="480" r:id="rId60"/>
    <p:sldId id="481" r:id="rId61"/>
    <p:sldId id="482" r:id="rId62"/>
    <p:sldId id="483" r:id="rId63"/>
    <p:sldId id="485" r:id="rId64"/>
    <p:sldId id="486" r:id="rId65"/>
    <p:sldId id="487" r:id="rId66"/>
    <p:sldId id="488" r:id="rId67"/>
    <p:sldId id="491" r:id="rId68"/>
    <p:sldId id="489" r:id="rId69"/>
    <p:sldId id="490" r:id="rId70"/>
    <p:sldId id="492" r:id="rId71"/>
    <p:sldId id="49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D24A"/>
    <a:srgbClr val="FFFFFF"/>
    <a:srgbClr val="0C2BBC"/>
    <a:srgbClr val="5FCBEF"/>
    <a:srgbClr val="C9FFCF"/>
    <a:srgbClr val="F9FFC9"/>
    <a:srgbClr val="CEE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8" d="100"/>
          <a:sy n="118" d="100"/>
        </p:scale>
        <p:origin x="3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B89F8D-BF94-4388-8E17-6D143AC2218E}"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5A208-BD05-48D5-AEA1-51512AECA8E2}" type="slidenum">
              <a:rPr lang="en-US" smtClean="0"/>
              <a:t>‹#›</a:t>
            </a:fld>
            <a:endParaRPr lang="en-US"/>
          </a:p>
        </p:txBody>
      </p:sp>
    </p:spTree>
    <p:extLst>
      <p:ext uri="{BB962C8B-B14F-4D97-AF65-F5344CB8AC3E}">
        <p14:creationId xmlns:p14="http://schemas.microsoft.com/office/powerpoint/2010/main" val="2865960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B89F8D-BF94-4388-8E17-6D143AC2218E}"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5A208-BD05-48D5-AEA1-51512AECA8E2}" type="slidenum">
              <a:rPr lang="en-US" smtClean="0"/>
              <a:t>‹#›</a:t>
            </a:fld>
            <a:endParaRPr lang="en-US"/>
          </a:p>
        </p:txBody>
      </p:sp>
    </p:spTree>
    <p:extLst>
      <p:ext uri="{BB962C8B-B14F-4D97-AF65-F5344CB8AC3E}">
        <p14:creationId xmlns:p14="http://schemas.microsoft.com/office/powerpoint/2010/main" val="196757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B89F8D-BF94-4388-8E17-6D143AC2218E}"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5A208-BD05-48D5-AEA1-51512AECA8E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871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B89F8D-BF94-4388-8E17-6D143AC2218E}"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5A208-BD05-48D5-AEA1-51512AECA8E2}" type="slidenum">
              <a:rPr lang="en-US" smtClean="0"/>
              <a:t>‹#›</a:t>
            </a:fld>
            <a:endParaRPr lang="en-US"/>
          </a:p>
        </p:txBody>
      </p:sp>
    </p:spTree>
    <p:extLst>
      <p:ext uri="{BB962C8B-B14F-4D97-AF65-F5344CB8AC3E}">
        <p14:creationId xmlns:p14="http://schemas.microsoft.com/office/powerpoint/2010/main" val="430373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B89F8D-BF94-4388-8E17-6D143AC2218E}"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5A208-BD05-48D5-AEA1-51512AECA8E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0606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B89F8D-BF94-4388-8E17-6D143AC2218E}"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5A208-BD05-48D5-AEA1-51512AECA8E2}" type="slidenum">
              <a:rPr lang="en-US" smtClean="0"/>
              <a:t>‹#›</a:t>
            </a:fld>
            <a:endParaRPr lang="en-US"/>
          </a:p>
        </p:txBody>
      </p:sp>
    </p:spTree>
    <p:extLst>
      <p:ext uri="{BB962C8B-B14F-4D97-AF65-F5344CB8AC3E}">
        <p14:creationId xmlns:p14="http://schemas.microsoft.com/office/powerpoint/2010/main" val="3908998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B89F8D-BF94-4388-8E17-6D143AC2218E}"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5A208-BD05-48D5-AEA1-51512AECA8E2}" type="slidenum">
              <a:rPr lang="en-US" smtClean="0"/>
              <a:t>‹#›</a:t>
            </a:fld>
            <a:endParaRPr lang="en-US"/>
          </a:p>
        </p:txBody>
      </p:sp>
    </p:spTree>
    <p:extLst>
      <p:ext uri="{BB962C8B-B14F-4D97-AF65-F5344CB8AC3E}">
        <p14:creationId xmlns:p14="http://schemas.microsoft.com/office/powerpoint/2010/main" val="3632609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B89F8D-BF94-4388-8E17-6D143AC2218E}"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5A208-BD05-48D5-AEA1-51512AECA8E2}" type="slidenum">
              <a:rPr lang="en-US" smtClean="0"/>
              <a:t>‹#›</a:t>
            </a:fld>
            <a:endParaRPr lang="en-US"/>
          </a:p>
        </p:txBody>
      </p:sp>
    </p:spTree>
    <p:extLst>
      <p:ext uri="{BB962C8B-B14F-4D97-AF65-F5344CB8AC3E}">
        <p14:creationId xmlns:p14="http://schemas.microsoft.com/office/powerpoint/2010/main" val="254013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B89F8D-BF94-4388-8E17-6D143AC2218E}"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5A208-BD05-48D5-AEA1-51512AECA8E2}" type="slidenum">
              <a:rPr lang="en-US" smtClean="0"/>
              <a:t>‹#›</a:t>
            </a:fld>
            <a:endParaRPr lang="en-US"/>
          </a:p>
        </p:txBody>
      </p:sp>
    </p:spTree>
    <p:extLst>
      <p:ext uri="{BB962C8B-B14F-4D97-AF65-F5344CB8AC3E}">
        <p14:creationId xmlns:p14="http://schemas.microsoft.com/office/powerpoint/2010/main" val="396415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B89F8D-BF94-4388-8E17-6D143AC2218E}"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5A208-BD05-48D5-AEA1-51512AECA8E2}" type="slidenum">
              <a:rPr lang="en-US" smtClean="0"/>
              <a:t>‹#›</a:t>
            </a:fld>
            <a:endParaRPr lang="en-US"/>
          </a:p>
        </p:txBody>
      </p:sp>
    </p:spTree>
    <p:extLst>
      <p:ext uri="{BB962C8B-B14F-4D97-AF65-F5344CB8AC3E}">
        <p14:creationId xmlns:p14="http://schemas.microsoft.com/office/powerpoint/2010/main" val="47399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B89F8D-BF94-4388-8E17-6D143AC2218E}"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5A208-BD05-48D5-AEA1-51512AECA8E2}" type="slidenum">
              <a:rPr lang="en-US" smtClean="0"/>
              <a:t>‹#›</a:t>
            </a:fld>
            <a:endParaRPr lang="en-US"/>
          </a:p>
        </p:txBody>
      </p:sp>
    </p:spTree>
    <p:extLst>
      <p:ext uri="{BB962C8B-B14F-4D97-AF65-F5344CB8AC3E}">
        <p14:creationId xmlns:p14="http://schemas.microsoft.com/office/powerpoint/2010/main" val="405097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B89F8D-BF94-4388-8E17-6D143AC2218E}" type="datetimeFigureOut">
              <a:rPr lang="en-US" smtClean="0"/>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D5A208-BD05-48D5-AEA1-51512AECA8E2}" type="slidenum">
              <a:rPr lang="en-US" smtClean="0"/>
              <a:t>‹#›</a:t>
            </a:fld>
            <a:endParaRPr lang="en-US"/>
          </a:p>
        </p:txBody>
      </p:sp>
    </p:spTree>
    <p:extLst>
      <p:ext uri="{BB962C8B-B14F-4D97-AF65-F5344CB8AC3E}">
        <p14:creationId xmlns:p14="http://schemas.microsoft.com/office/powerpoint/2010/main" val="187496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B89F8D-BF94-4388-8E17-6D143AC2218E}" type="datetimeFigureOut">
              <a:rPr lang="en-US" smtClean="0"/>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D5A208-BD05-48D5-AEA1-51512AECA8E2}" type="slidenum">
              <a:rPr lang="en-US" smtClean="0"/>
              <a:t>‹#›</a:t>
            </a:fld>
            <a:endParaRPr lang="en-US"/>
          </a:p>
        </p:txBody>
      </p:sp>
    </p:spTree>
    <p:extLst>
      <p:ext uri="{BB962C8B-B14F-4D97-AF65-F5344CB8AC3E}">
        <p14:creationId xmlns:p14="http://schemas.microsoft.com/office/powerpoint/2010/main" val="40581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89F8D-BF94-4388-8E17-6D143AC2218E}" type="datetimeFigureOut">
              <a:rPr lang="en-US" smtClean="0"/>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D5A208-BD05-48D5-AEA1-51512AECA8E2}" type="slidenum">
              <a:rPr lang="en-US" smtClean="0"/>
              <a:t>‹#›</a:t>
            </a:fld>
            <a:endParaRPr lang="en-US"/>
          </a:p>
        </p:txBody>
      </p:sp>
    </p:spTree>
    <p:extLst>
      <p:ext uri="{BB962C8B-B14F-4D97-AF65-F5344CB8AC3E}">
        <p14:creationId xmlns:p14="http://schemas.microsoft.com/office/powerpoint/2010/main" val="318870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B89F8D-BF94-4388-8E17-6D143AC2218E}"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5A208-BD05-48D5-AEA1-51512AECA8E2}" type="slidenum">
              <a:rPr lang="en-US" smtClean="0"/>
              <a:t>‹#›</a:t>
            </a:fld>
            <a:endParaRPr lang="en-US"/>
          </a:p>
        </p:txBody>
      </p:sp>
    </p:spTree>
    <p:extLst>
      <p:ext uri="{BB962C8B-B14F-4D97-AF65-F5344CB8AC3E}">
        <p14:creationId xmlns:p14="http://schemas.microsoft.com/office/powerpoint/2010/main" val="183685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5A208-BD05-48D5-AEA1-51512AECA8E2}" type="slidenum">
              <a:rPr lang="en-US" smtClean="0"/>
              <a:t>‹#›</a:t>
            </a:fld>
            <a:endParaRPr lang="en-US"/>
          </a:p>
        </p:txBody>
      </p:sp>
      <p:sp>
        <p:nvSpPr>
          <p:cNvPr id="5" name="Date Placeholder 4"/>
          <p:cNvSpPr>
            <a:spLocks noGrp="1"/>
          </p:cNvSpPr>
          <p:nvPr>
            <p:ph type="dt" sz="half" idx="10"/>
          </p:nvPr>
        </p:nvSpPr>
        <p:spPr/>
        <p:txBody>
          <a:bodyPr/>
          <a:lstStyle/>
          <a:p>
            <a:fld id="{E3B89F8D-BF94-4388-8E17-6D143AC2218E}" type="datetimeFigureOut">
              <a:rPr lang="en-US" smtClean="0"/>
              <a:t>6/8/2021</a:t>
            </a:fld>
            <a:endParaRPr lang="en-US"/>
          </a:p>
        </p:txBody>
      </p:sp>
    </p:spTree>
    <p:extLst>
      <p:ext uri="{BB962C8B-B14F-4D97-AF65-F5344CB8AC3E}">
        <p14:creationId xmlns:p14="http://schemas.microsoft.com/office/powerpoint/2010/main" val="294794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B89F8D-BF94-4388-8E17-6D143AC2218E}" type="datetimeFigureOut">
              <a:rPr lang="en-US" smtClean="0"/>
              <a:t>6/8/2021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0D5A208-BD05-48D5-AEA1-51512AECA8E2}" type="slidenum">
              <a:rPr lang="en-US" smtClean="0"/>
              <a:t>‹#›</a:t>
            </a:fld>
            <a:endParaRPr lang="en-US"/>
          </a:p>
        </p:txBody>
      </p:sp>
    </p:spTree>
    <p:extLst>
      <p:ext uri="{BB962C8B-B14F-4D97-AF65-F5344CB8AC3E}">
        <p14:creationId xmlns:p14="http://schemas.microsoft.com/office/powerpoint/2010/main" val="371035954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2">
                    <a:lumMod val="75000"/>
                  </a:schemeClr>
                </a:solidFill>
              </a:rPr>
              <a:t>2.0 Training:</a:t>
            </a:r>
            <a:br>
              <a:rPr lang="en-US" dirty="0" smtClean="0">
                <a:solidFill>
                  <a:schemeClr val="accent2">
                    <a:lumMod val="75000"/>
                  </a:schemeClr>
                </a:solidFill>
              </a:rPr>
            </a:br>
            <a:r>
              <a:rPr lang="en-US" dirty="0" smtClean="0">
                <a:solidFill>
                  <a:schemeClr val="accent1">
                    <a:lumMod val="75000"/>
                  </a:schemeClr>
                </a:solidFill>
              </a:rPr>
              <a:t>Pick Plans  &amp; Pick Tasks</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June 8, </a:t>
            </a:r>
            <a:r>
              <a:rPr lang="en-US" dirty="0" smtClean="0"/>
              <a:t>2021</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133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Planner Overview</a:t>
            </a:r>
            <a:endParaRPr lang="en-US" dirty="0"/>
          </a:p>
        </p:txBody>
      </p:sp>
      <p:sp>
        <p:nvSpPr>
          <p:cNvPr id="3" name="Content Placeholder 2"/>
          <p:cNvSpPr>
            <a:spLocks noGrp="1"/>
          </p:cNvSpPr>
          <p:nvPr>
            <p:ph idx="1"/>
          </p:nvPr>
        </p:nvSpPr>
        <p:spPr/>
        <p:txBody>
          <a:bodyPr/>
          <a:lstStyle/>
          <a:p>
            <a:r>
              <a:rPr lang="en-US" b="1" dirty="0" smtClean="0"/>
              <a:t>Order Fulfillment Paths (Recap of previous training)</a:t>
            </a:r>
          </a:p>
          <a:p>
            <a:pPr lvl="1"/>
            <a:r>
              <a:rPr lang="en-US" dirty="0" smtClean="0"/>
              <a:t>Native Fulfillment</a:t>
            </a:r>
          </a:p>
          <a:p>
            <a:pPr lvl="1"/>
            <a:r>
              <a:rPr lang="en-US" dirty="0" smtClean="0"/>
              <a:t>DSDC</a:t>
            </a:r>
          </a:p>
          <a:p>
            <a:pPr lvl="1"/>
            <a:r>
              <a:rPr lang="en-US" dirty="0" smtClean="0"/>
              <a:t>Direct Import</a:t>
            </a:r>
          </a:p>
          <a:p>
            <a:pPr lvl="1"/>
            <a:r>
              <a:rPr lang="en-US" dirty="0" smtClean="0"/>
              <a:t>Bulk Fulfillment</a:t>
            </a:r>
          </a:p>
          <a:p>
            <a:pPr lvl="1"/>
            <a:r>
              <a:rPr lang="en-US" dirty="0" smtClean="0"/>
              <a:t>Billing Only</a:t>
            </a:r>
            <a:endParaRPr lang="en-US" dirty="0" smtClean="0"/>
          </a:p>
          <a:p>
            <a:pPr lvl="1"/>
            <a:r>
              <a:rPr lang="en-US" dirty="0" smtClean="0"/>
              <a:t>Task Picking</a:t>
            </a:r>
            <a:endParaRPr lang="en-US" dirty="0" smtClean="0"/>
          </a:p>
          <a:p>
            <a:pPr lvl="1"/>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621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Planner Overview</a:t>
            </a:r>
            <a:endParaRPr lang="en-US" dirty="0"/>
          </a:p>
        </p:txBody>
      </p:sp>
      <p:sp>
        <p:nvSpPr>
          <p:cNvPr id="3" name="Content Placeholder 2"/>
          <p:cNvSpPr>
            <a:spLocks noGrp="1"/>
          </p:cNvSpPr>
          <p:nvPr>
            <p:ph idx="1"/>
          </p:nvPr>
        </p:nvSpPr>
        <p:spPr/>
        <p:txBody>
          <a:bodyPr/>
          <a:lstStyle/>
          <a:p>
            <a:r>
              <a:rPr lang="en-US" b="1" dirty="0" smtClean="0"/>
              <a:t>Order Fulfillment Paths (Recap of previous training)</a:t>
            </a:r>
          </a:p>
          <a:p>
            <a:pPr lvl="1"/>
            <a:r>
              <a:rPr lang="en-US" dirty="0" smtClean="0"/>
              <a:t>Native Fulfillment</a:t>
            </a:r>
          </a:p>
          <a:p>
            <a:pPr lvl="1"/>
            <a:r>
              <a:rPr lang="en-US" dirty="0" smtClean="0"/>
              <a:t>DSDC</a:t>
            </a:r>
          </a:p>
          <a:p>
            <a:pPr lvl="1"/>
            <a:r>
              <a:rPr lang="en-US" dirty="0" smtClean="0"/>
              <a:t>Direct Import</a:t>
            </a:r>
          </a:p>
          <a:p>
            <a:pPr lvl="1"/>
            <a:r>
              <a:rPr lang="en-US" dirty="0" smtClean="0"/>
              <a:t>Bulk Fulfillment</a:t>
            </a:r>
          </a:p>
          <a:p>
            <a:pPr lvl="1"/>
            <a:r>
              <a:rPr lang="en-US" dirty="0" smtClean="0"/>
              <a:t>Billing Only</a:t>
            </a:r>
            <a:endParaRPr lang="en-US" dirty="0" smtClean="0"/>
          </a:p>
          <a:p>
            <a:pPr lvl="1"/>
            <a:r>
              <a:rPr lang="en-US" dirty="0" smtClean="0"/>
              <a:t>Task Picking</a:t>
            </a:r>
            <a:endParaRPr lang="en-US" dirty="0" smtClean="0"/>
          </a:p>
          <a:p>
            <a:pPr lvl="1"/>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alifax Airport | Halifax Airport Taxi | Limo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183" y="2906918"/>
            <a:ext cx="5715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802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Planner Overview</a:t>
            </a:r>
            <a:endParaRPr lang="en-US" dirty="0"/>
          </a:p>
        </p:txBody>
      </p:sp>
      <p:sp>
        <p:nvSpPr>
          <p:cNvPr id="3" name="Content Placeholder 2"/>
          <p:cNvSpPr>
            <a:spLocks noGrp="1"/>
          </p:cNvSpPr>
          <p:nvPr>
            <p:ph idx="1"/>
          </p:nvPr>
        </p:nvSpPr>
        <p:spPr/>
        <p:txBody>
          <a:bodyPr/>
          <a:lstStyle/>
          <a:p>
            <a:r>
              <a:rPr lang="en-US" b="1" dirty="0" smtClean="0"/>
              <a:t>Order Fulfillment Paths (Recap of previous training)</a:t>
            </a:r>
          </a:p>
          <a:p>
            <a:pPr lvl="1"/>
            <a:r>
              <a:rPr lang="en-US" dirty="0" smtClean="0"/>
              <a:t>Native Fulfillment</a:t>
            </a:r>
          </a:p>
          <a:p>
            <a:pPr lvl="1"/>
            <a:r>
              <a:rPr lang="en-US" dirty="0" smtClean="0"/>
              <a:t>DSDC</a:t>
            </a:r>
          </a:p>
          <a:p>
            <a:pPr lvl="1"/>
            <a:r>
              <a:rPr lang="en-US" dirty="0" smtClean="0"/>
              <a:t>Direct Import</a:t>
            </a:r>
          </a:p>
          <a:p>
            <a:pPr lvl="1"/>
            <a:r>
              <a:rPr lang="en-US" dirty="0" smtClean="0"/>
              <a:t>Bulk Fulfillment</a:t>
            </a:r>
          </a:p>
          <a:p>
            <a:pPr lvl="1"/>
            <a:r>
              <a:rPr lang="en-US" dirty="0" smtClean="0"/>
              <a:t>Billing Only</a:t>
            </a:r>
            <a:endParaRPr lang="en-US" dirty="0" smtClean="0"/>
          </a:p>
          <a:p>
            <a:pPr lvl="1"/>
            <a:r>
              <a:rPr lang="en-US" b="1" dirty="0" smtClean="0"/>
              <a:t>Task Picking</a:t>
            </a:r>
            <a:endParaRPr lang="en-US" b="1" dirty="0" smtClean="0"/>
          </a:p>
          <a:p>
            <a:pPr lvl="1"/>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alifax Airport | Halifax Airport Taxi | Limo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183" y="2906918"/>
            <a:ext cx="5715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30184" y="2883858"/>
            <a:ext cx="5715000" cy="2309061"/>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alifax Airport | Halifax Airport Taxi | Limo Service"/>
          <p:cNvPicPr>
            <a:picLocks noChangeAspect="1" noChangeArrowheads="1"/>
          </p:cNvPicPr>
          <p:nvPr/>
        </p:nvPicPr>
        <p:blipFill rotWithShape="1">
          <a:blip r:embed="rId3">
            <a:extLst>
              <a:ext uri="{28A0092B-C50C-407E-A947-70E740481C1C}">
                <a14:useLocalDpi xmlns:a14="http://schemas.microsoft.com/office/drawing/2010/main" val="0"/>
              </a:ext>
            </a:extLst>
          </a:blip>
          <a:srcRect l="5893" t="48048" r="78201"/>
          <a:stretch/>
        </p:blipFill>
        <p:spPr bwMode="auto">
          <a:xfrm>
            <a:off x="4966978" y="3982239"/>
            <a:ext cx="908989" cy="11876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161191" y="3928133"/>
            <a:ext cx="979327" cy="1241726"/>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345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Planner Overview</a:t>
            </a:r>
            <a:endParaRPr lang="en-US" dirty="0"/>
          </a:p>
        </p:txBody>
      </p:sp>
      <p:sp>
        <p:nvSpPr>
          <p:cNvPr id="3" name="Content Placeholder 2"/>
          <p:cNvSpPr>
            <a:spLocks noGrp="1"/>
          </p:cNvSpPr>
          <p:nvPr>
            <p:ph idx="1"/>
          </p:nvPr>
        </p:nvSpPr>
        <p:spPr/>
        <p:txBody>
          <a:bodyPr/>
          <a:lstStyle/>
          <a:p>
            <a:r>
              <a:rPr lang="en-US" b="1" dirty="0" smtClean="0"/>
              <a:t>Order Fulfillment Paths (Recap of previous training)</a:t>
            </a:r>
          </a:p>
          <a:p>
            <a:pPr lvl="1"/>
            <a:r>
              <a:rPr lang="en-US" dirty="0" smtClean="0"/>
              <a:t>Native Fulfillment</a:t>
            </a:r>
          </a:p>
          <a:p>
            <a:pPr lvl="1"/>
            <a:r>
              <a:rPr lang="en-US" dirty="0" smtClean="0"/>
              <a:t>DSDC</a:t>
            </a:r>
          </a:p>
          <a:p>
            <a:pPr lvl="1"/>
            <a:r>
              <a:rPr lang="en-US" dirty="0" smtClean="0"/>
              <a:t>Direct Import</a:t>
            </a:r>
          </a:p>
          <a:p>
            <a:pPr lvl="1"/>
            <a:r>
              <a:rPr lang="en-US" dirty="0" smtClean="0"/>
              <a:t>Bulk Fulfillment</a:t>
            </a:r>
          </a:p>
          <a:p>
            <a:pPr lvl="1"/>
            <a:r>
              <a:rPr lang="en-US" dirty="0" smtClean="0"/>
              <a:t>Billing Only</a:t>
            </a:r>
            <a:endParaRPr lang="en-US" dirty="0" smtClean="0"/>
          </a:p>
          <a:p>
            <a:pPr lvl="1"/>
            <a:r>
              <a:rPr lang="en-US" b="1" dirty="0" smtClean="0"/>
              <a:t>Task Picking</a:t>
            </a:r>
            <a:endParaRPr lang="en-US" b="1" dirty="0" smtClean="0"/>
          </a:p>
          <a:p>
            <a:pPr lvl="1"/>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159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Planner Overview</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X-it wait times will only improve when LAX adds more transit options -  Curbed 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870" y="1897567"/>
            <a:ext cx="7021821" cy="394977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Airport Taxi Stock Illustrations – 3,786 Airport Taxi Stock Illustrations,  Vectors &amp;amp; Clipart - Dreamstime"/>
          <p:cNvPicPr>
            <a:picLocks noChangeAspect="1" noChangeArrowheads="1"/>
          </p:cNvPicPr>
          <p:nvPr/>
        </p:nvPicPr>
        <p:blipFill rotWithShape="1">
          <a:blip r:embed="rId4">
            <a:extLst>
              <a:ext uri="{28A0092B-C50C-407E-A947-70E740481C1C}">
                <a14:useLocalDpi xmlns:a14="http://schemas.microsoft.com/office/drawing/2010/main" val="0"/>
              </a:ext>
            </a:extLst>
          </a:blip>
          <a:srcRect t="33470" b="33265"/>
          <a:stretch/>
        </p:blipFill>
        <p:spPr bwMode="auto">
          <a:xfrm>
            <a:off x="521294" y="3035375"/>
            <a:ext cx="3399460" cy="113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88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Planner Overview</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X-it wait times will only improve when LAX adds more transit options -  Curbed 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870" y="1897567"/>
            <a:ext cx="7021821" cy="394977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Airport Taxi Stock Illustrations – 3,786 Airport Taxi Stock Illustrations,  Vectors &amp;amp; Clipart - Dreamstime"/>
          <p:cNvPicPr>
            <a:picLocks noChangeAspect="1" noChangeArrowheads="1"/>
          </p:cNvPicPr>
          <p:nvPr/>
        </p:nvPicPr>
        <p:blipFill rotWithShape="1">
          <a:blip r:embed="rId4">
            <a:extLst>
              <a:ext uri="{28A0092B-C50C-407E-A947-70E740481C1C}">
                <a14:useLocalDpi xmlns:a14="http://schemas.microsoft.com/office/drawing/2010/main" val="0"/>
              </a:ext>
            </a:extLst>
          </a:blip>
          <a:srcRect t="33470" b="33265"/>
          <a:stretch/>
        </p:blipFill>
        <p:spPr bwMode="auto">
          <a:xfrm>
            <a:off x="521294" y="3035375"/>
            <a:ext cx="3399460" cy="113082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623227" y="1219136"/>
            <a:ext cx="8596668" cy="3880773"/>
          </a:xfrm>
        </p:spPr>
        <p:txBody>
          <a:bodyPr/>
          <a:lstStyle/>
          <a:p>
            <a:r>
              <a:rPr lang="en-US" dirty="0" smtClean="0"/>
              <a:t>Pick Planner (dispatch) controls which orders (passengers) get assigned to which pick plans (taxi lanes) and assigns pick tasks (cars)</a:t>
            </a:r>
          </a:p>
          <a:p>
            <a:pPr lvl="1"/>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873675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Planner Overview</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X-it wait times will only improve when LAX adds more transit options -  Curbed 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870" y="1897567"/>
            <a:ext cx="7021821" cy="394977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Airport Taxi Stock Illustrations – 3,786 Airport Taxi Stock Illustrations,  Vectors &amp;amp; Clipart - Dreamstime"/>
          <p:cNvPicPr>
            <a:picLocks noChangeAspect="1" noChangeArrowheads="1"/>
          </p:cNvPicPr>
          <p:nvPr/>
        </p:nvPicPr>
        <p:blipFill rotWithShape="1">
          <a:blip r:embed="rId4">
            <a:extLst>
              <a:ext uri="{28A0092B-C50C-407E-A947-70E740481C1C}">
                <a14:useLocalDpi xmlns:a14="http://schemas.microsoft.com/office/drawing/2010/main" val="0"/>
              </a:ext>
            </a:extLst>
          </a:blip>
          <a:srcRect t="33470" b="33265"/>
          <a:stretch/>
        </p:blipFill>
        <p:spPr bwMode="auto">
          <a:xfrm>
            <a:off x="521294" y="3035375"/>
            <a:ext cx="3399460" cy="11308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01311" y="2502177"/>
            <a:ext cx="1444692" cy="369332"/>
          </a:xfrm>
          <a:prstGeom prst="rect">
            <a:avLst/>
          </a:prstGeom>
        </p:spPr>
        <p:txBody>
          <a:bodyPr wrap="square">
            <a:spAutoFit/>
          </a:bodyPr>
          <a:lstStyle/>
          <a:p>
            <a:r>
              <a:rPr lang="en-US" dirty="0" smtClean="0"/>
              <a:t>Pick Planner</a:t>
            </a:r>
            <a:endParaRPr lang="en-US" dirty="0"/>
          </a:p>
        </p:txBody>
      </p:sp>
      <p:sp>
        <p:nvSpPr>
          <p:cNvPr id="7" name="Rectangle 6"/>
          <p:cNvSpPr/>
          <p:nvPr/>
        </p:nvSpPr>
        <p:spPr>
          <a:xfrm>
            <a:off x="4154869" y="1897567"/>
            <a:ext cx="7021821" cy="3949775"/>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172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Planner Overview</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X-it wait times will only improve when LAX adds more transit options -  Curbed 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870" y="1897567"/>
            <a:ext cx="7021821" cy="394977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Airport Taxi Stock Illustrations – 3,786 Airport Taxi Stock Illustrations,  Vectors &amp;amp; Clipart - Dreamstime"/>
          <p:cNvPicPr>
            <a:picLocks noChangeAspect="1" noChangeArrowheads="1"/>
          </p:cNvPicPr>
          <p:nvPr/>
        </p:nvPicPr>
        <p:blipFill rotWithShape="1">
          <a:blip r:embed="rId4">
            <a:extLst>
              <a:ext uri="{28A0092B-C50C-407E-A947-70E740481C1C}">
                <a14:useLocalDpi xmlns:a14="http://schemas.microsoft.com/office/drawing/2010/main" val="0"/>
              </a:ext>
            </a:extLst>
          </a:blip>
          <a:srcRect t="33470" b="33265"/>
          <a:stretch/>
        </p:blipFill>
        <p:spPr bwMode="auto">
          <a:xfrm>
            <a:off x="521294" y="3035375"/>
            <a:ext cx="3399460" cy="11308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67426" y="1426908"/>
            <a:ext cx="1444692" cy="369332"/>
          </a:xfrm>
          <a:prstGeom prst="rect">
            <a:avLst/>
          </a:prstGeom>
        </p:spPr>
        <p:txBody>
          <a:bodyPr wrap="square">
            <a:spAutoFit/>
          </a:bodyPr>
          <a:lstStyle/>
          <a:p>
            <a:pPr algn="ctr"/>
            <a:r>
              <a:rPr lang="en-US" dirty="0" smtClean="0"/>
              <a:t>Pick Plan</a:t>
            </a:r>
            <a:endParaRPr lang="en-US" dirty="0"/>
          </a:p>
        </p:txBody>
      </p:sp>
      <p:sp>
        <p:nvSpPr>
          <p:cNvPr id="7" name="Rectangle 6"/>
          <p:cNvSpPr/>
          <p:nvPr/>
        </p:nvSpPr>
        <p:spPr>
          <a:xfrm>
            <a:off x="4154870" y="1897567"/>
            <a:ext cx="3079170" cy="3949775"/>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1295" y="3012832"/>
            <a:ext cx="3399460" cy="1153370"/>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512895" y="1897567"/>
            <a:ext cx="663796" cy="3949775"/>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150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Planner Overview</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X-it wait times will only improve when LAX adds more transit options -  Curbed 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870" y="1897567"/>
            <a:ext cx="7021821" cy="394977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Airport Taxi Stock Illustrations – 3,786 Airport Taxi Stock Illustrations,  Vectors &amp;amp; Clipart - Dreamstime"/>
          <p:cNvPicPr>
            <a:picLocks noChangeAspect="1" noChangeArrowheads="1"/>
          </p:cNvPicPr>
          <p:nvPr/>
        </p:nvPicPr>
        <p:blipFill rotWithShape="1">
          <a:blip r:embed="rId4">
            <a:extLst>
              <a:ext uri="{28A0092B-C50C-407E-A947-70E740481C1C}">
                <a14:useLocalDpi xmlns:a14="http://schemas.microsoft.com/office/drawing/2010/main" val="0"/>
              </a:ext>
            </a:extLst>
          </a:blip>
          <a:srcRect t="33470" b="33265"/>
          <a:stretch/>
        </p:blipFill>
        <p:spPr bwMode="auto">
          <a:xfrm>
            <a:off x="521294" y="3035375"/>
            <a:ext cx="3399460" cy="11308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54869" y="1897567"/>
            <a:ext cx="7021821" cy="3949775"/>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1295" y="3012832"/>
            <a:ext cx="3399460" cy="1153370"/>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LAX-it wait times will only improve when LAX adds more transit options -  Curbed LA"/>
          <p:cNvPicPr>
            <a:picLocks noChangeAspect="1" noChangeArrowheads="1"/>
          </p:cNvPicPr>
          <p:nvPr/>
        </p:nvPicPr>
        <p:blipFill rotWithShape="1">
          <a:blip r:embed="rId3">
            <a:extLst>
              <a:ext uri="{28A0092B-C50C-407E-A947-70E740481C1C}">
                <a14:useLocalDpi xmlns:a14="http://schemas.microsoft.com/office/drawing/2010/main" val="0"/>
              </a:ext>
            </a:extLst>
          </a:blip>
          <a:srcRect l="70748" t="60861" r="18310" b="23111"/>
          <a:stretch/>
        </p:blipFill>
        <p:spPr bwMode="auto">
          <a:xfrm>
            <a:off x="9122356" y="4301466"/>
            <a:ext cx="768313" cy="6330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30061" y="1475536"/>
            <a:ext cx="1444692" cy="369332"/>
          </a:xfrm>
          <a:prstGeom prst="rect">
            <a:avLst/>
          </a:prstGeom>
        </p:spPr>
        <p:txBody>
          <a:bodyPr wrap="square">
            <a:spAutoFit/>
          </a:bodyPr>
          <a:lstStyle/>
          <a:p>
            <a:pPr algn="ctr"/>
            <a:r>
              <a:rPr lang="en-US" dirty="0" smtClean="0"/>
              <a:t>Pick Task</a:t>
            </a:r>
            <a:endParaRPr lang="en-US" dirty="0"/>
          </a:p>
        </p:txBody>
      </p:sp>
    </p:spTree>
    <p:extLst>
      <p:ext uri="{BB962C8B-B14F-4D97-AF65-F5344CB8AC3E}">
        <p14:creationId xmlns:p14="http://schemas.microsoft.com/office/powerpoint/2010/main" val="195254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Planner Overview</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X-it wait times will only improve when LAX adds more transit options -  Curbed 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870" y="1897567"/>
            <a:ext cx="7021821" cy="394977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Airport Taxi Stock Illustrations – 3,786 Airport Taxi Stock Illustrations,  Vectors &amp;amp; Clipart - Dreamstime"/>
          <p:cNvPicPr>
            <a:picLocks noChangeAspect="1" noChangeArrowheads="1"/>
          </p:cNvPicPr>
          <p:nvPr/>
        </p:nvPicPr>
        <p:blipFill rotWithShape="1">
          <a:blip r:embed="rId4">
            <a:extLst>
              <a:ext uri="{28A0092B-C50C-407E-A947-70E740481C1C}">
                <a14:useLocalDpi xmlns:a14="http://schemas.microsoft.com/office/drawing/2010/main" val="0"/>
              </a:ext>
            </a:extLst>
          </a:blip>
          <a:srcRect t="33470" b="33265"/>
          <a:stretch/>
        </p:blipFill>
        <p:spPr bwMode="auto">
          <a:xfrm>
            <a:off x="521294" y="3035375"/>
            <a:ext cx="3399460" cy="11308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54869" y="1897567"/>
            <a:ext cx="7021821" cy="3949775"/>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1295" y="3012832"/>
            <a:ext cx="3399460" cy="1153370"/>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LAX-it wait times will only improve when LAX adds more transit options -  Curbed LA"/>
          <p:cNvPicPr>
            <a:picLocks noChangeAspect="1" noChangeArrowheads="1"/>
          </p:cNvPicPr>
          <p:nvPr/>
        </p:nvPicPr>
        <p:blipFill rotWithShape="1">
          <a:blip r:embed="rId3">
            <a:extLst>
              <a:ext uri="{28A0092B-C50C-407E-A947-70E740481C1C}">
                <a14:useLocalDpi xmlns:a14="http://schemas.microsoft.com/office/drawing/2010/main" val="0"/>
              </a:ext>
            </a:extLst>
          </a:blip>
          <a:srcRect l="80380" t="54697" r="13610" b="32837"/>
          <a:stretch/>
        </p:blipFill>
        <p:spPr bwMode="auto">
          <a:xfrm>
            <a:off x="9798688" y="4057988"/>
            <a:ext cx="422031" cy="4923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287357" y="1475536"/>
            <a:ext cx="1444692" cy="369332"/>
          </a:xfrm>
          <a:prstGeom prst="rect">
            <a:avLst/>
          </a:prstGeom>
        </p:spPr>
        <p:txBody>
          <a:bodyPr wrap="square">
            <a:spAutoFit/>
          </a:bodyPr>
          <a:lstStyle/>
          <a:p>
            <a:pPr algn="ctr"/>
            <a:r>
              <a:rPr lang="en-US" dirty="0" smtClean="0"/>
              <a:t>Order</a:t>
            </a:r>
            <a:endParaRPr lang="en-US" dirty="0"/>
          </a:p>
        </p:txBody>
      </p:sp>
    </p:spTree>
    <p:extLst>
      <p:ext uri="{BB962C8B-B14F-4D97-AF65-F5344CB8AC3E}">
        <p14:creationId xmlns:p14="http://schemas.microsoft.com/office/powerpoint/2010/main" val="2731378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Training: </a:t>
            </a:r>
            <a:r>
              <a:rPr lang="en-US" dirty="0" smtClean="0"/>
              <a:t>Pick Plans &amp; Pick Tasks</a:t>
            </a:r>
            <a:endParaRPr lang="en-US" dirty="0"/>
          </a:p>
        </p:txBody>
      </p:sp>
      <p:sp>
        <p:nvSpPr>
          <p:cNvPr id="3" name="Content Placeholder 2"/>
          <p:cNvSpPr>
            <a:spLocks noGrp="1"/>
          </p:cNvSpPr>
          <p:nvPr>
            <p:ph idx="1"/>
          </p:nvPr>
        </p:nvSpPr>
        <p:spPr/>
        <p:txBody>
          <a:bodyPr/>
          <a:lstStyle/>
          <a:p>
            <a:r>
              <a:rPr lang="en-US" dirty="0" smtClean="0"/>
              <a:t>Pick Planner Overview</a:t>
            </a:r>
          </a:p>
          <a:p>
            <a:r>
              <a:rPr lang="en-US" dirty="0" smtClean="0"/>
              <a:t>Pick Plan Record</a:t>
            </a:r>
          </a:p>
          <a:p>
            <a:r>
              <a:rPr lang="en-US" dirty="0" smtClean="0"/>
              <a:t>Pick Task Record</a:t>
            </a:r>
          </a:p>
          <a:p>
            <a:r>
              <a:rPr lang="en-US" dirty="0" smtClean="0"/>
              <a:t>Pick Plan Group, Schedule</a:t>
            </a:r>
          </a:p>
          <a:p>
            <a:r>
              <a:rPr lang="en-US" dirty="0" smtClean="0"/>
              <a:t>Principles</a:t>
            </a:r>
          </a:p>
          <a:p>
            <a:r>
              <a:rPr lang="en-US" dirty="0" smtClean="0"/>
              <a:t>Problem Solving</a:t>
            </a:r>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438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Planner Overview</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X-it wait times will only improve when LAX adds more transit options -  Curbed 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870" y="1897567"/>
            <a:ext cx="7021821" cy="394977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Airport Taxi Stock Illustrations – 3,786 Airport Taxi Stock Illustrations,  Vectors &amp;amp; Clipart - Dreamstime"/>
          <p:cNvPicPr>
            <a:picLocks noChangeAspect="1" noChangeArrowheads="1"/>
          </p:cNvPicPr>
          <p:nvPr/>
        </p:nvPicPr>
        <p:blipFill rotWithShape="1">
          <a:blip r:embed="rId4">
            <a:extLst>
              <a:ext uri="{28A0092B-C50C-407E-A947-70E740481C1C}">
                <a14:useLocalDpi xmlns:a14="http://schemas.microsoft.com/office/drawing/2010/main" val="0"/>
              </a:ext>
            </a:extLst>
          </a:blip>
          <a:srcRect t="33470" b="33265"/>
          <a:stretch/>
        </p:blipFill>
        <p:spPr bwMode="auto">
          <a:xfrm>
            <a:off x="521294" y="3035375"/>
            <a:ext cx="3399460" cy="11308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01311" y="2502177"/>
            <a:ext cx="1444692" cy="369332"/>
          </a:xfrm>
          <a:prstGeom prst="rect">
            <a:avLst/>
          </a:prstGeom>
        </p:spPr>
        <p:txBody>
          <a:bodyPr wrap="square">
            <a:spAutoFit/>
          </a:bodyPr>
          <a:lstStyle/>
          <a:p>
            <a:r>
              <a:rPr lang="en-US" dirty="0" smtClean="0"/>
              <a:t>Pick Planner</a:t>
            </a:r>
            <a:endParaRPr lang="en-US" dirty="0"/>
          </a:p>
        </p:txBody>
      </p:sp>
      <p:sp>
        <p:nvSpPr>
          <p:cNvPr id="7" name="Rectangle 6"/>
          <p:cNvSpPr/>
          <p:nvPr/>
        </p:nvSpPr>
        <p:spPr>
          <a:xfrm>
            <a:off x="8672049" y="1591418"/>
            <a:ext cx="1444692" cy="369332"/>
          </a:xfrm>
          <a:prstGeom prst="rect">
            <a:avLst/>
          </a:prstGeom>
        </p:spPr>
        <p:txBody>
          <a:bodyPr wrap="square">
            <a:spAutoFit/>
          </a:bodyPr>
          <a:lstStyle/>
          <a:p>
            <a:pPr algn="ctr"/>
            <a:r>
              <a:rPr lang="en-US" dirty="0" smtClean="0"/>
              <a:t>Order</a:t>
            </a:r>
            <a:endParaRPr lang="en-US" dirty="0"/>
          </a:p>
        </p:txBody>
      </p:sp>
      <p:sp>
        <p:nvSpPr>
          <p:cNvPr id="9" name="Rectangle 8"/>
          <p:cNvSpPr/>
          <p:nvPr/>
        </p:nvSpPr>
        <p:spPr>
          <a:xfrm>
            <a:off x="8167439" y="1348711"/>
            <a:ext cx="1444692" cy="369332"/>
          </a:xfrm>
          <a:prstGeom prst="rect">
            <a:avLst/>
          </a:prstGeom>
        </p:spPr>
        <p:txBody>
          <a:bodyPr wrap="square">
            <a:spAutoFit/>
          </a:bodyPr>
          <a:lstStyle/>
          <a:p>
            <a:pPr algn="ctr"/>
            <a:r>
              <a:rPr lang="en-US" dirty="0" smtClean="0"/>
              <a:t>Pick Task</a:t>
            </a:r>
            <a:endParaRPr lang="en-US" dirty="0"/>
          </a:p>
        </p:txBody>
      </p:sp>
      <p:sp>
        <p:nvSpPr>
          <p:cNvPr id="11" name="Rectangle 10"/>
          <p:cNvSpPr/>
          <p:nvPr/>
        </p:nvSpPr>
        <p:spPr>
          <a:xfrm>
            <a:off x="7754012" y="1062823"/>
            <a:ext cx="1444692" cy="369332"/>
          </a:xfrm>
          <a:prstGeom prst="rect">
            <a:avLst/>
          </a:prstGeom>
        </p:spPr>
        <p:txBody>
          <a:bodyPr wrap="square">
            <a:spAutoFit/>
          </a:bodyPr>
          <a:lstStyle/>
          <a:p>
            <a:pPr algn="ctr"/>
            <a:r>
              <a:rPr lang="en-US" dirty="0" smtClean="0"/>
              <a:t>Pick Plan</a:t>
            </a:r>
            <a:endParaRPr lang="en-US" dirty="0"/>
          </a:p>
        </p:txBody>
      </p:sp>
    </p:spTree>
    <p:extLst>
      <p:ext uri="{BB962C8B-B14F-4D97-AF65-F5344CB8AC3E}">
        <p14:creationId xmlns:p14="http://schemas.microsoft.com/office/powerpoint/2010/main" val="2243891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Planner Overview</a:t>
            </a:r>
            <a:endParaRPr lang="en-US" dirty="0"/>
          </a:p>
        </p:txBody>
      </p:sp>
      <p:sp>
        <p:nvSpPr>
          <p:cNvPr id="3" name="Content Placeholder 2"/>
          <p:cNvSpPr>
            <a:spLocks noGrp="1"/>
          </p:cNvSpPr>
          <p:nvPr>
            <p:ph idx="1"/>
          </p:nvPr>
        </p:nvSpPr>
        <p:spPr/>
        <p:txBody>
          <a:bodyPr/>
          <a:lstStyle/>
          <a:p>
            <a:r>
              <a:rPr lang="en-US" dirty="0" smtClean="0"/>
              <a:t>Pick Planner (dispatch) controls which orders (passengers) get assigned to which pick plans (taxi lanes) and assigns pick tasks (cars)</a:t>
            </a:r>
          </a:p>
          <a:p>
            <a:pPr lvl="1"/>
            <a:r>
              <a:rPr lang="en-US" dirty="0" smtClean="0"/>
              <a:t>Dispatch		Pick Planner</a:t>
            </a:r>
          </a:p>
          <a:p>
            <a:pPr lvl="1"/>
            <a:r>
              <a:rPr lang="en-US" dirty="0" smtClean="0"/>
              <a:t>Taxi Lane		Pick Plan</a:t>
            </a:r>
          </a:p>
          <a:p>
            <a:pPr lvl="1"/>
            <a:r>
              <a:rPr lang="en-US" dirty="0" smtClean="0"/>
              <a:t>Taxi			Pick Task</a:t>
            </a:r>
          </a:p>
          <a:p>
            <a:pPr lvl="1"/>
            <a:r>
              <a:rPr lang="en-US" dirty="0" smtClean="0"/>
              <a:t>Passenger		Order</a:t>
            </a:r>
          </a:p>
          <a:p>
            <a:pPr lvl="1"/>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232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Training: </a:t>
            </a:r>
            <a:r>
              <a:rPr lang="en-US" dirty="0" smtClean="0"/>
              <a:t>Pick Plans &amp; Pick Tasks</a:t>
            </a:r>
            <a:endParaRPr lang="en-US" dirty="0"/>
          </a:p>
        </p:txBody>
      </p:sp>
      <p:sp>
        <p:nvSpPr>
          <p:cNvPr id="3" name="Content Placeholder 2"/>
          <p:cNvSpPr>
            <a:spLocks noGrp="1"/>
          </p:cNvSpPr>
          <p:nvPr>
            <p:ph idx="1"/>
          </p:nvPr>
        </p:nvSpPr>
        <p:spPr/>
        <p:txBody>
          <a:bodyPr/>
          <a:lstStyle/>
          <a:p>
            <a:r>
              <a:rPr lang="en-US" dirty="0" smtClean="0"/>
              <a:t>Overview</a:t>
            </a:r>
          </a:p>
          <a:p>
            <a:r>
              <a:rPr lang="en-US" dirty="0" smtClean="0"/>
              <a:t>Pick Plan Record</a:t>
            </a:r>
          </a:p>
          <a:p>
            <a:r>
              <a:rPr lang="en-US" dirty="0" smtClean="0"/>
              <a:t>Pick Task Record</a:t>
            </a:r>
          </a:p>
          <a:p>
            <a:r>
              <a:rPr lang="en-US" dirty="0" smtClean="0"/>
              <a:t>Pick Plan Group, Schedule</a:t>
            </a:r>
          </a:p>
          <a:p>
            <a:r>
              <a:rPr lang="en-US" dirty="0"/>
              <a:t>Principles</a:t>
            </a:r>
          </a:p>
          <a:p>
            <a:r>
              <a:rPr lang="en-US" dirty="0"/>
              <a:t>Problem Solving</a:t>
            </a:r>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185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Training: </a:t>
            </a:r>
            <a:r>
              <a:rPr lang="en-US" dirty="0" smtClean="0"/>
              <a:t>Pick Plans &amp; Pick Tasks</a:t>
            </a:r>
            <a:endParaRPr lang="en-US" dirty="0"/>
          </a:p>
        </p:txBody>
      </p:sp>
      <p:sp>
        <p:nvSpPr>
          <p:cNvPr id="3" name="Content Placeholder 2"/>
          <p:cNvSpPr>
            <a:spLocks noGrp="1"/>
          </p:cNvSpPr>
          <p:nvPr>
            <p:ph idx="1"/>
          </p:nvPr>
        </p:nvSpPr>
        <p:spPr/>
        <p:txBody>
          <a:bodyPr/>
          <a:lstStyle/>
          <a:p>
            <a:r>
              <a:rPr lang="en-US" dirty="0" smtClean="0"/>
              <a:t>Overview</a:t>
            </a:r>
          </a:p>
          <a:p>
            <a:r>
              <a:rPr lang="en-US" b="1" dirty="0" smtClean="0"/>
              <a:t>Pick Plan Record</a:t>
            </a:r>
          </a:p>
          <a:p>
            <a:r>
              <a:rPr lang="en-US" dirty="0" smtClean="0"/>
              <a:t>Pick Task Record</a:t>
            </a:r>
          </a:p>
          <a:p>
            <a:r>
              <a:rPr lang="en-US" dirty="0" smtClean="0"/>
              <a:t>Pick Plan Group, Schedule</a:t>
            </a:r>
          </a:p>
          <a:p>
            <a:r>
              <a:rPr lang="en-US" dirty="0"/>
              <a:t>Principles</a:t>
            </a:r>
          </a:p>
          <a:p>
            <a:r>
              <a:rPr lang="en-US" dirty="0"/>
              <a:t>Problem Solving</a:t>
            </a:r>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33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 Record</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52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a:t>
            </a:r>
            <a:r>
              <a:rPr lang="en-US" dirty="0" smtClean="0"/>
              <a:t>Plan Record</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X-it wait times will only improve when LAX adds more transit options -  Curbed 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870" y="1897567"/>
            <a:ext cx="7021821" cy="394977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Airport Taxi Stock Illustrations – 3,786 Airport Taxi Stock Illustrations,  Vectors &amp;amp; Clipart - Dreamstime"/>
          <p:cNvPicPr>
            <a:picLocks noChangeAspect="1" noChangeArrowheads="1"/>
          </p:cNvPicPr>
          <p:nvPr/>
        </p:nvPicPr>
        <p:blipFill rotWithShape="1">
          <a:blip r:embed="rId4">
            <a:extLst>
              <a:ext uri="{28A0092B-C50C-407E-A947-70E740481C1C}">
                <a14:useLocalDpi xmlns:a14="http://schemas.microsoft.com/office/drawing/2010/main" val="0"/>
              </a:ext>
            </a:extLst>
          </a:blip>
          <a:srcRect t="33470" b="33265"/>
          <a:stretch/>
        </p:blipFill>
        <p:spPr bwMode="auto">
          <a:xfrm>
            <a:off x="521294" y="3035375"/>
            <a:ext cx="3399460" cy="11308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67426" y="1426908"/>
            <a:ext cx="1444692" cy="369332"/>
          </a:xfrm>
          <a:prstGeom prst="rect">
            <a:avLst/>
          </a:prstGeom>
        </p:spPr>
        <p:txBody>
          <a:bodyPr wrap="square">
            <a:spAutoFit/>
          </a:bodyPr>
          <a:lstStyle/>
          <a:p>
            <a:pPr algn="ctr"/>
            <a:r>
              <a:rPr lang="en-US" dirty="0" smtClean="0"/>
              <a:t>Pick Plan</a:t>
            </a:r>
            <a:endParaRPr lang="en-US" dirty="0"/>
          </a:p>
        </p:txBody>
      </p:sp>
      <p:sp>
        <p:nvSpPr>
          <p:cNvPr id="7" name="Rectangle 6"/>
          <p:cNvSpPr/>
          <p:nvPr/>
        </p:nvSpPr>
        <p:spPr>
          <a:xfrm>
            <a:off x="4154870" y="1897567"/>
            <a:ext cx="3079170" cy="3949775"/>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1295" y="3012832"/>
            <a:ext cx="3399460" cy="1153370"/>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512895" y="1897567"/>
            <a:ext cx="663796" cy="3949775"/>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785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 Record</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677334" y="2160589"/>
            <a:ext cx="8596668" cy="3880773"/>
          </a:xfrm>
        </p:spPr>
        <p:txBody>
          <a:bodyPr/>
          <a:lstStyle/>
          <a:p>
            <a:r>
              <a:rPr lang="en-US" dirty="0" smtClean="0"/>
              <a:t>Pick Plan = Taxi Lane</a:t>
            </a:r>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08012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 Record</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677334" y="2160589"/>
            <a:ext cx="8596668" cy="3880773"/>
          </a:xfrm>
        </p:spPr>
        <p:txBody>
          <a:bodyPr/>
          <a:lstStyle/>
          <a:p>
            <a:r>
              <a:rPr lang="en-US" dirty="0" smtClean="0"/>
              <a:t>Pick Plan = Taxi Lane</a:t>
            </a:r>
          </a:p>
          <a:p>
            <a:r>
              <a:rPr lang="en-US" dirty="0" smtClean="0"/>
              <a:t>Currently have 27 Pick Plans</a:t>
            </a:r>
          </a:p>
          <a:p>
            <a:pPr lvl="1"/>
            <a:r>
              <a:rPr lang="en-US" dirty="0" smtClean="0"/>
              <a:t>Airport has many taxi, rideshare lanes</a:t>
            </a:r>
            <a:endParaRPr lang="en-US" dirty="0" smtClean="0"/>
          </a:p>
          <a:p>
            <a:r>
              <a:rPr lang="en-US" dirty="0" smtClean="0"/>
              <a:t>Can create more over time as needed</a:t>
            </a:r>
            <a:endParaRPr lang="en-US" dirty="0" smtClean="0"/>
          </a:p>
          <a:p>
            <a:r>
              <a:rPr lang="en-US" dirty="0" smtClean="0"/>
              <a:t>Each have different criteria/reasons to exist</a:t>
            </a:r>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537383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 Record</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12211" y="1566142"/>
            <a:ext cx="11598996" cy="4956156"/>
          </a:xfrm>
          <a:prstGeom prst="rect">
            <a:avLst/>
          </a:prstGeom>
        </p:spPr>
      </p:pic>
      <p:sp>
        <p:nvSpPr>
          <p:cNvPr id="5" name="Rectangle 4"/>
          <p:cNvSpPr/>
          <p:nvPr/>
        </p:nvSpPr>
        <p:spPr>
          <a:xfrm>
            <a:off x="11343352" y="2705476"/>
            <a:ext cx="667856" cy="232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12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 Record</a:t>
            </a:r>
            <a:endParaRPr lang="en-US" dirty="0"/>
          </a:p>
        </p:txBody>
      </p:sp>
      <p:pic>
        <p:nvPicPr>
          <p:cNvPr id="3" name="Picture 2"/>
          <p:cNvPicPr>
            <a:picLocks noChangeAspect="1"/>
          </p:cNvPicPr>
          <p:nvPr/>
        </p:nvPicPr>
        <p:blipFill>
          <a:blip r:embed="rId2"/>
          <a:stretch>
            <a:fillRect/>
          </a:stretch>
        </p:blipFill>
        <p:spPr>
          <a:xfrm>
            <a:off x="732164" y="1270000"/>
            <a:ext cx="8984786" cy="5469294"/>
          </a:xfrm>
          <a:prstGeom prst="rect">
            <a:avLst/>
          </a:prstGeom>
        </p:spPr>
      </p:pic>
    </p:spTree>
    <p:extLst>
      <p:ext uri="{BB962C8B-B14F-4D97-AF65-F5344CB8AC3E}">
        <p14:creationId xmlns:p14="http://schemas.microsoft.com/office/powerpoint/2010/main" val="2065359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Training: </a:t>
            </a:r>
            <a:r>
              <a:rPr lang="en-US" dirty="0" smtClean="0"/>
              <a:t>Pick Plans &amp; Pick Tasks</a:t>
            </a:r>
            <a:endParaRPr lang="en-US" dirty="0"/>
          </a:p>
        </p:txBody>
      </p:sp>
      <p:sp>
        <p:nvSpPr>
          <p:cNvPr id="3" name="Content Placeholder 2"/>
          <p:cNvSpPr>
            <a:spLocks noGrp="1"/>
          </p:cNvSpPr>
          <p:nvPr>
            <p:ph idx="1"/>
          </p:nvPr>
        </p:nvSpPr>
        <p:spPr/>
        <p:txBody>
          <a:bodyPr/>
          <a:lstStyle/>
          <a:p>
            <a:r>
              <a:rPr lang="en-US" b="1" dirty="0" smtClean="0"/>
              <a:t>Pick Planner Overview</a:t>
            </a:r>
          </a:p>
          <a:p>
            <a:r>
              <a:rPr lang="en-US" dirty="0" smtClean="0"/>
              <a:t>Pick Plan Record</a:t>
            </a:r>
          </a:p>
          <a:p>
            <a:r>
              <a:rPr lang="en-US" dirty="0" smtClean="0"/>
              <a:t>Pick Task Record</a:t>
            </a:r>
          </a:p>
          <a:p>
            <a:r>
              <a:rPr lang="en-US" dirty="0" smtClean="0"/>
              <a:t>Pick Plan Group, Schedule</a:t>
            </a:r>
          </a:p>
          <a:p>
            <a:r>
              <a:rPr lang="en-US" dirty="0"/>
              <a:t>Principles</a:t>
            </a:r>
          </a:p>
          <a:p>
            <a:r>
              <a:rPr lang="en-US" dirty="0"/>
              <a:t>Problem Solving</a:t>
            </a:r>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910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 Record</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85,013 Control Panel Photos - Free &amp;amp; Royalty-Free Stock Photos from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507" y="1675091"/>
            <a:ext cx="6505260" cy="398447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747673" y="1854596"/>
            <a:ext cx="3158817" cy="3880773"/>
          </a:xfrm>
        </p:spPr>
        <p:txBody>
          <a:bodyPr/>
          <a:lstStyle/>
          <a:p>
            <a:r>
              <a:rPr lang="en-US" dirty="0" smtClean="0"/>
              <a:t>Pick Pla</a:t>
            </a:r>
            <a:r>
              <a:rPr lang="en-US" dirty="0" smtClean="0"/>
              <a:t>n record is like a control board</a:t>
            </a:r>
          </a:p>
          <a:p>
            <a:r>
              <a:rPr lang="en-US" dirty="0" smtClean="0"/>
              <a:t>Has a series of settings on it</a:t>
            </a:r>
          </a:p>
          <a:p>
            <a:r>
              <a:rPr lang="en-US" dirty="0" smtClean="0"/>
              <a:t>Determines which orders get assigned pick tasks, what kind of pick task, when, etc.</a:t>
            </a:r>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694482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 Record</a:t>
            </a:r>
            <a:endParaRPr lang="en-US" dirty="0"/>
          </a:p>
        </p:txBody>
      </p:sp>
      <p:pic>
        <p:nvPicPr>
          <p:cNvPr id="3" name="Picture 2"/>
          <p:cNvPicPr>
            <a:picLocks noChangeAspect="1"/>
          </p:cNvPicPr>
          <p:nvPr/>
        </p:nvPicPr>
        <p:blipFill>
          <a:blip r:embed="rId2"/>
          <a:stretch>
            <a:fillRect/>
          </a:stretch>
        </p:blipFill>
        <p:spPr>
          <a:xfrm>
            <a:off x="732164" y="1270000"/>
            <a:ext cx="8984786" cy="5469294"/>
          </a:xfrm>
          <a:prstGeom prst="rect">
            <a:avLst/>
          </a:prstGeom>
        </p:spPr>
      </p:pic>
      <p:sp>
        <p:nvSpPr>
          <p:cNvPr id="4" name="Rectangle 3"/>
          <p:cNvSpPr/>
          <p:nvPr/>
        </p:nvSpPr>
        <p:spPr>
          <a:xfrm>
            <a:off x="732164" y="2418561"/>
            <a:ext cx="496054" cy="2759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2164" y="2863136"/>
            <a:ext cx="701658" cy="2371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0860" y="4071076"/>
            <a:ext cx="1183206" cy="279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87280" y="2115715"/>
            <a:ext cx="933415" cy="232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30566" y="2878842"/>
            <a:ext cx="706168" cy="286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84782" y="2010507"/>
            <a:ext cx="701658" cy="2186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7414" y="6415078"/>
            <a:ext cx="1265348" cy="319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46006" y="3849614"/>
            <a:ext cx="701658" cy="4429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0859" y="5178745"/>
            <a:ext cx="1388811" cy="2427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783" y="5905726"/>
            <a:ext cx="6860823" cy="3443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2164" y="3236320"/>
            <a:ext cx="701658" cy="4429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889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 Record</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747673" y="1854596"/>
            <a:ext cx="8526329" cy="3880773"/>
          </a:xfrm>
        </p:spPr>
        <p:txBody>
          <a:bodyPr/>
          <a:lstStyle/>
          <a:p>
            <a:r>
              <a:rPr lang="en-US" dirty="0" smtClean="0"/>
              <a:t>Why create multiple Pick Plans?</a:t>
            </a:r>
          </a:p>
          <a:p>
            <a:r>
              <a:rPr lang="en-US" dirty="0" smtClean="0"/>
              <a:t>Examples</a:t>
            </a:r>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82734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 Record</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12211" y="1566142"/>
            <a:ext cx="11598996" cy="4956156"/>
          </a:xfrm>
          <a:prstGeom prst="rect">
            <a:avLst/>
          </a:prstGeom>
        </p:spPr>
      </p:pic>
    </p:spTree>
    <p:extLst>
      <p:ext uri="{BB962C8B-B14F-4D97-AF65-F5344CB8AC3E}">
        <p14:creationId xmlns:p14="http://schemas.microsoft.com/office/powerpoint/2010/main" val="4017558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 Record</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12211" y="1566142"/>
            <a:ext cx="11598996" cy="4956156"/>
          </a:xfrm>
          <a:prstGeom prst="rect">
            <a:avLst/>
          </a:prstGeom>
        </p:spPr>
      </p:pic>
      <p:sp>
        <p:nvSpPr>
          <p:cNvPr id="5" name="Rectangle 4"/>
          <p:cNvSpPr/>
          <p:nvPr/>
        </p:nvSpPr>
        <p:spPr>
          <a:xfrm>
            <a:off x="1509572" y="4685775"/>
            <a:ext cx="5004852" cy="10278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178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 Record</a:t>
            </a:r>
            <a:endParaRPr lang="en-US" dirty="0"/>
          </a:p>
        </p:txBody>
      </p:sp>
      <p:pic>
        <p:nvPicPr>
          <p:cNvPr id="3" name="Picture 2"/>
          <p:cNvPicPr>
            <a:picLocks noChangeAspect="1"/>
          </p:cNvPicPr>
          <p:nvPr/>
        </p:nvPicPr>
        <p:blipFill>
          <a:blip r:embed="rId2"/>
          <a:stretch>
            <a:fillRect/>
          </a:stretch>
        </p:blipFill>
        <p:spPr>
          <a:xfrm>
            <a:off x="404916" y="1679171"/>
            <a:ext cx="11524611" cy="5042017"/>
          </a:xfrm>
          <a:prstGeom prst="rect">
            <a:avLst/>
          </a:prstGeom>
        </p:spPr>
      </p:pic>
    </p:spTree>
    <p:extLst>
      <p:ext uri="{BB962C8B-B14F-4D97-AF65-F5344CB8AC3E}">
        <p14:creationId xmlns:p14="http://schemas.microsoft.com/office/powerpoint/2010/main" val="4015771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 Record</a:t>
            </a:r>
            <a:endParaRPr lang="en-US" dirty="0"/>
          </a:p>
        </p:txBody>
      </p:sp>
      <p:pic>
        <p:nvPicPr>
          <p:cNvPr id="3" name="Picture 2"/>
          <p:cNvPicPr>
            <a:picLocks noChangeAspect="1"/>
          </p:cNvPicPr>
          <p:nvPr/>
        </p:nvPicPr>
        <p:blipFill>
          <a:blip r:embed="rId2"/>
          <a:stretch>
            <a:fillRect/>
          </a:stretch>
        </p:blipFill>
        <p:spPr>
          <a:xfrm>
            <a:off x="404916" y="1679171"/>
            <a:ext cx="11524611" cy="5042017"/>
          </a:xfrm>
          <a:prstGeom prst="rect">
            <a:avLst/>
          </a:prstGeom>
        </p:spPr>
      </p:pic>
      <p:sp>
        <p:nvSpPr>
          <p:cNvPr id="4" name="Rectangle 3"/>
          <p:cNvSpPr/>
          <p:nvPr/>
        </p:nvSpPr>
        <p:spPr>
          <a:xfrm>
            <a:off x="1482519" y="3360166"/>
            <a:ext cx="5004852" cy="13254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555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 Record</a:t>
            </a:r>
            <a:endParaRPr lang="en-US" dirty="0"/>
          </a:p>
        </p:txBody>
      </p:sp>
      <p:pic>
        <p:nvPicPr>
          <p:cNvPr id="3" name="Picture 2"/>
          <p:cNvPicPr>
            <a:picLocks noChangeAspect="1"/>
          </p:cNvPicPr>
          <p:nvPr/>
        </p:nvPicPr>
        <p:blipFill>
          <a:blip r:embed="rId2"/>
          <a:stretch>
            <a:fillRect/>
          </a:stretch>
        </p:blipFill>
        <p:spPr>
          <a:xfrm>
            <a:off x="404916" y="1679171"/>
            <a:ext cx="11524611" cy="5042017"/>
          </a:xfrm>
          <a:prstGeom prst="rect">
            <a:avLst/>
          </a:prstGeom>
        </p:spPr>
      </p:pic>
      <p:sp>
        <p:nvSpPr>
          <p:cNvPr id="5" name="Rectangle 4"/>
          <p:cNvSpPr/>
          <p:nvPr/>
        </p:nvSpPr>
        <p:spPr>
          <a:xfrm>
            <a:off x="1434725" y="5130350"/>
            <a:ext cx="5004852" cy="16383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3290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 Record</a:t>
            </a:r>
            <a:endParaRPr lang="en-US" dirty="0"/>
          </a:p>
        </p:txBody>
      </p:sp>
      <p:pic>
        <p:nvPicPr>
          <p:cNvPr id="3" name="Picture 2"/>
          <p:cNvPicPr>
            <a:picLocks noChangeAspect="1"/>
          </p:cNvPicPr>
          <p:nvPr/>
        </p:nvPicPr>
        <p:blipFill rotWithShape="1">
          <a:blip r:embed="rId2"/>
          <a:srcRect t="79802" b="14510"/>
          <a:stretch/>
        </p:blipFill>
        <p:spPr>
          <a:xfrm>
            <a:off x="404916" y="2234449"/>
            <a:ext cx="11524611" cy="286765"/>
          </a:xfrm>
          <a:prstGeom prst="rect">
            <a:avLst/>
          </a:prstGeom>
        </p:spPr>
      </p:pic>
      <p:sp>
        <p:nvSpPr>
          <p:cNvPr id="5" name="Rectangle 4"/>
          <p:cNvSpPr/>
          <p:nvPr/>
        </p:nvSpPr>
        <p:spPr>
          <a:xfrm>
            <a:off x="4404269" y="2229037"/>
            <a:ext cx="2035307" cy="2488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747673" y="1270000"/>
            <a:ext cx="8526329" cy="1640930"/>
          </a:xfrm>
        </p:spPr>
        <p:txBody>
          <a:bodyPr>
            <a:normAutofit/>
          </a:bodyPr>
          <a:lstStyle/>
          <a:p>
            <a:r>
              <a:rPr lang="en-US" dirty="0" smtClean="0"/>
              <a:t>Custom Search is the main way we divide orders into Pick Plans.</a:t>
            </a:r>
          </a:p>
          <a:p>
            <a:r>
              <a:rPr lang="en-US" dirty="0" smtClean="0"/>
              <a:t>Example of very granular one:</a:t>
            </a:r>
            <a:endParaRPr lang="en-US" dirty="0"/>
          </a:p>
        </p:txBody>
      </p:sp>
      <p:pic>
        <p:nvPicPr>
          <p:cNvPr id="4" name="Picture 3"/>
          <p:cNvPicPr>
            <a:picLocks noChangeAspect="1"/>
          </p:cNvPicPr>
          <p:nvPr/>
        </p:nvPicPr>
        <p:blipFill>
          <a:blip r:embed="rId3"/>
          <a:stretch>
            <a:fillRect/>
          </a:stretch>
        </p:blipFill>
        <p:spPr>
          <a:xfrm>
            <a:off x="476597" y="2710737"/>
            <a:ext cx="10615237" cy="4041837"/>
          </a:xfrm>
          <a:prstGeom prst="rect">
            <a:avLst/>
          </a:prstGeom>
        </p:spPr>
      </p:pic>
    </p:spTree>
    <p:extLst>
      <p:ext uri="{BB962C8B-B14F-4D97-AF65-F5344CB8AC3E}">
        <p14:creationId xmlns:p14="http://schemas.microsoft.com/office/powerpoint/2010/main" val="22292429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Training: </a:t>
            </a:r>
            <a:r>
              <a:rPr lang="en-US" dirty="0" smtClean="0"/>
              <a:t>Pick Plans &amp; Pick Tasks</a:t>
            </a:r>
            <a:endParaRPr lang="en-US" dirty="0"/>
          </a:p>
        </p:txBody>
      </p:sp>
      <p:sp>
        <p:nvSpPr>
          <p:cNvPr id="3" name="Content Placeholder 2"/>
          <p:cNvSpPr>
            <a:spLocks noGrp="1"/>
          </p:cNvSpPr>
          <p:nvPr>
            <p:ph idx="1"/>
          </p:nvPr>
        </p:nvSpPr>
        <p:spPr/>
        <p:txBody>
          <a:bodyPr/>
          <a:lstStyle/>
          <a:p>
            <a:r>
              <a:rPr lang="en-US" dirty="0" smtClean="0"/>
              <a:t>Overview</a:t>
            </a:r>
          </a:p>
          <a:p>
            <a:r>
              <a:rPr lang="en-US" b="1" dirty="0" smtClean="0"/>
              <a:t>Pick Plan Record</a:t>
            </a:r>
          </a:p>
          <a:p>
            <a:r>
              <a:rPr lang="en-US" dirty="0" smtClean="0"/>
              <a:t>Pick Task Record</a:t>
            </a:r>
          </a:p>
          <a:p>
            <a:r>
              <a:rPr lang="en-US" dirty="0" smtClean="0"/>
              <a:t>Pick Plan Group, Schedule</a:t>
            </a:r>
          </a:p>
          <a:p>
            <a:r>
              <a:rPr lang="en-US" dirty="0"/>
              <a:t>Principles</a:t>
            </a:r>
          </a:p>
          <a:p>
            <a:r>
              <a:rPr lang="en-US" dirty="0"/>
              <a:t>Problem Solving</a:t>
            </a:r>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544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Planner Overview</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8431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Training: </a:t>
            </a:r>
            <a:r>
              <a:rPr lang="en-US" dirty="0" smtClean="0"/>
              <a:t>Pick Plans &amp; Pick Tasks</a:t>
            </a:r>
            <a:endParaRPr lang="en-US" dirty="0"/>
          </a:p>
        </p:txBody>
      </p:sp>
      <p:sp>
        <p:nvSpPr>
          <p:cNvPr id="3" name="Content Placeholder 2"/>
          <p:cNvSpPr>
            <a:spLocks noGrp="1"/>
          </p:cNvSpPr>
          <p:nvPr>
            <p:ph idx="1"/>
          </p:nvPr>
        </p:nvSpPr>
        <p:spPr/>
        <p:txBody>
          <a:bodyPr/>
          <a:lstStyle/>
          <a:p>
            <a:r>
              <a:rPr lang="en-US" dirty="0" smtClean="0"/>
              <a:t>Overview</a:t>
            </a:r>
          </a:p>
          <a:p>
            <a:r>
              <a:rPr lang="en-US" dirty="0" smtClean="0"/>
              <a:t>Pick Plan Record</a:t>
            </a:r>
          </a:p>
          <a:p>
            <a:r>
              <a:rPr lang="en-US" b="1" dirty="0" smtClean="0"/>
              <a:t>Pick Task Record</a:t>
            </a:r>
          </a:p>
          <a:p>
            <a:r>
              <a:rPr lang="en-US" dirty="0" smtClean="0"/>
              <a:t>Pick Plan Group, Schedule</a:t>
            </a:r>
          </a:p>
          <a:p>
            <a:r>
              <a:rPr lang="en-US" dirty="0"/>
              <a:t>Principles</a:t>
            </a:r>
          </a:p>
          <a:p>
            <a:r>
              <a:rPr lang="en-US" dirty="0"/>
              <a:t>Problem Solving</a:t>
            </a:r>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309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Pick Task Record</a:t>
            </a:r>
            <a:endParaRPr lang="en-US" dirty="0"/>
          </a:p>
        </p:txBody>
      </p:sp>
    </p:spTree>
    <p:extLst>
      <p:ext uri="{BB962C8B-B14F-4D97-AF65-F5344CB8AC3E}">
        <p14:creationId xmlns:p14="http://schemas.microsoft.com/office/powerpoint/2010/main" val="23069772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a:t>
            </a:r>
            <a:r>
              <a:rPr lang="en-US" dirty="0" smtClean="0"/>
              <a:t>Task Record</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X-it wait times will only improve when LAX adds more transit options -  Curbed 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870" y="1897567"/>
            <a:ext cx="7021821" cy="394977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Airport Taxi Stock Illustrations – 3,786 Airport Taxi Stock Illustrations,  Vectors &amp;amp; Clipart - Dreamstime"/>
          <p:cNvPicPr>
            <a:picLocks noChangeAspect="1" noChangeArrowheads="1"/>
          </p:cNvPicPr>
          <p:nvPr/>
        </p:nvPicPr>
        <p:blipFill rotWithShape="1">
          <a:blip r:embed="rId4">
            <a:extLst>
              <a:ext uri="{28A0092B-C50C-407E-A947-70E740481C1C}">
                <a14:useLocalDpi xmlns:a14="http://schemas.microsoft.com/office/drawing/2010/main" val="0"/>
              </a:ext>
            </a:extLst>
          </a:blip>
          <a:srcRect t="33470" b="33265"/>
          <a:stretch/>
        </p:blipFill>
        <p:spPr bwMode="auto">
          <a:xfrm>
            <a:off x="521294" y="3035375"/>
            <a:ext cx="3399460" cy="11308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54869" y="1897567"/>
            <a:ext cx="7021821" cy="3949775"/>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1295" y="3012832"/>
            <a:ext cx="3399460" cy="1153370"/>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LAX-it wait times will only improve when LAX adds more transit options -  Curbed LA"/>
          <p:cNvPicPr>
            <a:picLocks noChangeAspect="1" noChangeArrowheads="1"/>
          </p:cNvPicPr>
          <p:nvPr/>
        </p:nvPicPr>
        <p:blipFill rotWithShape="1">
          <a:blip r:embed="rId3">
            <a:extLst>
              <a:ext uri="{28A0092B-C50C-407E-A947-70E740481C1C}">
                <a14:useLocalDpi xmlns:a14="http://schemas.microsoft.com/office/drawing/2010/main" val="0"/>
              </a:ext>
            </a:extLst>
          </a:blip>
          <a:srcRect l="70748" t="60861" r="18310" b="23111"/>
          <a:stretch/>
        </p:blipFill>
        <p:spPr bwMode="auto">
          <a:xfrm>
            <a:off x="9122356" y="4301466"/>
            <a:ext cx="768313" cy="6330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30061" y="1475536"/>
            <a:ext cx="1444692" cy="369332"/>
          </a:xfrm>
          <a:prstGeom prst="rect">
            <a:avLst/>
          </a:prstGeom>
        </p:spPr>
        <p:txBody>
          <a:bodyPr wrap="square">
            <a:spAutoFit/>
          </a:bodyPr>
          <a:lstStyle/>
          <a:p>
            <a:pPr algn="ctr"/>
            <a:r>
              <a:rPr lang="en-US" dirty="0" smtClean="0"/>
              <a:t>Pick Task</a:t>
            </a:r>
            <a:endParaRPr lang="en-US" dirty="0"/>
          </a:p>
        </p:txBody>
      </p:sp>
    </p:spTree>
    <p:extLst>
      <p:ext uri="{BB962C8B-B14F-4D97-AF65-F5344CB8AC3E}">
        <p14:creationId xmlns:p14="http://schemas.microsoft.com/office/powerpoint/2010/main" val="28358211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Pick Task Record</a:t>
            </a:r>
            <a:endParaRPr lang="en-US" dirty="0"/>
          </a:p>
        </p:txBody>
      </p:sp>
      <p:sp>
        <p:nvSpPr>
          <p:cNvPr id="7" name="Content Placeholder 2"/>
          <p:cNvSpPr>
            <a:spLocks noGrp="1"/>
          </p:cNvSpPr>
          <p:nvPr>
            <p:ph idx="1"/>
          </p:nvPr>
        </p:nvSpPr>
        <p:spPr>
          <a:xfrm>
            <a:off x="677334" y="1825129"/>
            <a:ext cx="8596668" cy="3880773"/>
          </a:xfrm>
        </p:spPr>
        <p:txBody>
          <a:bodyPr/>
          <a:lstStyle/>
          <a:p>
            <a:r>
              <a:rPr lang="en-US" dirty="0" smtClean="0"/>
              <a:t>Pick Task = Taxi</a:t>
            </a:r>
          </a:p>
          <a:p>
            <a:pPr marL="0" indent="0">
              <a:buNone/>
            </a:pPr>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990906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Pick Task Record</a:t>
            </a:r>
            <a:endParaRPr lang="en-US" dirty="0"/>
          </a:p>
        </p:txBody>
      </p:sp>
      <p:sp>
        <p:nvSpPr>
          <p:cNvPr id="7" name="Content Placeholder 2"/>
          <p:cNvSpPr>
            <a:spLocks noGrp="1"/>
          </p:cNvSpPr>
          <p:nvPr>
            <p:ph idx="1"/>
          </p:nvPr>
        </p:nvSpPr>
        <p:spPr>
          <a:xfrm>
            <a:off x="677334" y="1825129"/>
            <a:ext cx="8596668" cy="3880773"/>
          </a:xfrm>
        </p:spPr>
        <p:txBody>
          <a:bodyPr/>
          <a:lstStyle/>
          <a:p>
            <a:r>
              <a:rPr lang="en-US" dirty="0" smtClean="0"/>
              <a:t>Pick Task = Taxi</a:t>
            </a:r>
          </a:p>
          <a:p>
            <a:r>
              <a:rPr lang="en-US" dirty="0" smtClean="0"/>
              <a:t>Pick Tasks are created from and assigned to Pick Plans</a:t>
            </a:r>
          </a:p>
          <a:p>
            <a:r>
              <a:rPr lang="en-US" dirty="0" smtClean="0"/>
              <a:t>An Order (and therefore a Pick Task) can have many lines on it</a:t>
            </a:r>
          </a:p>
          <a:p>
            <a:pPr lvl="1"/>
            <a:r>
              <a:rPr lang="en-US" dirty="0" smtClean="0"/>
              <a:t>Think of family getting into a car; family = one order with many lines</a:t>
            </a:r>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497473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Pick Task Record</a:t>
            </a:r>
            <a:endParaRPr lang="en-US" dirty="0"/>
          </a:p>
        </p:txBody>
      </p:sp>
      <p:sp>
        <p:nvSpPr>
          <p:cNvPr id="7" name="Content Placeholder 2"/>
          <p:cNvSpPr>
            <a:spLocks noGrp="1"/>
          </p:cNvSpPr>
          <p:nvPr>
            <p:ph idx="1"/>
          </p:nvPr>
        </p:nvSpPr>
        <p:spPr>
          <a:xfrm>
            <a:off x="677334" y="1435562"/>
            <a:ext cx="8596668" cy="3880773"/>
          </a:xfrm>
        </p:spPr>
        <p:txBody>
          <a:bodyPr/>
          <a:lstStyle/>
          <a:p>
            <a:r>
              <a:rPr lang="en-US" dirty="0" smtClean="0"/>
              <a:t>Since Pick Tasks are created from Pick Plans, they can be viewed in the Tasks </a:t>
            </a:r>
            <a:r>
              <a:rPr lang="en-US" dirty="0" err="1" smtClean="0"/>
              <a:t>sublist</a:t>
            </a:r>
            <a:r>
              <a:rPr lang="en-US" dirty="0" smtClean="0"/>
              <a:t> on the Pick Plan record</a:t>
            </a:r>
            <a:endParaRPr lang="en-US" dirty="0" smtClean="0"/>
          </a:p>
          <a:p>
            <a:pPr marL="0" indent="0">
              <a:buNone/>
            </a:pPr>
            <a:endParaRPr lang="en-US" dirty="0" smtClean="0"/>
          </a:p>
          <a:p>
            <a:endParaRPr lang="en-US" dirty="0" smtClean="0"/>
          </a:p>
          <a:p>
            <a:endParaRPr lang="en-US" dirty="0" smtClean="0"/>
          </a:p>
          <a:p>
            <a:endParaRPr lang="en-US" dirty="0"/>
          </a:p>
        </p:txBody>
      </p:sp>
      <p:pic>
        <p:nvPicPr>
          <p:cNvPr id="2" name="Picture 1"/>
          <p:cNvPicPr>
            <a:picLocks noChangeAspect="1"/>
          </p:cNvPicPr>
          <p:nvPr/>
        </p:nvPicPr>
        <p:blipFill>
          <a:blip r:embed="rId3"/>
          <a:stretch>
            <a:fillRect/>
          </a:stretch>
        </p:blipFill>
        <p:spPr>
          <a:xfrm>
            <a:off x="725980" y="2267814"/>
            <a:ext cx="9554258" cy="3741957"/>
          </a:xfrm>
          <a:prstGeom prst="rect">
            <a:avLst/>
          </a:prstGeom>
        </p:spPr>
      </p:pic>
    </p:spTree>
    <p:extLst>
      <p:ext uri="{BB962C8B-B14F-4D97-AF65-F5344CB8AC3E}">
        <p14:creationId xmlns:p14="http://schemas.microsoft.com/office/powerpoint/2010/main" val="31532423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Pick Task Record</a:t>
            </a:r>
            <a:endParaRPr lang="en-US" dirty="0"/>
          </a:p>
        </p:txBody>
      </p:sp>
      <p:sp>
        <p:nvSpPr>
          <p:cNvPr id="7" name="Content Placeholder 2"/>
          <p:cNvSpPr>
            <a:spLocks noGrp="1"/>
          </p:cNvSpPr>
          <p:nvPr>
            <p:ph idx="1"/>
          </p:nvPr>
        </p:nvSpPr>
        <p:spPr>
          <a:xfrm>
            <a:off x="677334" y="1435562"/>
            <a:ext cx="8596668" cy="3880773"/>
          </a:xfrm>
        </p:spPr>
        <p:txBody>
          <a:bodyPr/>
          <a:lstStyle/>
          <a:p>
            <a:r>
              <a:rPr lang="en-US" dirty="0" smtClean="0"/>
              <a:t>Pick Tasks inherit the settings from the Pick Plan they were created from</a:t>
            </a:r>
          </a:p>
          <a:p>
            <a:r>
              <a:rPr lang="en-US" dirty="0" smtClean="0"/>
              <a:t>Can be simple, single-line pick tasks</a:t>
            </a:r>
          </a:p>
          <a:p>
            <a:r>
              <a:rPr lang="en-US" dirty="0" smtClean="0"/>
              <a:t>Can be large, multi-line (&gt;100) pick tasks</a:t>
            </a:r>
          </a:p>
          <a:p>
            <a:r>
              <a:rPr lang="en-US" dirty="0" smtClean="0"/>
              <a:t>Examples</a:t>
            </a:r>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844356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Task Record</a:t>
            </a:r>
            <a:endParaRPr lang="en-US" dirty="0"/>
          </a:p>
        </p:txBody>
      </p:sp>
      <p:grpSp>
        <p:nvGrpSpPr>
          <p:cNvPr id="6" name="Group 5"/>
          <p:cNvGrpSpPr/>
          <p:nvPr/>
        </p:nvGrpSpPr>
        <p:grpSpPr>
          <a:xfrm>
            <a:off x="753688" y="1356790"/>
            <a:ext cx="10600472" cy="5237974"/>
            <a:chOff x="781397" y="1356790"/>
            <a:chExt cx="10241578" cy="5060635"/>
          </a:xfrm>
        </p:grpSpPr>
        <p:pic>
          <p:nvPicPr>
            <p:cNvPr id="3" name="Picture 2"/>
            <p:cNvPicPr>
              <a:picLocks noChangeAspect="1"/>
            </p:cNvPicPr>
            <p:nvPr/>
          </p:nvPicPr>
          <p:blipFill>
            <a:blip r:embed="rId2"/>
            <a:stretch>
              <a:fillRect/>
            </a:stretch>
          </p:blipFill>
          <p:spPr>
            <a:xfrm>
              <a:off x="781397" y="1356790"/>
              <a:ext cx="10241578" cy="2619175"/>
            </a:xfrm>
            <a:prstGeom prst="rect">
              <a:avLst/>
            </a:prstGeom>
          </p:spPr>
        </p:pic>
        <p:pic>
          <p:nvPicPr>
            <p:cNvPr id="5" name="Picture 4"/>
            <p:cNvPicPr>
              <a:picLocks noChangeAspect="1"/>
            </p:cNvPicPr>
            <p:nvPr/>
          </p:nvPicPr>
          <p:blipFill>
            <a:blip r:embed="rId3"/>
            <a:stretch>
              <a:fillRect/>
            </a:stretch>
          </p:blipFill>
          <p:spPr>
            <a:xfrm>
              <a:off x="781397" y="3942611"/>
              <a:ext cx="10241578" cy="2474814"/>
            </a:xfrm>
            <a:prstGeom prst="rect">
              <a:avLst/>
            </a:prstGeom>
          </p:spPr>
        </p:pic>
      </p:grpSp>
    </p:spTree>
    <p:extLst>
      <p:ext uri="{BB962C8B-B14F-4D97-AF65-F5344CB8AC3E}">
        <p14:creationId xmlns:p14="http://schemas.microsoft.com/office/powerpoint/2010/main" val="10624396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Task Record</a:t>
            </a:r>
            <a:endParaRPr lang="en-US" dirty="0"/>
          </a:p>
        </p:txBody>
      </p:sp>
      <p:grpSp>
        <p:nvGrpSpPr>
          <p:cNvPr id="6" name="Group 5"/>
          <p:cNvGrpSpPr/>
          <p:nvPr/>
        </p:nvGrpSpPr>
        <p:grpSpPr>
          <a:xfrm>
            <a:off x="753688" y="1356790"/>
            <a:ext cx="10600472" cy="5237974"/>
            <a:chOff x="781397" y="1356790"/>
            <a:chExt cx="10241578" cy="5060635"/>
          </a:xfrm>
        </p:grpSpPr>
        <p:pic>
          <p:nvPicPr>
            <p:cNvPr id="3" name="Picture 2"/>
            <p:cNvPicPr>
              <a:picLocks noChangeAspect="1"/>
            </p:cNvPicPr>
            <p:nvPr/>
          </p:nvPicPr>
          <p:blipFill>
            <a:blip r:embed="rId2"/>
            <a:stretch>
              <a:fillRect/>
            </a:stretch>
          </p:blipFill>
          <p:spPr>
            <a:xfrm>
              <a:off x="781397" y="1356790"/>
              <a:ext cx="10241578" cy="2619175"/>
            </a:xfrm>
            <a:prstGeom prst="rect">
              <a:avLst/>
            </a:prstGeom>
          </p:spPr>
        </p:pic>
        <p:pic>
          <p:nvPicPr>
            <p:cNvPr id="5" name="Picture 4"/>
            <p:cNvPicPr>
              <a:picLocks noChangeAspect="1"/>
            </p:cNvPicPr>
            <p:nvPr/>
          </p:nvPicPr>
          <p:blipFill>
            <a:blip r:embed="rId3"/>
            <a:stretch>
              <a:fillRect/>
            </a:stretch>
          </p:blipFill>
          <p:spPr>
            <a:xfrm>
              <a:off x="781397" y="3942611"/>
              <a:ext cx="10241578" cy="2474814"/>
            </a:xfrm>
            <a:prstGeom prst="rect">
              <a:avLst/>
            </a:prstGeom>
          </p:spPr>
        </p:pic>
      </p:grpSp>
      <p:sp>
        <p:nvSpPr>
          <p:cNvPr id="7" name="Rectangle 6"/>
          <p:cNvSpPr/>
          <p:nvPr/>
        </p:nvSpPr>
        <p:spPr>
          <a:xfrm>
            <a:off x="753687" y="1971202"/>
            <a:ext cx="8384901" cy="2062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74002" y="2212956"/>
            <a:ext cx="1689886" cy="646331"/>
          </a:xfrm>
          <a:prstGeom prst="rect">
            <a:avLst/>
          </a:prstGeom>
          <a:noFill/>
        </p:spPr>
        <p:txBody>
          <a:bodyPr wrap="none" rtlCol="0">
            <a:spAutoFit/>
          </a:bodyPr>
          <a:lstStyle/>
          <a:p>
            <a:r>
              <a:rPr lang="en-US" dirty="0" smtClean="0">
                <a:solidFill>
                  <a:srgbClr val="FF0000"/>
                </a:solidFill>
              </a:rPr>
              <a:t>Inherited from</a:t>
            </a:r>
          </a:p>
          <a:p>
            <a:r>
              <a:rPr lang="en-US" dirty="0" smtClean="0">
                <a:solidFill>
                  <a:srgbClr val="FF0000"/>
                </a:solidFill>
              </a:rPr>
              <a:t>Pick Plan</a:t>
            </a:r>
            <a:endParaRPr lang="en-US" dirty="0">
              <a:solidFill>
                <a:srgbClr val="FF0000"/>
              </a:solidFill>
            </a:endParaRPr>
          </a:p>
        </p:txBody>
      </p:sp>
    </p:spTree>
    <p:extLst>
      <p:ext uri="{BB962C8B-B14F-4D97-AF65-F5344CB8AC3E}">
        <p14:creationId xmlns:p14="http://schemas.microsoft.com/office/powerpoint/2010/main" val="4339948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Task Record</a:t>
            </a:r>
            <a:endParaRPr lang="en-US" dirty="0"/>
          </a:p>
        </p:txBody>
      </p:sp>
      <p:grpSp>
        <p:nvGrpSpPr>
          <p:cNvPr id="6" name="Group 5"/>
          <p:cNvGrpSpPr/>
          <p:nvPr/>
        </p:nvGrpSpPr>
        <p:grpSpPr>
          <a:xfrm>
            <a:off x="753688" y="1356790"/>
            <a:ext cx="10600472" cy="5237974"/>
            <a:chOff x="781397" y="1356790"/>
            <a:chExt cx="10241578" cy="5060635"/>
          </a:xfrm>
        </p:grpSpPr>
        <p:pic>
          <p:nvPicPr>
            <p:cNvPr id="3" name="Picture 2"/>
            <p:cNvPicPr>
              <a:picLocks noChangeAspect="1"/>
            </p:cNvPicPr>
            <p:nvPr/>
          </p:nvPicPr>
          <p:blipFill>
            <a:blip r:embed="rId2"/>
            <a:stretch>
              <a:fillRect/>
            </a:stretch>
          </p:blipFill>
          <p:spPr>
            <a:xfrm>
              <a:off x="781397" y="1356790"/>
              <a:ext cx="10241578" cy="2619175"/>
            </a:xfrm>
            <a:prstGeom prst="rect">
              <a:avLst/>
            </a:prstGeom>
          </p:spPr>
        </p:pic>
        <p:pic>
          <p:nvPicPr>
            <p:cNvPr id="5" name="Picture 4"/>
            <p:cNvPicPr>
              <a:picLocks noChangeAspect="1"/>
            </p:cNvPicPr>
            <p:nvPr/>
          </p:nvPicPr>
          <p:blipFill>
            <a:blip r:embed="rId3"/>
            <a:stretch>
              <a:fillRect/>
            </a:stretch>
          </p:blipFill>
          <p:spPr>
            <a:xfrm>
              <a:off x="781397" y="3942611"/>
              <a:ext cx="10241578" cy="2474814"/>
            </a:xfrm>
            <a:prstGeom prst="rect">
              <a:avLst/>
            </a:prstGeom>
          </p:spPr>
        </p:pic>
      </p:grpSp>
      <p:sp>
        <p:nvSpPr>
          <p:cNvPr id="7" name="Rectangle 6"/>
          <p:cNvSpPr/>
          <p:nvPr/>
        </p:nvSpPr>
        <p:spPr>
          <a:xfrm>
            <a:off x="7986121" y="4231128"/>
            <a:ext cx="773721" cy="3138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895257" y="4231128"/>
            <a:ext cx="1606530" cy="369332"/>
          </a:xfrm>
          <a:prstGeom prst="rect">
            <a:avLst/>
          </a:prstGeom>
          <a:noFill/>
        </p:spPr>
        <p:txBody>
          <a:bodyPr wrap="none" rtlCol="0">
            <a:spAutoFit/>
          </a:bodyPr>
          <a:lstStyle/>
          <a:p>
            <a:r>
              <a:rPr lang="en-US" dirty="0" smtClean="0">
                <a:solidFill>
                  <a:srgbClr val="FF0000"/>
                </a:solidFill>
              </a:rPr>
              <a:t>Who picked it</a:t>
            </a:r>
            <a:endParaRPr lang="en-US" dirty="0">
              <a:solidFill>
                <a:srgbClr val="FF0000"/>
              </a:solidFill>
            </a:endParaRPr>
          </a:p>
        </p:txBody>
      </p:sp>
    </p:spTree>
    <p:extLst>
      <p:ext uri="{BB962C8B-B14F-4D97-AF65-F5344CB8AC3E}">
        <p14:creationId xmlns:p14="http://schemas.microsoft.com/office/powerpoint/2010/main" val="2561496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Planner Overview</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829734" y="2312989"/>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smtClean="0"/>
              <a:t>Airport analogy</a:t>
            </a:r>
            <a:endParaRPr lang="en-US" dirty="0" smtClean="0"/>
          </a:p>
          <a:p>
            <a:pPr lvl="1"/>
            <a:endParaRPr lang="en-US" dirty="0" smtClean="0"/>
          </a:p>
          <a:p>
            <a:endParaRPr lang="en-US" dirty="0" smtClean="0"/>
          </a:p>
          <a:p>
            <a:pPr marL="0" indent="0">
              <a:buFont typeface="Wingdings 3" charset="2"/>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67278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Task Record</a:t>
            </a:r>
            <a:endParaRPr lang="en-US" dirty="0"/>
          </a:p>
        </p:txBody>
      </p:sp>
      <p:grpSp>
        <p:nvGrpSpPr>
          <p:cNvPr id="6" name="Group 5"/>
          <p:cNvGrpSpPr/>
          <p:nvPr/>
        </p:nvGrpSpPr>
        <p:grpSpPr>
          <a:xfrm>
            <a:off x="753688" y="1356790"/>
            <a:ext cx="10600472" cy="5237974"/>
            <a:chOff x="781397" y="1356790"/>
            <a:chExt cx="10241578" cy="5060635"/>
          </a:xfrm>
        </p:grpSpPr>
        <p:pic>
          <p:nvPicPr>
            <p:cNvPr id="3" name="Picture 2"/>
            <p:cNvPicPr>
              <a:picLocks noChangeAspect="1"/>
            </p:cNvPicPr>
            <p:nvPr/>
          </p:nvPicPr>
          <p:blipFill>
            <a:blip r:embed="rId2"/>
            <a:stretch>
              <a:fillRect/>
            </a:stretch>
          </p:blipFill>
          <p:spPr>
            <a:xfrm>
              <a:off x="781397" y="1356790"/>
              <a:ext cx="10241578" cy="2619175"/>
            </a:xfrm>
            <a:prstGeom prst="rect">
              <a:avLst/>
            </a:prstGeom>
          </p:spPr>
        </p:pic>
        <p:pic>
          <p:nvPicPr>
            <p:cNvPr id="5" name="Picture 4"/>
            <p:cNvPicPr>
              <a:picLocks noChangeAspect="1"/>
            </p:cNvPicPr>
            <p:nvPr/>
          </p:nvPicPr>
          <p:blipFill>
            <a:blip r:embed="rId3"/>
            <a:stretch>
              <a:fillRect/>
            </a:stretch>
          </p:blipFill>
          <p:spPr>
            <a:xfrm>
              <a:off x="781397" y="3942611"/>
              <a:ext cx="10241578" cy="2474814"/>
            </a:xfrm>
            <a:prstGeom prst="rect">
              <a:avLst/>
            </a:prstGeom>
          </p:spPr>
        </p:pic>
      </p:grpSp>
      <p:sp>
        <p:nvSpPr>
          <p:cNvPr id="4" name="TextBox 3"/>
          <p:cNvSpPr txBox="1"/>
          <p:nvPr/>
        </p:nvSpPr>
        <p:spPr>
          <a:xfrm>
            <a:off x="9436322" y="5135768"/>
            <a:ext cx="2059731" cy="369332"/>
          </a:xfrm>
          <a:prstGeom prst="rect">
            <a:avLst/>
          </a:prstGeom>
          <a:noFill/>
        </p:spPr>
        <p:txBody>
          <a:bodyPr wrap="none" rtlCol="0">
            <a:spAutoFit/>
          </a:bodyPr>
          <a:lstStyle/>
          <a:p>
            <a:r>
              <a:rPr lang="en-US" dirty="0" smtClean="0">
                <a:solidFill>
                  <a:srgbClr val="FF0000"/>
                </a:solidFill>
              </a:rPr>
              <a:t>Pick Task Lines (1)</a:t>
            </a:r>
            <a:endParaRPr lang="en-US" dirty="0">
              <a:solidFill>
                <a:srgbClr val="FF0000"/>
              </a:solidFill>
            </a:endParaRPr>
          </a:p>
        </p:txBody>
      </p:sp>
      <p:sp>
        <p:nvSpPr>
          <p:cNvPr id="8" name="Rectangle 7"/>
          <p:cNvSpPr/>
          <p:nvPr/>
        </p:nvSpPr>
        <p:spPr>
          <a:xfrm>
            <a:off x="834142" y="5492711"/>
            <a:ext cx="10520018" cy="11020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636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Task Record</a:t>
            </a:r>
            <a:endParaRPr lang="en-US" dirty="0"/>
          </a:p>
        </p:txBody>
      </p:sp>
      <p:pic>
        <p:nvPicPr>
          <p:cNvPr id="10" name="Picture 9"/>
          <p:cNvPicPr>
            <a:picLocks noChangeAspect="1"/>
          </p:cNvPicPr>
          <p:nvPr/>
        </p:nvPicPr>
        <p:blipFill>
          <a:blip r:embed="rId2"/>
          <a:stretch>
            <a:fillRect/>
          </a:stretch>
        </p:blipFill>
        <p:spPr>
          <a:xfrm>
            <a:off x="677334" y="1672951"/>
            <a:ext cx="11271165" cy="4979302"/>
          </a:xfrm>
          <a:prstGeom prst="rect">
            <a:avLst/>
          </a:prstGeom>
        </p:spPr>
      </p:pic>
      <p:sp>
        <p:nvSpPr>
          <p:cNvPr id="11" name="Rectangle 10"/>
          <p:cNvSpPr/>
          <p:nvPr/>
        </p:nvSpPr>
        <p:spPr>
          <a:xfrm>
            <a:off x="10961979" y="2264119"/>
            <a:ext cx="941453" cy="181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780420" y="1852206"/>
            <a:ext cx="2181559" cy="369332"/>
          </a:xfrm>
          <a:prstGeom prst="rect">
            <a:avLst/>
          </a:prstGeom>
          <a:noFill/>
        </p:spPr>
        <p:txBody>
          <a:bodyPr wrap="none" rtlCol="0">
            <a:spAutoFit/>
          </a:bodyPr>
          <a:lstStyle/>
          <a:p>
            <a:r>
              <a:rPr lang="en-US" dirty="0" smtClean="0">
                <a:solidFill>
                  <a:srgbClr val="FF0000"/>
                </a:solidFill>
              </a:rPr>
              <a:t>Pick Task Lines (62)</a:t>
            </a:r>
            <a:endParaRPr lang="en-US" dirty="0">
              <a:solidFill>
                <a:srgbClr val="FF0000"/>
              </a:solidFill>
            </a:endParaRPr>
          </a:p>
        </p:txBody>
      </p:sp>
      <p:sp>
        <p:nvSpPr>
          <p:cNvPr id="13" name="Content Placeholder 2"/>
          <p:cNvSpPr>
            <a:spLocks noGrp="1"/>
          </p:cNvSpPr>
          <p:nvPr>
            <p:ph idx="1"/>
          </p:nvPr>
        </p:nvSpPr>
        <p:spPr>
          <a:xfrm>
            <a:off x="677334" y="1270000"/>
            <a:ext cx="8596668" cy="3880773"/>
          </a:xfrm>
        </p:spPr>
        <p:txBody>
          <a:bodyPr/>
          <a:lstStyle/>
          <a:p>
            <a:r>
              <a:rPr lang="en-US" dirty="0" smtClean="0"/>
              <a:t>Can have many pick task lines, if there are many lines on the Sales Order</a:t>
            </a:r>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763152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Pick Task Record</a:t>
            </a:r>
            <a:endParaRPr lang="en-US" dirty="0"/>
          </a:p>
        </p:txBody>
      </p:sp>
      <p:sp>
        <p:nvSpPr>
          <p:cNvPr id="7" name="Content Placeholder 2"/>
          <p:cNvSpPr>
            <a:spLocks noGrp="1"/>
          </p:cNvSpPr>
          <p:nvPr>
            <p:ph idx="1"/>
          </p:nvPr>
        </p:nvSpPr>
        <p:spPr>
          <a:xfrm>
            <a:off x="677334" y="1825129"/>
            <a:ext cx="8596668" cy="3880773"/>
          </a:xfrm>
        </p:spPr>
        <p:txBody>
          <a:bodyPr/>
          <a:lstStyle/>
          <a:p>
            <a:r>
              <a:rPr lang="en-US" dirty="0" smtClean="0"/>
              <a:t>An </a:t>
            </a:r>
            <a:r>
              <a:rPr lang="en-US" dirty="0"/>
              <a:t>Order (and therefore a Pick Task) can have many lines on </a:t>
            </a:r>
            <a:r>
              <a:rPr lang="en-US" dirty="0" smtClean="0"/>
              <a:t>it</a:t>
            </a:r>
          </a:p>
          <a:p>
            <a:pPr lvl="1"/>
            <a:r>
              <a:rPr lang="en-US" dirty="0" smtClean="0"/>
              <a:t>Think of family getting into a car; family = one order with many lines</a:t>
            </a:r>
          </a:p>
          <a:p>
            <a:r>
              <a:rPr lang="en-US" dirty="0" smtClean="0"/>
              <a:t>Pick Tasks are currently never assigned to more than one Order</a:t>
            </a:r>
          </a:p>
          <a:p>
            <a:pPr lvl="1"/>
            <a:r>
              <a:rPr lang="en-US" dirty="0" smtClean="0"/>
              <a:t>Never more than one family in a car</a:t>
            </a:r>
          </a:p>
          <a:p>
            <a:r>
              <a:rPr lang="en-US" dirty="0" smtClean="0"/>
              <a:t>Sometimes, an Order can get multiple Pick Tasks</a:t>
            </a:r>
          </a:p>
          <a:p>
            <a:pPr lvl="1"/>
            <a:r>
              <a:rPr lang="en-US" dirty="0" smtClean="0"/>
              <a:t>Family decides to split between two taxis</a:t>
            </a:r>
          </a:p>
          <a:p>
            <a:pPr lvl="1"/>
            <a:r>
              <a:rPr lang="en-US" dirty="0" smtClean="0"/>
              <a:t>Example: </a:t>
            </a:r>
            <a:r>
              <a:rPr lang="en-US" dirty="0" err="1" smtClean="0"/>
              <a:t>Wyla</a:t>
            </a:r>
            <a:r>
              <a:rPr lang="en-US" dirty="0" smtClean="0"/>
              <a:t> floor vs </a:t>
            </a:r>
            <a:r>
              <a:rPr lang="en-US" dirty="0" err="1" smtClean="0"/>
              <a:t>Wyla</a:t>
            </a:r>
            <a:r>
              <a:rPr lang="en-US" dirty="0" smtClean="0"/>
              <a:t> reach</a:t>
            </a:r>
          </a:p>
          <a:p>
            <a:pPr lvl="1"/>
            <a:r>
              <a:rPr lang="en-US" dirty="0" smtClean="0"/>
              <a:t>Example: Back orders, multiple fulfillments</a:t>
            </a:r>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40693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Task Record</a:t>
            </a:r>
            <a:endParaRPr lang="en-US" dirty="0"/>
          </a:p>
        </p:txBody>
      </p:sp>
      <p:sp>
        <p:nvSpPr>
          <p:cNvPr id="7" name="Content Placeholder 2"/>
          <p:cNvSpPr>
            <a:spLocks noGrp="1"/>
          </p:cNvSpPr>
          <p:nvPr>
            <p:ph idx="1"/>
          </p:nvPr>
        </p:nvSpPr>
        <p:spPr>
          <a:xfrm>
            <a:off x="677333" y="1435562"/>
            <a:ext cx="9592081" cy="3880773"/>
          </a:xfrm>
        </p:spPr>
        <p:txBody>
          <a:bodyPr/>
          <a:lstStyle/>
          <a:p>
            <a:r>
              <a:rPr lang="en-US" dirty="0" smtClean="0"/>
              <a:t>Can see the Pick Tasks associated with a Sales Order under the RF-SMART subtab on the Sales Order</a:t>
            </a:r>
          </a:p>
          <a:p>
            <a:r>
              <a:rPr lang="en-US" dirty="0" smtClean="0"/>
              <a:t>Most of the time, one Pick Task per Sales Order</a:t>
            </a:r>
          </a:p>
          <a:p>
            <a:pPr lvl="1"/>
            <a:r>
              <a:rPr lang="en-US" dirty="0" smtClean="0"/>
              <a:t>Example </a:t>
            </a:r>
            <a:r>
              <a:rPr lang="en-US" dirty="0"/>
              <a:t>SO </a:t>
            </a:r>
            <a:r>
              <a:rPr lang="en-US" dirty="0" smtClean="0"/>
              <a:t>8081088</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Sometimes, depending on Pick Plan settings, will see multiple Pick Tasks per Sales Order</a:t>
            </a:r>
          </a:p>
          <a:p>
            <a:pPr lvl="1"/>
            <a:r>
              <a:rPr lang="en-US" dirty="0" smtClean="0"/>
              <a:t>Example SO 8081145</a:t>
            </a:r>
            <a:endParaRPr lang="en-US" dirty="0" smtClean="0"/>
          </a:p>
          <a:p>
            <a:endParaRPr lang="en-US" b="1" dirty="0" smtClean="0"/>
          </a:p>
          <a:p>
            <a:pPr marL="0" indent="0">
              <a:buNone/>
            </a:pPr>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1464155" y="4925137"/>
            <a:ext cx="9191460" cy="1718728"/>
          </a:xfrm>
          <a:prstGeom prst="rect">
            <a:avLst/>
          </a:prstGeom>
        </p:spPr>
      </p:pic>
      <p:pic>
        <p:nvPicPr>
          <p:cNvPr id="5" name="Picture 4"/>
          <p:cNvPicPr>
            <a:picLocks noChangeAspect="1"/>
          </p:cNvPicPr>
          <p:nvPr/>
        </p:nvPicPr>
        <p:blipFill>
          <a:blip r:embed="rId3"/>
          <a:stretch>
            <a:fillRect/>
          </a:stretch>
        </p:blipFill>
        <p:spPr>
          <a:xfrm>
            <a:off x="1523999" y="2867302"/>
            <a:ext cx="9131615" cy="1141452"/>
          </a:xfrm>
          <a:prstGeom prst="rect">
            <a:avLst/>
          </a:prstGeom>
        </p:spPr>
      </p:pic>
      <p:sp>
        <p:nvSpPr>
          <p:cNvPr id="13" name="Rectangle 12"/>
          <p:cNvSpPr/>
          <p:nvPr/>
        </p:nvSpPr>
        <p:spPr>
          <a:xfrm>
            <a:off x="9798688" y="2867302"/>
            <a:ext cx="670921" cy="1897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047579" y="4945656"/>
            <a:ext cx="508601" cy="2052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9004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Task Record</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p>
          <a:p>
            <a:endParaRPr lang="en-US" dirty="0" smtClean="0"/>
          </a:p>
          <a:p>
            <a:endParaRPr lang="en-US" dirty="0"/>
          </a:p>
        </p:txBody>
      </p:sp>
      <p:sp>
        <p:nvSpPr>
          <p:cNvPr id="5" name="Content Placeholder 2"/>
          <p:cNvSpPr txBox="1">
            <a:spLocks/>
          </p:cNvSpPr>
          <p:nvPr/>
        </p:nvSpPr>
        <p:spPr>
          <a:xfrm>
            <a:off x="677333" y="1435562"/>
            <a:ext cx="9592081"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Remember: the Pick Plan controls how Pick Tasks are created and what settings they inherit</a:t>
            </a:r>
          </a:p>
          <a:p>
            <a:r>
              <a:rPr lang="en-US" dirty="0" smtClean="0"/>
              <a:t>This includes how/when Item Fulfillments are created</a:t>
            </a:r>
          </a:p>
          <a:p>
            <a:r>
              <a:rPr lang="en-US" dirty="0" smtClean="0"/>
              <a:t>For example, this means we can control if we want an Item Fulfillment to be created every time a Pick Task is submitted for that order, or wait until all the Pick Tasks for that order are submitted.</a:t>
            </a:r>
          </a:p>
          <a:p>
            <a:pPr lvl="1"/>
            <a:r>
              <a:rPr lang="en-US" dirty="0" smtClean="0"/>
              <a:t>Example SO 8072854: 4 Pick Tasks, 1 Item Fulfillment</a:t>
            </a:r>
          </a:p>
          <a:p>
            <a:pPr lvl="1"/>
            <a:endParaRPr lang="en-US" dirty="0" smtClean="0"/>
          </a:p>
          <a:p>
            <a:endParaRPr lang="en-US" b="1" dirty="0" smtClean="0"/>
          </a:p>
          <a:p>
            <a:pPr marL="0" indent="0">
              <a:buFont typeface="Wingdings 3" charset="2"/>
              <a:buNone/>
            </a:pPr>
            <a:endParaRPr lang="en-US" dirty="0" smtClean="0"/>
          </a:p>
          <a:p>
            <a:endParaRPr lang="en-US" dirty="0" smtClean="0"/>
          </a:p>
          <a:p>
            <a:endParaRPr lang="en-US" dirty="0" smtClean="0"/>
          </a:p>
          <a:p>
            <a:endParaRPr lang="en-US" dirty="0"/>
          </a:p>
        </p:txBody>
      </p:sp>
      <p:pic>
        <p:nvPicPr>
          <p:cNvPr id="6" name="Picture 5"/>
          <p:cNvPicPr>
            <a:picLocks noChangeAspect="1"/>
          </p:cNvPicPr>
          <p:nvPr/>
        </p:nvPicPr>
        <p:blipFill>
          <a:blip r:embed="rId2"/>
          <a:stretch>
            <a:fillRect/>
          </a:stretch>
        </p:blipFill>
        <p:spPr>
          <a:xfrm>
            <a:off x="1525213" y="3581556"/>
            <a:ext cx="7827434" cy="1439528"/>
          </a:xfrm>
          <a:prstGeom prst="rect">
            <a:avLst/>
          </a:prstGeom>
        </p:spPr>
      </p:pic>
      <p:pic>
        <p:nvPicPr>
          <p:cNvPr id="7" name="Picture 6"/>
          <p:cNvPicPr>
            <a:picLocks noChangeAspect="1"/>
          </p:cNvPicPr>
          <p:nvPr/>
        </p:nvPicPr>
        <p:blipFill>
          <a:blip r:embed="rId3"/>
          <a:stretch>
            <a:fillRect/>
          </a:stretch>
        </p:blipFill>
        <p:spPr>
          <a:xfrm>
            <a:off x="1493213" y="5264953"/>
            <a:ext cx="7864288" cy="1319811"/>
          </a:xfrm>
          <a:prstGeom prst="rect">
            <a:avLst/>
          </a:prstGeom>
        </p:spPr>
      </p:pic>
      <p:sp>
        <p:nvSpPr>
          <p:cNvPr id="8" name="Rectangle 7"/>
          <p:cNvSpPr/>
          <p:nvPr/>
        </p:nvSpPr>
        <p:spPr>
          <a:xfrm>
            <a:off x="8896558" y="3622192"/>
            <a:ext cx="456090" cy="154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5212" y="4274370"/>
            <a:ext cx="7371346" cy="7467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11555" y="5283827"/>
            <a:ext cx="646929" cy="1376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93212" y="6390968"/>
            <a:ext cx="6801315" cy="212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6337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Task Record</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p>
          <a:p>
            <a:endParaRPr lang="en-US" dirty="0" smtClean="0"/>
          </a:p>
          <a:p>
            <a:endParaRPr lang="en-US" dirty="0"/>
          </a:p>
        </p:txBody>
      </p:sp>
      <p:sp>
        <p:nvSpPr>
          <p:cNvPr id="5" name="Content Placeholder 2"/>
          <p:cNvSpPr txBox="1">
            <a:spLocks/>
          </p:cNvSpPr>
          <p:nvPr/>
        </p:nvSpPr>
        <p:spPr>
          <a:xfrm>
            <a:off x="677333" y="2041555"/>
            <a:ext cx="9592081" cy="26981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As we conduct go-lives, we will create additional Pick Plans to meet the needs of the business.</a:t>
            </a:r>
          </a:p>
          <a:p>
            <a:r>
              <a:rPr lang="en-US" dirty="0" smtClean="0"/>
              <a:t>This includes creating Pick Plans that accommodate the customer requirements on fulfilling backordered lines, fulfilling multiple times against a Sales Order, etc.</a:t>
            </a:r>
          </a:p>
          <a:p>
            <a:r>
              <a:rPr lang="en-US" dirty="0" smtClean="0"/>
              <a:t>Will review those additional settings and controls in a future training</a:t>
            </a:r>
          </a:p>
          <a:p>
            <a:pPr lvl="1"/>
            <a:endParaRPr lang="en-US" dirty="0" smtClean="0"/>
          </a:p>
          <a:p>
            <a:endParaRPr lang="en-US" b="1" dirty="0" smtClean="0"/>
          </a:p>
          <a:p>
            <a:pPr marL="0" indent="0">
              <a:buFont typeface="Wingdings 3" charset="2"/>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551057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Task Record</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8622858" y="2188012"/>
            <a:ext cx="2772858" cy="3984945"/>
          </a:xfrm>
          <a:prstGeom prst="rect">
            <a:avLst/>
          </a:prstGeom>
        </p:spPr>
      </p:pic>
      <p:pic>
        <p:nvPicPr>
          <p:cNvPr id="6" name="Picture 5"/>
          <p:cNvPicPr>
            <a:picLocks noChangeAspect="1"/>
          </p:cNvPicPr>
          <p:nvPr/>
        </p:nvPicPr>
        <p:blipFill>
          <a:blip r:embed="rId3"/>
          <a:stretch>
            <a:fillRect/>
          </a:stretch>
        </p:blipFill>
        <p:spPr>
          <a:xfrm>
            <a:off x="592598" y="2773486"/>
            <a:ext cx="7189073" cy="2278504"/>
          </a:xfrm>
          <a:prstGeom prst="rect">
            <a:avLst/>
          </a:prstGeom>
        </p:spPr>
      </p:pic>
      <p:sp>
        <p:nvSpPr>
          <p:cNvPr id="8" name="Content Placeholder 2"/>
          <p:cNvSpPr txBox="1">
            <a:spLocks/>
          </p:cNvSpPr>
          <p:nvPr/>
        </p:nvSpPr>
        <p:spPr>
          <a:xfrm>
            <a:off x="592599" y="1423909"/>
            <a:ext cx="8367438" cy="18448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Pick Task Lines are what show up on the picker’s gun</a:t>
            </a:r>
          </a:p>
          <a:p>
            <a:r>
              <a:rPr lang="en-US" dirty="0"/>
              <a:t>Pick Task Lines are sorted by bin, in ascending order, on the picker’s gun</a:t>
            </a:r>
          </a:p>
          <a:p>
            <a:endParaRPr lang="en-US" dirty="0" smtClean="0"/>
          </a:p>
          <a:p>
            <a:pPr marL="0" indent="0">
              <a:buFont typeface="Wingdings 3" charset="2"/>
              <a:buNone/>
            </a:pPr>
            <a:endParaRPr lang="en-US" dirty="0" smtClean="0"/>
          </a:p>
          <a:p>
            <a:endParaRPr lang="en-US" dirty="0" smtClean="0"/>
          </a:p>
          <a:p>
            <a:endParaRPr lang="en-US" dirty="0" smtClean="0"/>
          </a:p>
          <a:p>
            <a:endParaRPr lang="en-US" dirty="0"/>
          </a:p>
        </p:txBody>
      </p:sp>
      <p:sp>
        <p:nvSpPr>
          <p:cNvPr id="9" name="Rectangle 8"/>
          <p:cNvSpPr/>
          <p:nvPr/>
        </p:nvSpPr>
        <p:spPr>
          <a:xfrm>
            <a:off x="8960037" y="2407474"/>
            <a:ext cx="2122423" cy="195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68764" y="3052243"/>
            <a:ext cx="2726952" cy="4159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84264" y="4568419"/>
            <a:ext cx="2218367" cy="2473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945193" y="5136518"/>
            <a:ext cx="7036420" cy="6050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smtClean="0"/>
          </a:p>
          <a:p>
            <a:endParaRPr lang="en-US" dirty="0" smtClean="0"/>
          </a:p>
          <a:p>
            <a:endParaRPr lang="en-US" dirty="0"/>
          </a:p>
        </p:txBody>
      </p:sp>
    </p:spTree>
    <p:extLst>
      <p:ext uri="{BB962C8B-B14F-4D97-AF65-F5344CB8AC3E}">
        <p14:creationId xmlns:p14="http://schemas.microsoft.com/office/powerpoint/2010/main" val="33783586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Training: </a:t>
            </a:r>
            <a:r>
              <a:rPr lang="en-US" dirty="0" smtClean="0"/>
              <a:t>Pick Plans &amp; Pick Tasks</a:t>
            </a:r>
            <a:endParaRPr lang="en-US" dirty="0"/>
          </a:p>
        </p:txBody>
      </p:sp>
      <p:sp>
        <p:nvSpPr>
          <p:cNvPr id="3" name="Content Placeholder 2"/>
          <p:cNvSpPr>
            <a:spLocks noGrp="1"/>
          </p:cNvSpPr>
          <p:nvPr>
            <p:ph idx="1"/>
          </p:nvPr>
        </p:nvSpPr>
        <p:spPr/>
        <p:txBody>
          <a:bodyPr/>
          <a:lstStyle/>
          <a:p>
            <a:r>
              <a:rPr lang="en-US" dirty="0" smtClean="0"/>
              <a:t>Overview</a:t>
            </a:r>
          </a:p>
          <a:p>
            <a:r>
              <a:rPr lang="en-US" dirty="0" smtClean="0"/>
              <a:t>Pick Plan Record</a:t>
            </a:r>
          </a:p>
          <a:p>
            <a:r>
              <a:rPr lang="en-US" b="1" dirty="0" smtClean="0"/>
              <a:t>Pick Task Record</a:t>
            </a:r>
          </a:p>
          <a:p>
            <a:r>
              <a:rPr lang="en-US" dirty="0" smtClean="0"/>
              <a:t>Pick Plan Group, Schedule</a:t>
            </a:r>
          </a:p>
          <a:p>
            <a:r>
              <a:rPr lang="en-US" dirty="0"/>
              <a:t>Principles</a:t>
            </a:r>
          </a:p>
          <a:p>
            <a:r>
              <a:rPr lang="en-US" dirty="0"/>
              <a:t>Problem Solving</a:t>
            </a:r>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9130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Training: </a:t>
            </a:r>
            <a:r>
              <a:rPr lang="en-US" dirty="0" smtClean="0"/>
              <a:t>Pick Plans &amp; Pick Tasks</a:t>
            </a:r>
            <a:endParaRPr lang="en-US" dirty="0"/>
          </a:p>
        </p:txBody>
      </p:sp>
      <p:sp>
        <p:nvSpPr>
          <p:cNvPr id="3" name="Content Placeholder 2"/>
          <p:cNvSpPr>
            <a:spLocks noGrp="1"/>
          </p:cNvSpPr>
          <p:nvPr>
            <p:ph idx="1"/>
          </p:nvPr>
        </p:nvSpPr>
        <p:spPr/>
        <p:txBody>
          <a:bodyPr/>
          <a:lstStyle/>
          <a:p>
            <a:r>
              <a:rPr lang="en-US" dirty="0" smtClean="0"/>
              <a:t>Overview</a:t>
            </a:r>
          </a:p>
          <a:p>
            <a:r>
              <a:rPr lang="en-US" dirty="0" smtClean="0"/>
              <a:t>Pick Plan Record</a:t>
            </a:r>
          </a:p>
          <a:p>
            <a:r>
              <a:rPr lang="en-US" dirty="0" smtClean="0"/>
              <a:t>Pick Task Record</a:t>
            </a:r>
          </a:p>
          <a:p>
            <a:r>
              <a:rPr lang="en-US" b="1" dirty="0" smtClean="0"/>
              <a:t>Pick Plan Group, Schedule</a:t>
            </a:r>
          </a:p>
          <a:p>
            <a:r>
              <a:rPr lang="en-US" dirty="0"/>
              <a:t>Principles</a:t>
            </a:r>
          </a:p>
          <a:p>
            <a:r>
              <a:rPr lang="en-US" dirty="0"/>
              <a:t>Problem Solving</a:t>
            </a:r>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924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Plan Group, Schedule</a:t>
            </a:r>
            <a:endParaRPr lang="en-US" dirty="0"/>
          </a:p>
        </p:txBody>
      </p:sp>
      <p:sp>
        <p:nvSpPr>
          <p:cNvPr id="3" name="Content Placeholder 2"/>
          <p:cNvSpPr>
            <a:spLocks noGrp="1"/>
          </p:cNvSpPr>
          <p:nvPr>
            <p:ph idx="1"/>
          </p:nvPr>
        </p:nvSpPr>
        <p:spPr>
          <a:xfrm>
            <a:off x="677334" y="1624934"/>
            <a:ext cx="4040754" cy="3880773"/>
          </a:xfrm>
        </p:spPr>
        <p:txBody>
          <a:bodyPr/>
          <a:lstStyle/>
          <a:p>
            <a:r>
              <a:rPr lang="en-US" dirty="0" smtClean="0"/>
              <a:t>Pick Plans ar</a:t>
            </a:r>
            <a:r>
              <a:rPr lang="en-US" dirty="0" smtClean="0"/>
              <a:t>e assigned to run one after another, in a sequence that is defined in a record called Pick Plan Group</a:t>
            </a:r>
          </a:p>
          <a:p>
            <a:r>
              <a:rPr lang="en-US" dirty="0" smtClean="0"/>
              <a:t>Of the 27 Pick Plans we have set up, 25 are scheduled (2 are on-demand, or for testing)</a:t>
            </a:r>
          </a:p>
          <a:p>
            <a:r>
              <a:rPr lang="en-US" dirty="0" smtClean="0"/>
              <a:t>Currently runs every 30 minutes</a:t>
            </a:r>
          </a:p>
          <a:p>
            <a:r>
              <a:rPr lang="en-US" dirty="0" smtClean="0"/>
              <a:t>Orders must meet Pick Plan criteria to get picked up and get a Pick Task &lt; THIS IS KEY!</a:t>
            </a:r>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5679631" y="1410867"/>
            <a:ext cx="5508721" cy="4901092"/>
          </a:xfrm>
          <a:prstGeom prst="rect">
            <a:avLst/>
          </a:prstGeom>
        </p:spPr>
      </p:pic>
    </p:spTree>
    <p:extLst>
      <p:ext uri="{BB962C8B-B14F-4D97-AF65-F5344CB8AC3E}">
        <p14:creationId xmlns:p14="http://schemas.microsoft.com/office/powerpoint/2010/main" val="2121148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Planner Overview</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Kansas City International Airport tones down design in new render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69412" y="1551214"/>
            <a:ext cx="8342899" cy="424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7515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Training: </a:t>
            </a:r>
            <a:r>
              <a:rPr lang="en-US" dirty="0" smtClean="0"/>
              <a:t>Pick Plans &amp; Pick Tasks</a:t>
            </a:r>
            <a:endParaRPr lang="en-US" dirty="0"/>
          </a:p>
        </p:txBody>
      </p:sp>
      <p:sp>
        <p:nvSpPr>
          <p:cNvPr id="3" name="Content Placeholder 2"/>
          <p:cNvSpPr>
            <a:spLocks noGrp="1"/>
          </p:cNvSpPr>
          <p:nvPr>
            <p:ph idx="1"/>
          </p:nvPr>
        </p:nvSpPr>
        <p:spPr/>
        <p:txBody>
          <a:bodyPr/>
          <a:lstStyle/>
          <a:p>
            <a:r>
              <a:rPr lang="en-US" dirty="0" smtClean="0"/>
              <a:t>Overview</a:t>
            </a:r>
          </a:p>
          <a:p>
            <a:r>
              <a:rPr lang="en-US" dirty="0" smtClean="0"/>
              <a:t>Pick Plan Record</a:t>
            </a:r>
          </a:p>
          <a:p>
            <a:r>
              <a:rPr lang="en-US" dirty="0" smtClean="0"/>
              <a:t>Pick Task Record</a:t>
            </a:r>
          </a:p>
          <a:p>
            <a:r>
              <a:rPr lang="en-US" b="1" dirty="0" smtClean="0"/>
              <a:t>Pick Plan Group, Schedule</a:t>
            </a:r>
          </a:p>
          <a:p>
            <a:r>
              <a:rPr lang="en-US" dirty="0"/>
              <a:t>Principles</a:t>
            </a:r>
          </a:p>
          <a:p>
            <a:r>
              <a:rPr lang="en-US" dirty="0"/>
              <a:t>Problem Solving</a:t>
            </a:r>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6302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Training: </a:t>
            </a:r>
            <a:r>
              <a:rPr lang="en-US" dirty="0" smtClean="0"/>
              <a:t>Pick Plans &amp; Pick Tasks</a:t>
            </a:r>
            <a:endParaRPr lang="en-US" dirty="0"/>
          </a:p>
        </p:txBody>
      </p:sp>
      <p:sp>
        <p:nvSpPr>
          <p:cNvPr id="3" name="Content Placeholder 2"/>
          <p:cNvSpPr>
            <a:spLocks noGrp="1"/>
          </p:cNvSpPr>
          <p:nvPr>
            <p:ph idx="1"/>
          </p:nvPr>
        </p:nvSpPr>
        <p:spPr/>
        <p:txBody>
          <a:bodyPr/>
          <a:lstStyle/>
          <a:p>
            <a:r>
              <a:rPr lang="en-US" dirty="0" smtClean="0"/>
              <a:t>Overview</a:t>
            </a:r>
          </a:p>
          <a:p>
            <a:r>
              <a:rPr lang="en-US" dirty="0" smtClean="0"/>
              <a:t>Pick Plan Record</a:t>
            </a:r>
          </a:p>
          <a:p>
            <a:r>
              <a:rPr lang="en-US" dirty="0" smtClean="0"/>
              <a:t>Pick Task Record</a:t>
            </a:r>
          </a:p>
          <a:p>
            <a:r>
              <a:rPr lang="en-US" dirty="0" smtClean="0"/>
              <a:t>Pick Plan Group, Schedule</a:t>
            </a:r>
          </a:p>
          <a:p>
            <a:r>
              <a:rPr lang="en-US" b="1" dirty="0"/>
              <a:t>Principles</a:t>
            </a:r>
          </a:p>
          <a:p>
            <a:r>
              <a:rPr lang="en-US" dirty="0"/>
              <a:t>Problem Solving</a:t>
            </a:r>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3131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a:t>
            </a:r>
            <a:endParaRPr lang="en-US" dirty="0"/>
          </a:p>
        </p:txBody>
      </p:sp>
      <p:sp>
        <p:nvSpPr>
          <p:cNvPr id="3" name="Content Placeholder 2"/>
          <p:cNvSpPr>
            <a:spLocks noGrp="1"/>
          </p:cNvSpPr>
          <p:nvPr>
            <p:ph idx="1"/>
          </p:nvPr>
        </p:nvSpPr>
        <p:spPr>
          <a:xfrm>
            <a:off x="677334" y="1639427"/>
            <a:ext cx="8596668" cy="4401935"/>
          </a:xfrm>
        </p:spPr>
        <p:txBody>
          <a:bodyPr/>
          <a:lstStyle/>
          <a:p>
            <a:r>
              <a:rPr lang="en-US" dirty="0" smtClean="0"/>
              <a:t>Goal is automatic Pick Task creation: set the Pick Plans up correctly and let them create the Pick Tasks; reduce human involvement</a:t>
            </a:r>
          </a:p>
          <a:p>
            <a:r>
              <a:rPr lang="en-US" dirty="0" smtClean="0"/>
              <a:t>Need to keep the complexity and number of Pick Plans such that all can run within the 30 minute window (currently takes about 10 min to run through all 25 scheduled Pick Plans)</a:t>
            </a:r>
          </a:p>
          <a:p>
            <a:r>
              <a:rPr lang="en-US" dirty="0" smtClean="0"/>
              <a:t>Do not want to create a Pick Task too soon before it will actually be picked. </a:t>
            </a:r>
            <a:r>
              <a:rPr lang="en-US" dirty="0"/>
              <a:t>Ideal is day of or day before pick date</a:t>
            </a:r>
            <a:r>
              <a:rPr lang="en-US" dirty="0" smtClean="0"/>
              <a:t>.</a:t>
            </a:r>
          </a:p>
          <a:p>
            <a:pPr lvl="1"/>
            <a:r>
              <a:rPr lang="en-US" dirty="0" smtClean="0"/>
              <a:t>Why? Because inventory is always changing, preferred bins change, etc. and then the Pick Task is out of date</a:t>
            </a:r>
          </a:p>
          <a:p>
            <a:pPr lvl="1"/>
            <a:r>
              <a:rPr lang="en-US" dirty="0" smtClean="0"/>
              <a:t>Currently, some Pick Plans create pick tasks 5-10 days out.  For most situations, this would be too far, but we do this to allow pickers to start earlier on large orders, etc.</a:t>
            </a:r>
          </a:p>
          <a:p>
            <a:pPr lvl="1"/>
            <a:r>
              <a:rPr lang="en-US" dirty="0"/>
              <a:t>Not really much benefit to create so far in </a:t>
            </a:r>
            <a:r>
              <a:rPr lang="en-US" dirty="0" smtClean="0"/>
              <a:t>advance for typical orders, just need to adjust our thinking about pick tasks</a:t>
            </a:r>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9224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Training: </a:t>
            </a:r>
            <a:r>
              <a:rPr lang="en-US" dirty="0" smtClean="0"/>
              <a:t>Pick Plans &amp; Pick Tasks</a:t>
            </a:r>
            <a:endParaRPr lang="en-US" dirty="0"/>
          </a:p>
        </p:txBody>
      </p:sp>
      <p:sp>
        <p:nvSpPr>
          <p:cNvPr id="3" name="Content Placeholder 2"/>
          <p:cNvSpPr>
            <a:spLocks noGrp="1"/>
          </p:cNvSpPr>
          <p:nvPr>
            <p:ph idx="1"/>
          </p:nvPr>
        </p:nvSpPr>
        <p:spPr/>
        <p:txBody>
          <a:bodyPr/>
          <a:lstStyle/>
          <a:p>
            <a:r>
              <a:rPr lang="en-US" dirty="0" smtClean="0"/>
              <a:t>Overview</a:t>
            </a:r>
          </a:p>
          <a:p>
            <a:r>
              <a:rPr lang="en-US" dirty="0" smtClean="0"/>
              <a:t>Pick Plan Record</a:t>
            </a:r>
          </a:p>
          <a:p>
            <a:r>
              <a:rPr lang="en-US" dirty="0" smtClean="0"/>
              <a:t>Pick Task Record</a:t>
            </a:r>
          </a:p>
          <a:p>
            <a:r>
              <a:rPr lang="en-US" dirty="0" smtClean="0"/>
              <a:t>Pick Plan Group, Schedule</a:t>
            </a:r>
          </a:p>
          <a:p>
            <a:r>
              <a:rPr lang="en-US" dirty="0"/>
              <a:t>Principles</a:t>
            </a:r>
          </a:p>
          <a:p>
            <a:r>
              <a:rPr lang="en-US" dirty="0"/>
              <a:t>Problem Solving</a:t>
            </a:r>
            <a:endParaRPr lang="en-US" b="1" dirty="0"/>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4158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Training: </a:t>
            </a:r>
            <a:r>
              <a:rPr lang="en-US" dirty="0" smtClean="0"/>
              <a:t>Pick Plans &amp; Pick Tasks</a:t>
            </a:r>
            <a:endParaRPr lang="en-US" dirty="0"/>
          </a:p>
        </p:txBody>
      </p:sp>
      <p:sp>
        <p:nvSpPr>
          <p:cNvPr id="3" name="Content Placeholder 2"/>
          <p:cNvSpPr>
            <a:spLocks noGrp="1"/>
          </p:cNvSpPr>
          <p:nvPr>
            <p:ph idx="1"/>
          </p:nvPr>
        </p:nvSpPr>
        <p:spPr/>
        <p:txBody>
          <a:bodyPr/>
          <a:lstStyle/>
          <a:p>
            <a:r>
              <a:rPr lang="en-US" dirty="0" smtClean="0"/>
              <a:t>Overview</a:t>
            </a:r>
          </a:p>
          <a:p>
            <a:r>
              <a:rPr lang="en-US" dirty="0" smtClean="0"/>
              <a:t>Pick Plan Record</a:t>
            </a:r>
          </a:p>
          <a:p>
            <a:r>
              <a:rPr lang="en-US" dirty="0" smtClean="0"/>
              <a:t>Pick Task Record</a:t>
            </a:r>
          </a:p>
          <a:p>
            <a:r>
              <a:rPr lang="en-US" dirty="0" smtClean="0"/>
              <a:t>Pick Plan Group, Schedule</a:t>
            </a:r>
          </a:p>
          <a:p>
            <a:r>
              <a:rPr lang="en-US" dirty="0"/>
              <a:t>Principles</a:t>
            </a:r>
          </a:p>
          <a:p>
            <a:r>
              <a:rPr lang="en-US" b="1" dirty="0"/>
              <a:t>Problem Solving</a:t>
            </a:r>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7066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9535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Dude, Where&amp;#39;s My Car? | Movie fanart | fanart.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94" y="1410977"/>
            <a:ext cx="9525000" cy="53530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92564" y="2225221"/>
            <a:ext cx="1789783" cy="954107"/>
          </a:xfrm>
          <a:prstGeom prst="rect">
            <a:avLst/>
          </a:prstGeom>
          <a:solidFill>
            <a:srgbClr val="F7D24A"/>
          </a:solidFill>
        </p:spPr>
        <p:txBody>
          <a:bodyPr wrap="square" rtlCol="0">
            <a:spAutoFit/>
          </a:bodyPr>
          <a:lstStyle/>
          <a:p>
            <a:r>
              <a:rPr lang="en-US" sz="2800" b="1" dirty="0" smtClean="0">
                <a:ln>
                  <a:solidFill>
                    <a:srgbClr val="FFFFFF"/>
                  </a:solidFill>
                </a:ln>
                <a:solidFill>
                  <a:srgbClr val="0070C0"/>
                </a:solidFill>
                <a:latin typeface="Ravie" panose="04040805050809020602" pitchFamily="82" charset="0"/>
              </a:rPr>
              <a:t>Pick Task?</a:t>
            </a:r>
            <a:endParaRPr lang="en-US" sz="2800" b="1" dirty="0">
              <a:ln>
                <a:solidFill>
                  <a:srgbClr val="FFFFFF"/>
                </a:solidFill>
              </a:ln>
              <a:solidFill>
                <a:srgbClr val="0070C0"/>
              </a:solidFill>
              <a:latin typeface="Ravie" panose="04040805050809020602" pitchFamily="82" charset="0"/>
            </a:endParaRPr>
          </a:p>
        </p:txBody>
      </p:sp>
    </p:spTree>
    <p:extLst>
      <p:ext uri="{BB962C8B-B14F-4D97-AF65-F5344CB8AC3E}">
        <p14:creationId xmlns:p14="http://schemas.microsoft.com/office/powerpoint/2010/main" val="6881016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0956" y="2323925"/>
            <a:ext cx="11495762" cy="4209027"/>
            <a:chOff x="521294" y="2185182"/>
            <a:chExt cx="11859924" cy="4342360"/>
          </a:xfrm>
        </p:grpSpPr>
        <p:pic>
          <p:nvPicPr>
            <p:cNvPr id="5" name="Picture 4"/>
            <p:cNvPicPr>
              <a:picLocks noChangeAspect="1"/>
            </p:cNvPicPr>
            <p:nvPr/>
          </p:nvPicPr>
          <p:blipFill>
            <a:blip r:embed="rId3"/>
            <a:stretch>
              <a:fillRect/>
            </a:stretch>
          </p:blipFill>
          <p:spPr>
            <a:xfrm>
              <a:off x="521294" y="2185182"/>
              <a:ext cx="11859924" cy="3079441"/>
            </a:xfrm>
            <a:prstGeom prst="rect">
              <a:avLst/>
            </a:prstGeom>
          </p:spPr>
        </p:pic>
        <p:pic>
          <p:nvPicPr>
            <p:cNvPr id="6" name="Picture 5"/>
            <p:cNvPicPr>
              <a:picLocks noChangeAspect="1"/>
            </p:cNvPicPr>
            <p:nvPr/>
          </p:nvPicPr>
          <p:blipFill>
            <a:blip r:embed="rId4"/>
            <a:stretch>
              <a:fillRect/>
            </a:stretch>
          </p:blipFill>
          <p:spPr>
            <a:xfrm>
              <a:off x="521295" y="5188350"/>
              <a:ext cx="11744652" cy="1339192"/>
            </a:xfrm>
            <a:prstGeom prst="rect">
              <a:avLst/>
            </a:prstGeom>
          </p:spPr>
        </p:pic>
      </p:grpSp>
      <p:sp>
        <p:nvSpPr>
          <p:cNvPr id="8" name="Content Placeholder 2"/>
          <p:cNvSpPr>
            <a:spLocks noGrp="1"/>
          </p:cNvSpPr>
          <p:nvPr>
            <p:ph idx="1"/>
          </p:nvPr>
        </p:nvSpPr>
        <p:spPr>
          <a:xfrm>
            <a:off x="677334" y="1554596"/>
            <a:ext cx="8596668" cy="3880773"/>
          </a:xfrm>
        </p:spPr>
        <p:txBody>
          <a:bodyPr/>
          <a:lstStyle/>
          <a:p>
            <a:r>
              <a:rPr lang="en-US" dirty="0" smtClean="0"/>
              <a:t>Sometimes an order doesn’t get a Pick Task when we expect it to.  Users seem to notice this using the Master Order Tracker (MOT)</a:t>
            </a:r>
          </a:p>
          <a:p>
            <a:pPr lvl="2"/>
            <a:endParaRPr lang="en-US" dirty="0" smtClean="0"/>
          </a:p>
          <a:p>
            <a:pPr marL="0" indent="0">
              <a:buNone/>
            </a:pPr>
            <a:endParaRPr lang="en-US" dirty="0" smtClean="0"/>
          </a:p>
          <a:p>
            <a:endParaRPr lang="en-US" dirty="0" smtClean="0"/>
          </a:p>
          <a:p>
            <a:endParaRPr lang="en-US" dirty="0" smtClean="0"/>
          </a:p>
          <a:p>
            <a:endParaRPr lang="en-US" dirty="0"/>
          </a:p>
        </p:txBody>
      </p:sp>
      <p:sp>
        <p:nvSpPr>
          <p:cNvPr id="10" name="Rectangle 9"/>
          <p:cNvSpPr/>
          <p:nvPr/>
        </p:nvSpPr>
        <p:spPr>
          <a:xfrm>
            <a:off x="9274002" y="3268033"/>
            <a:ext cx="427295" cy="326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5307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677334" y="1554595"/>
            <a:ext cx="10582230" cy="5468429"/>
          </a:xfrm>
        </p:spPr>
        <p:txBody>
          <a:bodyPr>
            <a:normAutofit/>
          </a:bodyPr>
          <a:lstStyle/>
          <a:p>
            <a:r>
              <a:rPr lang="en-US" dirty="0" smtClean="0"/>
              <a:t>Common Reasons for Pick Tasks not being created for an Order:</a:t>
            </a:r>
          </a:p>
          <a:p>
            <a:pPr lvl="1"/>
            <a:r>
              <a:rPr lang="en-US" dirty="0" smtClean="0"/>
              <a:t>In between 30 min Pick Plan Group run</a:t>
            </a:r>
          </a:p>
          <a:p>
            <a:pPr lvl="1"/>
            <a:r>
              <a:rPr lang="en-US" dirty="0" smtClean="0"/>
              <a:t>Order is not a Task Picking order</a:t>
            </a:r>
          </a:p>
          <a:p>
            <a:pPr lvl="1"/>
            <a:r>
              <a:rPr lang="en-US" dirty="0" smtClean="0"/>
              <a:t>Order does not meet search criteria on Pick Plan:</a:t>
            </a:r>
          </a:p>
          <a:p>
            <a:pPr lvl="2"/>
            <a:r>
              <a:rPr lang="en-US" dirty="0" smtClean="0"/>
              <a:t>Location</a:t>
            </a:r>
          </a:p>
          <a:p>
            <a:pPr lvl="2"/>
            <a:r>
              <a:rPr lang="en-US" dirty="0" smtClean="0"/>
              <a:t>Sales Order isn’t Approved</a:t>
            </a:r>
          </a:p>
          <a:p>
            <a:pPr lvl="2"/>
            <a:r>
              <a:rPr lang="en-US" dirty="0" smtClean="0"/>
              <a:t>Sales Order isn’t Released</a:t>
            </a:r>
          </a:p>
          <a:p>
            <a:pPr lvl="2"/>
            <a:r>
              <a:rPr lang="en-US" dirty="0" smtClean="0"/>
              <a:t>Planned Ship Date is beyond date criteria</a:t>
            </a:r>
          </a:p>
          <a:p>
            <a:pPr lvl="2"/>
            <a:r>
              <a:rPr lang="en-US" dirty="0" smtClean="0"/>
              <a:t>Ship via is not set correctly</a:t>
            </a:r>
            <a:endParaRPr lang="en-US" dirty="0" smtClean="0"/>
          </a:p>
          <a:p>
            <a:pPr lvl="1"/>
            <a:r>
              <a:rPr lang="en-US" dirty="0" smtClean="0"/>
              <a:t>Pick Plan is set to consider committed inventory, and line(s) are backordered on Sales Order</a:t>
            </a:r>
            <a:br>
              <a:rPr lang="en-US" dirty="0" smtClean="0"/>
            </a:br>
            <a:endParaRPr lang="en-US" dirty="0" smtClean="0"/>
          </a:p>
          <a:p>
            <a:pPr lvl="1"/>
            <a:r>
              <a:rPr lang="en-US" dirty="0"/>
              <a:t>Resolution: </a:t>
            </a:r>
            <a:r>
              <a:rPr lang="en-US" dirty="0" smtClean="0"/>
              <a:t>Correct the order or wait for order to meet the criteria</a:t>
            </a:r>
            <a:endParaRPr lang="en-US" dirty="0"/>
          </a:p>
          <a:p>
            <a:pPr lvl="1"/>
            <a:endParaRPr lang="en-US" dirty="0" smtClean="0"/>
          </a:p>
          <a:p>
            <a:pPr lvl="1"/>
            <a:endParaRPr lang="en-US" dirty="0" smtClean="0"/>
          </a:p>
          <a:p>
            <a:pPr lvl="2"/>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008901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677334" y="1554596"/>
            <a:ext cx="8596668" cy="4797508"/>
          </a:xfrm>
        </p:spPr>
        <p:txBody>
          <a:bodyPr/>
          <a:lstStyle/>
          <a:p>
            <a:r>
              <a:rPr lang="en-US" u="sng" dirty="0" smtClean="0"/>
              <a:t>Less</a:t>
            </a:r>
            <a:r>
              <a:rPr lang="en-US" dirty="0" smtClean="0"/>
              <a:t> Common Reasons for Pick Tasks not being created for an Order:</a:t>
            </a:r>
          </a:p>
          <a:p>
            <a:pPr lvl="1"/>
            <a:r>
              <a:rPr lang="en-US" dirty="0" smtClean="0"/>
              <a:t>Pick Plan search criteria is not correct</a:t>
            </a:r>
          </a:p>
          <a:p>
            <a:pPr lvl="2"/>
            <a:r>
              <a:rPr lang="en-US" dirty="0" smtClean="0"/>
              <a:t>Resolution: Email 2.0 and go-live manager will fix</a:t>
            </a:r>
            <a:endParaRPr lang="en-US" dirty="0" smtClean="0"/>
          </a:p>
          <a:p>
            <a:pPr lvl="1"/>
            <a:r>
              <a:rPr lang="en-US" dirty="0" smtClean="0"/>
              <a:t>Pick Plan is set to use Preferred Bin and a Preferred Bin has not been set up for an item on the Sales Order</a:t>
            </a:r>
          </a:p>
          <a:p>
            <a:pPr lvl="2"/>
            <a:r>
              <a:rPr lang="en-US" dirty="0" smtClean="0"/>
              <a:t>Resolution: Inventory Management to set Preferred Bin for item</a:t>
            </a:r>
            <a:endParaRPr lang="en-US" dirty="0" smtClean="0"/>
          </a:p>
          <a:p>
            <a:pPr lvl="1"/>
            <a:r>
              <a:rPr lang="en-US" dirty="0" smtClean="0"/>
              <a:t>Location on Sales Order got set incorrectly or someone accidentally changed</a:t>
            </a:r>
          </a:p>
          <a:p>
            <a:pPr lvl="2"/>
            <a:r>
              <a:rPr lang="en-US" dirty="0" smtClean="0"/>
              <a:t>Resolution: C/S fix</a:t>
            </a:r>
            <a:endParaRPr lang="en-US" dirty="0" smtClean="0"/>
          </a:p>
          <a:p>
            <a:pPr lvl="1"/>
            <a:r>
              <a:rPr lang="en-US" dirty="0" smtClean="0"/>
              <a:t>Order Fulfillment Path did not get set correctly on Sales Order</a:t>
            </a:r>
          </a:p>
          <a:p>
            <a:pPr lvl="2"/>
            <a:r>
              <a:rPr lang="en-US" dirty="0" smtClean="0"/>
              <a:t>Resolution: IT ticket</a:t>
            </a:r>
            <a:endParaRPr lang="en-US" dirty="0" smtClean="0"/>
          </a:p>
          <a:p>
            <a:pPr lvl="1"/>
            <a:r>
              <a:rPr lang="en-US" dirty="0" smtClean="0"/>
              <a:t>Issue with script</a:t>
            </a:r>
          </a:p>
          <a:p>
            <a:pPr lvl="2"/>
            <a:r>
              <a:rPr lang="en-US" dirty="0" smtClean="0"/>
              <a:t>Resolution: IT ticket</a:t>
            </a:r>
            <a:endParaRPr lang="en-US" dirty="0" smtClean="0"/>
          </a:p>
          <a:p>
            <a:pPr lvl="1"/>
            <a:endParaRPr lang="en-US" dirty="0" smtClean="0"/>
          </a:p>
          <a:p>
            <a:pPr lvl="1"/>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50090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Planner Overview</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Kansas City International Airport tones down design in new render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69412" y="1551214"/>
            <a:ext cx="8342899" cy="42404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7175" y="1538867"/>
            <a:ext cx="3625135" cy="4252771"/>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561143" y="5759239"/>
            <a:ext cx="2914436" cy="431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solidFill>
                  <a:srgbClr val="00B0F0"/>
                </a:solidFill>
              </a:rPr>
              <a:t>Receive/Enter Orders</a:t>
            </a:r>
            <a:endParaRPr lang="en-US" sz="2000" dirty="0">
              <a:solidFill>
                <a:srgbClr val="00B0F0"/>
              </a:solidFill>
            </a:endParaRPr>
          </a:p>
        </p:txBody>
      </p:sp>
    </p:spTree>
    <p:extLst>
      <p:ext uri="{BB962C8B-B14F-4D97-AF65-F5344CB8AC3E}">
        <p14:creationId xmlns:p14="http://schemas.microsoft.com/office/powerpoint/2010/main" val="21874859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Training: </a:t>
            </a:r>
            <a:r>
              <a:rPr lang="en-US" dirty="0" smtClean="0"/>
              <a:t>Pick Plans &amp; Pick Tasks</a:t>
            </a:r>
            <a:endParaRPr lang="en-US" dirty="0"/>
          </a:p>
        </p:txBody>
      </p:sp>
      <p:sp>
        <p:nvSpPr>
          <p:cNvPr id="3" name="Content Placeholder 2"/>
          <p:cNvSpPr>
            <a:spLocks noGrp="1"/>
          </p:cNvSpPr>
          <p:nvPr>
            <p:ph idx="1"/>
          </p:nvPr>
        </p:nvSpPr>
        <p:spPr/>
        <p:txBody>
          <a:bodyPr/>
          <a:lstStyle/>
          <a:p>
            <a:r>
              <a:rPr lang="en-US" dirty="0" smtClean="0"/>
              <a:t>Overview</a:t>
            </a:r>
          </a:p>
          <a:p>
            <a:r>
              <a:rPr lang="en-US" dirty="0" smtClean="0"/>
              <a:t>Pick Plan Record</a:t>
            </a:r>
          </a:p>
          <a:p>
            <a:r>
              <a:rPr lang="en-US" dirty="0" smtClean="0"/>
              <a:t>Pick Task Record</a:t>
            </a:r>
          </a:p>
          <a:p>
            <a:r>
              <a:rPr lang="en-US" dirty="0" smtClean="0"/>
              <a:t>Pick Plan Group, Schedule</a:t>
            </a:r>
          </a:p>
          <a:p>
            <a:r>
              <a:rPr lang="en-US" dirty="0"/>
              <a:t>Principles</a:t>
            </a:r>
          </a:p>
          <a:p>
            <a:r>
              <a:rPr lang="en-US" b="1" dirty="0"/>
              <a:t>Problem Solving</a:t>
            </a:r>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288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Training: </a:t>
            </a:r>
            <a:r>
              <a:rPr lang="en-US" dirty="0" smtClean="0"/>
              <a:t>Pick Plans &amp; Pick Tasks</a:t>
            </a:r>
            <a:endParaRPr lang="en-US" dirty="0"/>
          </a:p>
        </p:txBody>
      </p:sp>
      <p:sp>
        <p:nvSpPr>
          <p:cNvPr id="3" name="Content Placeholder 2"/>
          <p:cNvSpPr>
            <a:spLocks noGrp="1"/>
          </p:cNvSpPr>
          <p:nvPr>
            <p:ph idx="1"/>
          </p:nvPr>
        </p:nvSpPr>
        <p:spPr/>
        <p:txBody>
          <a:bodyPr/>
          <a:lstStyle/>
          <a:p>
            <a:r>
              <a:rPr lang="en-US" dirty="0" smtClean="0"/>
              <a:t>Overview</a:t>
            </a:r>
          </a:p>
          <a:p>
            <a:r>
              <a:rPr lang="en-US" dirty="0" smtClean="0"/>
              <a:t>Pick Plan Record</a:t>
            </a:r>
          </a:p>
          <a:p>
            <a:r>
              <a:rPr lang="en-US" dirty="0" smtClean="0"/>
              <a:t>Pick Task Record</a:t>
            </a:r>
          </a:p>
          <a:p>
            <a:r>
              <a:rPr lang="en-US" dirty="0" smtClean="0"/>
              <a:t>Pick Plan Group, Schedule</a:t>
            </a:r>
          </a:p>
          <a:p>
            <a:r>
              <a:rPr lang="en-US" dirty="0"/>
              <a:t>Principles</a:t>
            </a:r>
          </a:p>
          <a:p>
            <a:r>
              <a:rPr lang="en-US" dirty="0"/>
              <a:t>Problem Solving</a:t>
            </a:r>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135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Planner Overview</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Kansas City International Airport tones down design in new render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69412" y="1551214"/>
            <a:ext cx="8342899" cy="42404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64866" y="1538867"/>
            <a:ext cx="1547444" cy="4252771"/>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69410" y="1551214"/>
            <a:ext cx="4696123" cy="4252771"/>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337777" y="5803985"/>
            <a:ext cx="2611440" cy="431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solidFill>
                  <a:srgbClr val="00B0F0"/>
                </a:solidFill>
              </a:rPr>
              <a:t>Review/Release</a:t>
            </a:r>
            <a:endParaRPr lang="en-US" sz="2000" dirty="0">
              <a:solidFill>
                <a:srgbClr val="00B0F0"/>
              </a:solidFill>
            </a:endParaRPr>
          </a:p>
        </p:txBody>
      </p:sp>
    </p:spTree>
    <p:extLst>
      <p:ext uri="{BB962C8B-B14F-4D97-AF65-F5344CB8AC3E}">
        <p14:creationId xmlns:p14="http://schemas.microsoft.com/office/powerpoint/2010/main" val="657448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Planner Overview</a:t>
            </a:r>
            <a:endParaRPr lang="en-US" dirty="0"/>
          </a:p>
        </p:txBody>
      </p:sp>
      <p:pic>
        <p:nvPicPr>
          <p:cNvPr id="4" name="Picture 6" descr="https://5050497.app.netsuite.com/core/media/media.nl?id=11&amp;c=5050497&amp;h=6de210e8f3406fb5dc3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4" y="6158040"/>
            <a:ext cx="2096237" cy="3078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Kansas City International Airport tones down design in new render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69412" y="1551214"/>
            <a:ext cx="8342899" cy="42404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69410" y="1551214"/>
            <a:ext cx="6795455" cy="4252771"/>
          </a:xfrm>
          <a:prstGeom prst="rect">
            <a:avLst/>
          </a:prstGeom>
          <a:solidFill>
            <a:srgbClr val="FFFFFF">
              <a:alpha val="6117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8659745" y="5880759"/>
            <a:ext cx="1336431" cy="431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solidFill>
                  <a:srgbClr val="00B0F0"/>
                </a:solidFill>
              </a:rPr>
              <a:t>Fulfill</a:t>
            </a:r>
            <a:endParaRPr lang="en-US" sz="2000" dirty="0">
              <a:solidFill>
                <a:srgbClr val="00B0F0"/>
              </a:solidFill>
            </a:endParaRPr>
          </a:p>
        </p:txBody>
      </p:sp>
    </p:spTree>
    <p:extLst>
      <p:ext uri="{BB962C8B-B14F-4D97-AF65-F5344CB8AC3E}">
        <p14:creationId xmlns:p14="http://schemas.microsoft.com/office/powerpoint/2010/main" val="1060337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3086</TotalTime>
  <Words>1666</Words>
  <Application>Microsoft Office PowerPoint</Application>
  <PresentationFormat>Widescreen</PresentationFormat>
  <Paragraphs>421</Paragraphs>
  <Slides>71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Ravie</vt:lpstr>
      <vt:lpstr>Trebuchet MS</vt:lpstr>
      <vt:lpstr>Wingdings 3</vt:lpstr>
      <vt:lpstr>Facet</vt:lpstr>
      <vt:lpstr>2.0 Training: Pick Plans  &amp; Pick Tasks </vt:lpstr>
      <vt:lpstr>2.0 Training: Pick Plans &amp; Pick Tasks</vt:lpstr>
      <vt:lpstr>2.0 Training: Pick Plans &amp; Pick Tasks</vt:lpstr>
      <vt:lpstr>Pick Planner Overview</vt:lpstr>
      <vt:lpstr>Pick Planner Overview</vt:lpstr>
      <vt:lpstr>Pick Planner Overview</vt:lpstr>
      <vt:lpstr>Pick Planner Overview</vt:lpstr>
      <vt:lpstr>Pick Planner Overview</vt:lpstr>
      <vt:lpstr>Pick Planner Overview</vt:lpstr>
      <vt:lpstr>Pick Planner Overview</vt:lpstr>
      <vt:lpstr>Pick Planner Overview</vt:lpstr>
      <vt:lpstr>Pick Planner Overview</vt:lpstr>
      <vt:lpstr>Pick Planner Overview</vt:lpstr>
      <vt:lpstr>Pick Planner Overview</vt:lpstr>
      <vt:lpstr>Pick Planner Overview</vt:lpstr>
      <vt:lpstr>Pick Planner Overview</vt:lpstr>
      <vt:lpstr>Pick Planner Overview</vt:lpstr>
      <vt:lpstr>Pick Planner Overview</vt:lpstr>
      <vt:lpstr>Pick Planner Overview</vt:lpstr>
      <vt:lpstr>Pick Planner Overview</vt:lpstr>
      <vt:lpstr>Pick Planner Overview</vt:lpstr>
      <vt:lpstr>2.0 Training: Pick Plans &amp; Pick Tasks</vt:lpstr>
      <vt:lpstr>2.0 Training: Pick Plans &amp; Pick Tasks</vt:lpstr>
      <vt:lpstr>Pick Plan Record</vt:lpstr>
      <vt:lpstr>Pick Plan Record</vt:lpstr>
      <vt:lpstr>Pick Plan Record</vt:lpstr>
      <vt:lpstr>Pick Plan Record</vt:lpstr>
      <vt:lpstr>Pick Plan Record</vt:lpstr>
      <vt:lpstr>Pick Plan Record</vt:lpstr>
      <vt:lpstr>Pick Plan Record</vt:lpstr>
      <vt:lpstr>Pick Plan Record</vt:lpstr>
      <vt:lpstr>Pick Plan Record</vt:lpstr>
      <vt:lpstr>Pick Plan Record</vt:lpstr>
      <vt:lpstr>Pick Plan Record</vt:lpstr>
      <vt:lpstr>Pick Plan Record</vt:lpstr>
      <vt:lpstr>Pick Plan Record</vt:lpstr>
      <vt:lpstr>Pick Plan Record</vt:lpstr>
      <vt:lpstr>Pick Plan Record</vt:lpstr>
      <vt:lpstr>2.0 Training: Pick Plans &amp; Pick Tasks</vt:lpstr>
      <vt:lpstr>2.0 Training: Pick Plans &amp; Pick Tasks</vt:lpstr>
      <vt:lpstr>Pick Task Record</vt:lpstr>
      <vt:lpstr>Pick Task Record</vt:lpstr>
      <vt:lpstr>Pick Task Record</vt:lpstr>
      <vt:lpstr>Pick Task Record</vt:lpstr>
      <vt:lpstr>Pick Task Record</vt:lpstr>
      <vt:lpstr>Pick Task Record</vt:lpstr>
      <vt:lpstr>Pick Task Record</vt:lpstr>
      <vt:lpstr>Pick Task Record</vt:lpstr>
      <vt:lpstr>Pick Task Record</vt:lpstr>
      <vt:lpstr>Pick Task Record</vt:lpstr>
      <vt:lpstr>Pick Task Record</vt:lpstr>
      <vt:lpstr>Pick Task Record</vt:lpstr>
      <vt:lpstr>Pick Task Record</vt:lpstr>
      <vt:lpstr>Pick Task Record</vt:lpstr>
      <vt:lpstr>Pick Task Record</vt:lpstr>
      <vt:lpstr>Pick Task Record</vt:lpstr>
      <vt:lpstr>2.0 Training: Pick Plans &amp; Pick Tasks</vt:lpstr>
      <vt:lpstr>2.0 Training: Pick Plans &amp; Pick Tasks</vt:lpstr>
      <vt:lpstr>Pick Plan Group, Schedule</vt:lpstr>
      <vt:lpstr>2.0 Training: Pick Plans &amp; Pick Tasks</vt:lpstr>
      <vt:lpstr>2.0 Training: Pick Plans &amp; Pick Tasks</vt:lpstr>
      <vt:lpstr>Principles</vt:lpstr>
      <vt:lpstr>2.0 Training: Pick Plans &amp; Pick Tasks</vt:lpstr>
      <vt:lpstr>2.0 Training: Pick Plans &amp; Pick Tasks</vt:lpstr>
      <vt:lpstr>Problem Solving</vt:lpstr>
      <vt:lpstr>Problem Solving</vt:lpstr>
      <vt:lpstr>Problem Solving</vt:lpstr>
      <vt:lpstr>Problem Solving</vt:lpstr>
      <vt:lpstr>Problem Solving</vt:lpstr>
      <vt:lpstr>2.0 Training: Pick Plans &amp; Pick Tasks</vt:lpstr>
      <vt:lpstr>2.0 Training: Pick Plans &amp; Pick Tasks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Shrader</dc:creator>
  <cp:lastModifiedBy>Bryan Dunford</cp:lastModifiedBy>
  <cp:revision>96</cp:revision>
  <dcterms:created xsi:type="dcterms:W3CDTF">2021-01-04T14:39:48Z</dcterms:created>
  <dcterms:modified xsi:type="dcterms:W3CDTF">2021-06-08T16:53:22Z</dcterms:modified>
</cp:coreProperties>
</file>