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P&amp;S Average Cost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9.28.2020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7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Macola</a:t>
            </a:r>
            <a:r>
              <a:rPr lang="en-US" dirty="0" smtClean="0"/>
              <a:t> Standard Cost vs. NetSuite Average Cost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Macola</a:t>
            </a:r>
            <a:r>
              <a:rPr lang="en-US" dirty="0" smtClean="0"/>
              <a:t> Standard Cost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Requires us to set a standard for every item, unrelated to the location.</a:t>
            </a:r>
          </a:p>
          <a:p>
            <a:r>
              <a:rPr lang="en-US" dirty="0" smtClean="0"/>
              <a:t>Transactions that vary from the standard cost are booked against variance accounts.</a:t>
            </a:r>
          </a:p>
          <a:p>
            <a:r>
              <a:rPr lang="en-US" dirty="0" smtClean="0"/>
              <a:t>Required a great deal of maintenance.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NetSuite Average Cost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Total inventory value divided by quantity on hand.</a:t>
            </a:r>
          </a:p>
          <a:p>
            <a:r>
              <a:rPr lang="en-US" dirty="0" smtClean="0"/>
              <a:t>Cost fluctuates over time as transactions are entered.</a:t>
            </a:r>
          </a:p>
          <a:p>
            <a:r>
              <a:rPr lang="en-US" dirty="0" smtClean="0"/>
              <a:t>Can calculate average cost for an item across multiple locations.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1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average cost?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principle</a:t>
            </a:r>
          </a:p>
          <a:p>
            <a:pPr lvl="1"/>
            <a:r>
              <a:rPr lang="en-US" dirty="0" smtClean="0"/>
              <a:t>COGS divided by QOH</a:t>
            </a:r>
          </a:p>
          <a:p>
            <a:pPr lvl="2"/>
            <a:r>
              <a:rPr lang="en-US" dirty="0" smtClean="0"/>
              <a:t>COGS (Cost of Goods Sold) includes FOB cost + freight + duty</a:t>
            </a:r>
          </a:p>
          <a:p>
            <a:pPr lvl="2"/>
            <a:r>
              <a:rPr lang="en-US" dirty="0" smtClean="0"/>
              <a:t>QOH (Quantity on hand) includes any unavailable locations</a:t>
            </a:r>
            <a:endParaRPr lang="en-US" dirty="0"/>
          </a:p>
          <a:p>
            <a:pPr lvl="1"/>
            <a:r>
              <a:rPr lang="en-US" dirty="0" smtClean="0"/>
              <a:t>Using example from BLUCDM-BL</a:t>
            </a:r>
          </a:p>
          <a:p>
            <a:pPr lvl="2"/>
            <a:r>
              <a:rPr lang="en-US" dirty="0" smtClean="0"/>
              <a:t>$14,468.96 is our COGS</a:t>
            </a:r>
          </a:p>
          <a:p>
            <a:pPr lvl="2"/>
            <a:r>
              <a:rPr lang="en-US" dirty="0" smtClean="0"/>
              <a:t>25,693 is our QOH</a:t>
            </a:r>
          </a:p>
          <a:p>
            <a:pPr lvl="2"/>
            <a:r>
              <a:rPr lang="en-US" dirty="0" smtClean="0"/>
              <a:t>$14,468.96 / 25,693 = $.56</a:t>
            </a:r>
          </a:p>
          <a:p>
            <a:pPr lvl="1"/>
            <a:r>
              <a:rPr lang="en-US" dirty="0" smtClean="0"/>
              <a:t>Should be very easy to understand for inventory or purchased assembly items.  It gets more complicated for true assembly items.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040" y="609600"/>
            <a:ext cx="3781425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810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average cost?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04513"/>
            <a:ext cx="8596668" cy="4336849"/>
          </a:xfrm>
        </p:spPr>
        <p:txBody>
          <a:bodyPr/>
          <a:lstStyle/>
          <a:p>
            <a:r>
              <a:rPr lang="en-US" dirty="0" smtClean="0"/>
              <a:t>COGS and QOH come from the locations </a:t>
            </a:r>
            <a:r>
              <a:rPr lang="en-US" dirty="0" err="1" smtClean="0"/>
              <a:t>sublist</a:t>
            </a:r>
            <a:r>
              <a:rPr lang="en-US" dirty="0" smtClean="0"/>
              <a:t> in NetSuite</a:t>
            </a:r>
          </a:p>
          <a:p>
            <a:pPr lvl="1"/>
            <a:r>
              <a:rPr lang="en-US" dirty="0" err="1" smtClean="0"/>
              <a:t>Macola</a:t>
            </a:r>
            <a:r>
              <a:rPr lang="en-US" dirty="0" smtClean="0"/>
              <a:t> COGS and QOH are not tracked in NS for brands or locations that have not gone live yet.</a:t>
            </a:r>
          </a:p>
          <a:p>
            <a:r>
              <a:rPr lang="en-US" dirty="0" smtClean="0"/>
              <a:t>NetSuite has the ability to calculate average cost by location which we did not have in </a:t>
            </a:r>
            <a:r>
              <a:rPr lang="en-US" dirty="0" err="1" smtClean="0"/>
              <a:t>Macola</a:t>
            </a:r>
            <a:r>
              <a:rPr lang="en-US" dirty="0" smtClean="0"/>
              <a:t>.  The ability comes from purchase orders cut to specific locations plus location specific landed cost templates.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7212"/>
            <a:ext cx="12192000" cy="24294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4788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impacts average cost?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3289"/>
            <a:ext cx="8596668" cy="424807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Every time a transaction impacting the cost is processed, the average cost is recalculated. </a:t>
            </a:r>
          </a:p>
          <a:p>
            <a:r>
              <a:rPr lang="en-US" dirty="0" smtClean="0"/>
              <a:t>Transactions that impact average cost are called posting transactions.  </a:t>
            </a:r>
          </a:p>
          <a:p>
            <a:pPr lvl="1"/>
            <a:r>
              <a:rPr lang="en-US" dirty="0" smtClean="0"/>
              <a:t>Item Receipt (PO receipt, Return Authorization)</a:t>
            </a:r>
          </a:p>
          <a:p>
            <a:pPr lvl="1"/>
            <a:r>
              <a:rPr lang="en-US" dirty="0" smtClean="0"/>
              <a:t>Assembly Builds/</a:t>
            </a:r>
            <a:r>
              <a:rPr lang="en-US" dirty="0" err="1" smtClean="0"/>
              <a:t>Unbuilds</a:t>
            </a:r>
            <a:endParaRPr lang="en-US" dirty="0" smtClean="0"/>
          </a:p>
          <a:p>
            <a:pPr lvl="1"/>
            <a:r>
              <a:rPr lang="en-US" dirty="0" smtClean="0"/>
              <a:t>Inventory Adjustments</a:t>
            </a:r>
          </a:p>
          <a:p>
            <a:pPr lvl="1"/>
            <a:r>
              <a:rPr lang="en-US" dirty="0" smtClean="0"/>
              <a:t>Inventory Transfers</a:t>
            </a:r>
          </a:p>
          <a:p>
            <a:r>
              <a:rPr lang="en-US" dirty="0" smtClean="0"/>
              <a:t>IF TRANSACTIONS ARE NOT CORRECT, IT WILL IMPACT THE COST ON FUTURE TRANSACTIONS!</a:t>
            </a:r>
          </a:p>
          <a:p>
            <a:pPr lvl="1"/>
            <a:r>
              <a:rPr lang="en-US" dirty="0" smtClean="0"/>
              <a:t>EX: If your carton dimensions are not updated before receipt and the freight is off, it cannot be corrected.</a:t>
            </a:r>
          </a:p>
          <a:p>
            <a:pPr lvl="1"/>
            <a:r>
              <a:rPr lang="en-US" dirty="0" smtClean="0"/>
              <a:t>If Accounting has closed the month, transactions in closed months cannot be corrected.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874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5837"/>
            <a:ext cx="8596668" cy="4505525"/>
          </a:xfrm>
        </p:spPr>
        <p:txBody>
          <a:bodyPr/>
          <a:lstStyle/>
          <a:p>
            <a:r>
              <a:rPr lang="en-US" dirty="0" smtClean="0"/>
              <a:t>Inventory receipts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Average cost decreasing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4953"/>
          <a:stretch/>
        </p:blipFill>
        <p:spPr>
          <a:xfrm>
            <a:off x="1628645" y="2216652"/>
            <a:ext cx="8508582" cy="11794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645" y="4226222"/>
            <a:ext cx="8508582" cy="19728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860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cost </a:t>
            </a:r>
            <a:r>
              <a:rPr lang="en-US" dirty="0"/>
              <a:t>s</a:t>
            </a:r>
            <a:r>
              <a:rPr lang="en-US" dirty="0" smtClean="0"/>
              <a:t>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COGS and QOH are both 0, the average cost disappears. 0/0=0</a:t>
            </a:r>
          </a:p>
          <a:p>
            <a:endParaRPr lang="en-US" dirty="0" smtClean="0"/>
          </a:p>
          <a:p>
            <a:r>
              <a:rPr lang="en-US" dirty="0" smtClean="0"/>
              <a:t>How will I know what my cost will be if the average cost is gone?</a:t>
            </a:r>
          </a:p>
          <a:p>
            <a:pPr lvl="1"/>
            <a:r>
              <a:rPr lang="en-US" dirty="0" smtClean="0"/>
              <a:t>You would reference the planned total cost to get an idea.</a:t>
            </a:r>
          </a:p>
          <a:p>
            <a:pPr lvl="1"/>
            <a:r>
              <a:rPr lang="en-US" dirty="0" smtClean="0"/>
              <a:t>This is why it is important to always keep the planned purchase price cost           updated.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When the COGS are $0 but there is QOH, the average cost disappears and this means the inventory has been written off. </a:t>
            </a:r>
            <a:r>
              <a:rPr lang="en-US" dirty="0"/>
              <a:t> </a:t>
            </a:r>
            <a:r>
              <a:rPr lang="en-US" dirty="0" smtClean="0"/>
              <a:t>0/4 = 0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881" y="878799"/>
            <a:ext cx="3943350" cy="1200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8556" y="2390778"/>
            <a:ext cx="2628900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706" y="5455574"/>
            <a:ext cx="3819525" cy="1171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 rot="20023445">
            <a:off x="4597695" y="1520520"/>
            <a:ext cx="1376039" cy="3045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587680" y="3373098"/>
            <a:ext cx="1376039" cy="3045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926179">
            <a:off x="4617084" y="5522117"/>
            <a:ext cx="1376039" cy="3045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33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629641" cy="1320800"/>
          </a:xfrm>
        </p:spPr>
        <p:txBody>
          <a:bodyPr/>
          <a:lstStyle/>
          <a:p>
            <a:r>
              <a:rPr lang="en-US" dirty="0" smtClean="0"/>
              <a:t>Average cost relating to true assembly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478" y="1438183"/>
            <a:ext cx="8596668" cy="5157925"/>
          </a:xfrm>
        </p:spPr>
        <p:txBody>
          <a:bodyPr/>
          <a:lstStyle/>
          <a:p>
            <a:r>
              <a:rPr lang="en-US" sz="1600" dirty="0" smtClean="0"/>
              <a:t>The finished good is the pie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A baker know what it costs to                                                                               make a pie on a normal day </a:t>
            </a:r>
          </a:p>
          <a:p>
            <a:r>
              <a:rPr lang="en-US" sz="1600" dirty="0" smtClean="0"/>
              <a:t>Planned Cost $5</a:t>
            </a:r>
          </a:p>
          <a:p>
            <a:pPr lvl="1"/>
            <a:r>
              <a:rPr lang="en-US" dirty="0" smtClean="0"/>
              <a:t>($2 for apples, $1 for sugar, </a:t>
            </a:r>
            <a:r>
              <a:rPr lang="en-US" dirty="0" smtClean="0"/>
              <a:t>$2 </a:t>
            </a:r>
            <a:r>
              <a:rPr lang="en-US" dirty="0" smtClean="0"/>
              <a:t>for crust ingredients)                                                       </a:t>
            </a:r>
          </a:p>
          <a:p>
            <a:pPr algn="ctr"/>
            <a:r>
              <a:rPr lang="en-US" dirty="0" smtClean="0"/>
              <a:t>The QOH is already made pies in the fridge.</a:t>
            </a:r>
          </a:p>
          <a:p>
            <a:pPr lvl="5"/>
            <a:r>
              <a:rPr lang="en-US" dirty="0" smtClean="0"/>
              <a:t>20 pies in fridge at $5 ($100 COGS / 20 QOH)</a:t>
            </a:r>
          </a:p>
          <a:p>
            <a:pPr lvl="5"/>
            <a:r>
              <a:rPr lang="en-US" dirty="0" smtClean="0"/>
              <a:t>Makes 10 new pies at $9 ($90 COGS / 10 QOH)</a:t>
            </a:r>
          </a:p>
          <a:p>
            <a:pPr lvl="5"/>
            <a:r>
              <a:rPr lang="en-US" b="1" dirty="0" smtClean="0"/>
              <a:t>Average cost of 30 pies is $6.33</a:t>
            </a:r>
          </a:p>
          <a:p>
            <a:pPr lvl="6"/>
            <a:r>
              <a:rPr lang="en-US" dirty="0" smtClean="0"/>
              <a:t>($190 COGS / 30 pies on hand = $6.33)</a:t>
            </a:r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7078359" y="1375474"/>
            <a:ext cx="4462611" cy="4936549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The raw materials are in the pantry</a:t>
            </a:r>
          </a:p>
          <a:p>
            <a:endParaRPr lang="en-US" sz="1600" dirty="0"/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</a:t>
            </a:r>
          </a:p>
          <a:p>
            <a:r>
              <a:rPr lang="en-US" sz="1600" dirty="0" smtClean="0"/>
              <a:t>$5 Apples, $1 Sugar, $3 for crust ingredients</a:t>
            </a:r>
          </a:p>
          <a:p>
            <a:pPr lvl="1"/>
            <a:r>
              <a:rPr lang="en-US" dirty="0" smtClean="0"/>
              <a:t>New cost to make the pie is $9</a:t>
            </a:r>
          </a:p>
          <a:p>
            <a:pPr lvl="1"/>
            <a:r>
              <a:rPr lang="en-US" dirty="0" smtClean="0"/>
              <a:t>Until you get $2 </a:t>
            </a:r>
            <a:r>
              <a:rPr lang="en-US" dirty="0" smtClean="0"/>
              <a:t>apples and $2 crust ingredients, </a:t>
            </a:r>
            <a:r>
              <a:rPr lang="en-US" dirty="0" smtClean="0"/>
              <a:t>the cost will be higher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RAW MATERIALS/SUB-ASSEMBLIES drive the cost of assembly items, not what you “know it costs to make.”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266" y="1904226"/>
            <a:ext cx="1464795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86" y="1813142"/>
            <a:ext cx="1400695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280" y="4666136"/>
            <a:ext cx="1909711" cy="209537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403324" y="2370338"/>
            <a:ext cx="2618966" cy="44828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6510109" y="5713825"/>
            <a:ext cx="2618966" cy="44828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95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Seward Trunk example – SWDAF0001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91"/>
          <a:stretch/>
        </p:blipFill>
        <p:spPr>
          <a:xfrm>
            <a:off x="136325" y="1394434"/>
            <a:ext cx="11848370" cy="2370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85" y="3764132"/>
            <a:ext cx="11700610" cy="8185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502283" y="1930400"/>
            <a:ext cx="665826" cy="386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301114" y="1930400"/>
            <a:ext cx="665826" cy="386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707949" y="3593391"/>
            <a:ext cx="665826" cy="386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431119" y="3603787"/>
            <a:ext cx="665826" cy="386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707949" y="4195995"/>
            <a:ext cx="665826" cy="386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398608" y="4195995"/>
            <a:ext cx="665826" cy="386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6326" y="4743012"/>
            <a:ext cx="155043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trunk planned cost is $89.291 </a:t>
            </a:r>
          </a:p>
          <a:p>
            <a:pPr algn="ctr"/>
            <a:r>
              <a:rPr lang="en-US" dirty="0" smtClean="0"/>
              <a:t>(The Pie)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49624" y="4743011"/>
            <a:ext cx="189206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trunk average cost is $93.742 </a:t>
            </a:r>
          </a:p>
          <a:p>
            <a:pPr algn="ctr"/>
            <a:r>
              <a:rPr lang="en-US" dirty="0" smtClean="0"/>
              <a:t>(The Raw Materials in the Pantry)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120" y="5584096"/>
            <a:ext cx="3838575" cy="1143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4304550" y="4743011"/>
            <a:ext cx="3498921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RSWDCUT9A-NVYAF was “bought” at $1.125. Until the 976 SQFT on hand are depleted or lower cost inventory is added, the cost will be higher.</a:t>
            </a:r>
          </a:p>
          <a:p>
            <a:pPr algn="ctr"/>
            <a:r>
              <a:rPr lang="en-US" dirty="0" smtClean="0"/>
              <a:t>(The Raw Materials in the Pantry)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1597524">
            <a:off x="7823896" y="5004827"/>
            <a:ext cx="1260567" cy="389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718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</TotalTime>
  <Words>664</Words>
  <Application>Microsoft Office PowerPoint</Application>
  <PresentationFormat>Widescreen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P&amp;S Average Cost Training</vt:lpstr>
      <vt:lpstr>Macola Standard Cost vs. NetSuite Average Cost</vt:lpstr>
      <vt:lpstr>What is average cost?</vt:lpstr>
      <vt:lpstr>What is average cost?</vt:lpstr>
      <vt:lpstr>What impacts average cost?</vt:lpstr>
      <vt:lpstr>Examples</vt:lpstr>
      <vt:lpstr>Average cost scenarios</vt:lpstr>
      <vt:lpstr>Average cost relating to true assembly items</vt:lpstr>
      <vt:lpstr>Seward Trunk example – SWDAF0001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P&amp;S Average Cost Training</dc:title>
  <dc:creator>Tracey Anderson</dc:creator>
  <cp:lastModifiedBy>Tracey Anderson</cp:lastModifiedBy>
  <cp:revision>27</cp:revision>
  <dcterms:created xsi:type="dcterms:W3CDTF">2020-09-28T21:38:47Z</dcterms:created>
  <dcterms:modified xsi:type="dcterms:W3CDTF">2021-02-11T15:12:10Z</dcterms:modified>
</cp:coreProperties>
</file>