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27"/>
  </p:notesMasterIdLst>
  <p:sldIdLst>
    <p:sldId id="272" r:id="rId2"/>
    <p:sldId id="273" r:id="rId3"/>
    <p:sldId id="280" r:id="rId4"/>
    <p:sldId id="283" r:id="rId5"/>
    <p:sldId id="284" r:id="rId6"/>
    <p:sldId id="300" r:id="rId7"/>
    <p:sldId id="301" r:id="rId8"/>
    <p:sldId id="274" r:id="rId9"/>
    <p:sldId id="286" r:id="rId10"/>
    <p:sldId id="289" r:id="rId11"/>
    <p:sldId id="287" r:id="rId12"/>
    <p:sldId id="288" r:id="rId13"/>
    <p:sldId id="291" r:id="rId14"/>
    <p:sldId id="290" r:id="rId15"/>
    <p:sldId id="292" r:id="rId16"/>
    <p:sldId id="285" r:id="rId17"/>
    <p:sldId id="281" r:id="rId18"/>
    <p:sldId id="282" r:id="rId19"/>
    <p:sldId id="294" r:id="rId20"/>
    <p:sldId id="295" r:id="rId21"/>
    <p:sldId id="297" r:id="rId22"/>
    <p:sldId id="299" r:id="rId23"/>
    <p:sldId id="298" r:id="rId24"/>
    <p:sldId id="293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20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7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1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90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4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7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2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96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0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197C5C-1CD1-417D-A89C-14747F5222C7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8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40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5050497.app.netsuite.com/app/common/search/searchresults.nl?searchid=4140" TargetMode="External"/><Relationship Id="rId3" Type="http://schemas.openxmlformats.org/officeDocument/2006/relationships/hyperlink" Target="https://5050497.app.netsuite.com/app/common/search/searchresults.nl?searchid=4326" TargetMode="External"/><Relationship Id="rId7" Type="http://schemas.openxmlformats.org/officeDocument/2006/relationships/hyperlink" Target="https://5050497.app.netsuite.com/app/common/search/search.nl?id=637&amp;e=T" TargetMode="External"/><Relationship Id="rId2" Type="http://schemas.openxmlformats.org/officeDocument/2006/relationships/hyperlink" Target="https://5050497.app.netsuite.com/app/common/search/searchresults.nl?searchid=7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5050497.app.netsuite.com/app/common/search/search.nl?id=1477&amp;e=T" TargetMode="External"/><Relationship Id="rId11" Type="http://schemas.openxmlformats.org/officeDocument/2006/relationships/hyperlink" Target="https://5050497.app.netsuite.com/app/common/search/searchresults.nl?searchid=5559" TargetMode="External"/><Relationship Id="rId5" Type="http://schemas.openxmlformats.org/officeDocument/2006/relationships/hyperlink" Target="https://5050497.app.netsuite.com/app/common/search/search.nl?id=2565&amp;e=T" TargetMode="External"/><Relationship Id="rId10" Type="http://schemas.openxmlformats.org/officeDocument/2006/relationships/hyperlink" Target="https://5050497.app.netsuite.com/app/common/search/searchresults.nl?searchid=3306" TargetMode="External"/><Relationship Id="rId4" Type="http://schemas.openxmlformats.org/officeDocument/2006/relationships/hyperlink" Target="https://5050497.app.netsuite.com/app/common/search/searchresults.nl?searchid=5620" TargetMode="External"/><Relationship Id="rId9" Type="http://schemas.openxmlformats.org/officeDocument/2006/relationships/hyperlink" Target="https://5050497.app.netsuite.com/app/common/search/search.nl?id=6051&amp;e=T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hrome.google.com/webstore/detail/netsuite-portlet-refreshe/odpaehonnmgmjkneccjjhgaoannpnghg?hl=e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Dashboards and Reporting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1, 2021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4016258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Report Snapshots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</a:t>
            </a:r>
            <a:r>
              <a:rPr lang="en-US" sz="2000" dirty="0" smtClean="0"/>
              <a:t>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Charts and graphs using information from Reports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Information available to be displayed is very limited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Will be more useful once we have fully transitioned to NetSuite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944" y="1845734"/>
            <a:ext cx="6557686" cy="3883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780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4211567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Analytics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</a:t>
            </a:r>
            <a:r>
              <a:rPr lang="en-US" sz="2000" dirty="0" smtClean="0"/>
              <a:t>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New reporting option released by NetSuite a couple of years ago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Pivot tables and charts can be displayed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Does not currently have drill down capabilities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9114" y="2236711"/>
            <a:ext cx="5750835" cy="3400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87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List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</a:t>
            </a:r>
            <a:r>
              <a:rPr lang="en-US" sz="2000" dirty="0" smtClean="0"/>
              <a:t>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Displays simple version of records in a list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Refer to the Lists tab for which records are available to be displayed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" y="3382052"/>
            <a:ext cx="10210800" cy="2762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8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Tasks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</a:t>
            </a:r>
            <a:r>
              <a:rPr lang="en-US" sz="2000" dirty="0" smtClean="0"/>
              <a:t>: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Displays list of tasks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Any type of task list can be displayed. Not limited to your assigned tasks</a:t>
            </a:r>
          </a:p>
          <a:p>
            <a:pPr marL="384048" lvl="2" indent="0">
              <a:buNone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-3759" b="19156"/>
          <a:stretch/>
        </p:blipFill>
        <p:spPr>
          <a:xfrm>
            <a:off x="1538458" y="3380241"/>
            <a:ext cx="9176043" cy="2597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831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Calendar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5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Can only display tasks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Provides link to task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485" y="3346464"/>
            <a:ext cx="8687989" cy="27747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95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7194464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KPI Meter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Simple meter reporting total data against a quota or forecast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KPI Scorecard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Custom scorecards formatted to compare current totals with prior totals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Key Performance Indicators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Individual KPIs </a:t>
            </a:r>
            <a:r>
              <a:rPr lang="en-US" sz="2000" dirty="0"/>
              <a:t>formatted to compare current totals with prior totals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01168" lvl="1" indent="0">
              <a:buNone/>
            </a:pPr>
            <a:r>
              <a:rPr lang="en-US" b="1" i="1" dirty="0" smtClean="0"/>
              <a:t>Note: KPI Portlets will not be implemented until a future phase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3934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Requesting Changes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5791792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home dashboard for each role is controlled by the 2.0 team member responsible for the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List of assigned team members is available on the home page of the wiki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753" y="1845734"/>
            <a:ext cx="4061927" cy="4260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6704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6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Tab: 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863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Customized tab previously named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Available </a:t>
            </a:r>
            <a:r>
              <a:rPr lang="en-US" sz="2400" dirty="0"/>
              <a:t>for all roles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Listed </a:t>
            </a:r>
            <a:r>
              <a:rPr lang="en-US" sz="2400" dirty="0"/>
              <a:t>reports and saved searches are </a:t>
            </a:r>
            <a:r>
              <a:rPr lang="en-US" sz="2400" dirty="0" smtClean="0"/>
              <a:t>primarily customized </a:t>
            </a:r>
            <a:r>
              <a:rPr lang="en-US" sz="2400" dirty="0"/>
              <a:t>reports and saved </a:t>
            </a:r>
            <a:r>
              <a:rPr lang="en-US" sz="2400" dirty="0" smtClean="0"/>
              <a:t>searches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Reasons for the 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Directory </a:t>
            </a:r>
            <a:r>
              <a:rPr lang="en-US" sz="2000" dirty="0"/>
              <a:t>similar to the P </a:t>
            </a:r>
            <a:r>
              <a:rPr lang="en-US" sz="2000" dirty="0" smtClean="0"/>
              <a:t>drive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Majority of the reports and saved searches being used are customized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Unless the global search is used or the report/saved search has been added to the dashboard, users may not be aware of helpful reports and saved searches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Quick links are becoming out of control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W</a:t>
            </a:r>
            <a:r>
              <a:rPr lang="en-US" sz="1600" dirty="0" smtClean="0"/>
              <a:t>e </a:t>
            </a:r>
            <a:r>
              <a:rPr lang="en-US" sz="1600" dirty="0"/>
              <a:t>will clean this up to be important links for that role instead of all the saved searches or reports available for that </a:t>
            </a:r>
            <a:r>
              <a:rPr lang="en-US" sz="1600" dirty="0" smtClean="0"/>
              <a:t>role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7461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Tab: Dropdown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4895147" cy="436863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If you hover over the tab, you can see the new categories </a:t>
            </a:r>
            <a:r>
              <a:rPr lang="en-US" sz="2400" dirty="0" smtClean="0"/>
              <a:t>created. Within </a:t>
            </a:r>
            <a:r>
              <a:rPr lang="en-US" sz="2400" dirty="0"/>
              <a:t>each category, there is the list of reports or saved </a:t>
            </a:r>
            <a:r>
              <a:rPr lang="en-US" sz="2400" dirty="0" smtClean="0"/>
              <a:t>searches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Categories are based on function, not department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More </a:t>
            </a:r>
            <a:r>
              <a:rPr lang="en-US" sz="2400" dirty="0"/>
              <a:t>reports and saved searches </a:t>
            </a:r>
            <a:r>
              <a:rPr lang="en-US" sz="2400" dirty="0" smtClean="0"/>
              <a:t>will be </a:t>
            </a:r>
            <a:r>
              <a:rPr lang="en-US" sz="2400" dirty="0"/>
              <a:t>added </a:t>
            </a:r>
            <a:endParaRPr lang="en-US" sz="2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you have any reports or saved searches that should be added, please send in to 2.0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333" y="2034562"/>
            <a:ext cx="4352925" cy="3990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605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Dashboards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Layout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Portlets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Changes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Reporting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Reporting Tab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 smtClean="0"/>
              <a:t>Quick Reports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Helpful Saved Searches</a:t>
            </a:r>
            <a:endParaRPr lang="en-US" sz="18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Tab: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10124095" cy="436863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Reporting </a:t>
            </a:r>
            <a:r>
              <a:rPr lang="en-US" sz="2400" dirty="0"/>
              <a:t>Links portlet has been </a:t>
            </a:r>
            <a:r>
              <a:rPr lang="en-US" sz="2400" dirty="0" smtClean="0"/>
              <a:t>added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Portlet </a:t>
            </a:r>
            <a:r>
              <a:rPr lang="en-US" sz="2400" dirty="0"/>
              <a:t>is only available on this </a:t>
            </a:r>
            <a:r>
              <a:rPr lang="en-US" sz="2400" dirty="0" smtClean="0"/>
              <a:t>dashboard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Portlet </a:t>
            </a:r>
            <a:r>
              <a:rPr lang="en-US" sz="2400" dirty="0"/>
              <a:t>allows you to expand or collapse the categories individually or all together</a:t>
            </a:r>
            <a:endParaRPr lang="en-US" sz="2400" dirty="0" smtClean="0"/>
          </a:p>
        </p:txBody>
      </p:sp>
      <p:pic>
        <p:nvPicPr>
          <p:cNvPr id="2050" name="Picture 3" descr="image00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3" b="3524"/>
          <a:stretch/>
        </p:blipFill>
        <p:spPr bwMode="auto">
          <a:xfrm>
            <a:off x="1824097" y="3426781"/>
            <a:ext cx="8604765" cy="2895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99821" y="4030050"/>
            <a:ext cx="1242874" cy="222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1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Tab: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4054867" cy="436863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If you are looking for a particular report, you can type in the keyword </a:t>
            </a:r>
            <a:r>
              <a:rPr lang="en-US" sz="2400" dirty="0"/>
              <a:t>into the Find Link… box and the portlet will expand the categories and highlight the possible matches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47" y="2032987"/>
            <a:ext cx="6666609" cy="3905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5152147" y="2245638"/>
            <a:ext cx="1062222" cy="2756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175" y="4590125"/>
            <a:ext cx="1743075" cy="83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80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Tab: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5374541" cy="436863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For the larger saved searches, the link will direct you to select filters before running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information at the top of the screen is the criteria specific for that saved 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Click Submit to continue to the results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21090"/>
          <a:stretch/>
        </p:blipFill>
        <p:spPr>
          <a:xfrm>
            <a:off x="7005083" y="1799114"/>
            <a:ext cx="3738151" cy="44152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058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Reports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10124095" cy="1723089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New customization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Buttons similar to </a:t>
            </a:r>
            <a:r>
              <a:rPr lang="en-US" sz="2400" dirty="0" err="1" smtClean="0"/>
              <a:t>Quickbase</a:t>
            </a:r>
            <a:r>
              <a:rPr lang="en-US" sz="2400" dirty="0" smtClean="0"/>
              <a:t> buttons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Uses one saved search and passes pre-determined filters for the button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Used for common saved searches where multiple people are filtering to get specific data regularly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02" y="3677197"/>
            <a:ext cx="10153650" cy="2371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202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Saved Searches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6289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u="sng" dirty="0">
                <a:hlinkClick r:id="rId2"/>
              </a:rPr>
              <a:t>Customer Assignments</a:t>
            </a:r>
            <a:r>
              <a:rPr lang="en-US" sz="2400" dirty="0" smtClean="0"/>
              <a:t>: </a:t>
            </a:r>
            <a:r>
              <a:rPr lang="en-US" sz="2400" dirty="0" smtClean="0"/>
              <a:t>employees, partners, and categories assigned to each customer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GL Accounts Typical Activity</a:t>
            </a:r>
            <a:r>
              <a:rPr lang="en-US" sz="2400" dirty="0" smtClean="0"/>
              <a:t>: </a:t>
            </a:r>
            <a:r>
              <a:rPr lang="en-US" sz="2400" dirty="0" smtClean="0"/>
              <a:t>descriptions of activity and department responsible for each GL </a:t>
            </a:r>
            <a:r>
              <a:rPr lang="en-US" sz="2400" dirty="0"/>
              <a:t>account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Inventory Valuation</a:t>
            </a:r>
            <a:r>
              <a:rPr lang="en-US" sz="2400" dirty="0" smtClean="0"/>
              <a:t>: </a:t>
            </a:r>
            <a:r>
              <a:rPr lang="en-US" sz="2400" dirty="0"/>
              <a:t>value </a:t>
            </a:r>
            <a:r>
              <a:rPr lang="en-US" sz="2400" dirty="0" smtClean="0"/>
              <a:t>and quantity of </a:t>
            </a:r>
            <a:r>
              <a:rPr lang="en-US" sz="2400" dirty="0"/>
              <a:t>the </a:t>
            </a:r>
            <a:r>
              <a:rPr lang="en-US" sz="2400" dirty="0" smtClean="0"/>
              <a:t>inventory at any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5"/>
              </a:rPr>
              <a:t>Inventory Transactions by Item</a:t>
            </a:r>
            <a:r>
              <a:rPr lang="en-US" sz="2400" dirty="0" smtClean="0"/>
              <a:t>: </a:t>
            </a:r>
            <a:r>
              <a:rPr lang="en-US" sz="2400" dirty="0" smtClean="0"/>
              <a:t>replacement for </a:t>
            </a:r>
            <a:r>
              <a:rPr lang="en-US" sz="2400" dirty="0" err="1" smtClean="0"/>
              <a:t>Macola’s</a:t>
            </a:r>
            <a:r>
              <a:rPr lang="en-US" sz="2400" dirty="0" smtClean="0"/>
              <a:t> native report by the same 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6"/>
              </a:rPr>
              <a:t>Item Details</a:t>
            </a:r>
            <a:r>
              <a:rPr lang="en-US" sz="2400" dirty="0" smtClean="0"/>
              <a:t>: </a:t>
            </a:r>
            <a:r>
              <a:rPr lang="en-US" sz="2400" dirty="0" smtClean="0"/>
              <a:t>general information about the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7"/>
              </a:rPr>
              <a:t>Item Information</a:t>
            </a:r>
            <a:r>
              <a:rPr lang="en-US" sz="2400" dirty="0" smtClean="0"/>
              <a:t>: </a:t>
            </a:r>
            <a:r>
              <a:rPr lang="en-US" sz="2400" dirty="0" smtClean="0"/>
              <a:t>additional information about the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8"/>
              </a:rPr>
              <a:t>Customer Item Numbers</a:t>
            </a:r>
            <a:r>
              <a:rPr lang="en-US" sz="2400" dirty="0" smtClean="0"/>
              <a:t>: </a:t>
            </a:r>
            <a:r>
              <a:rPr lang="en-US" sz="2400" dirty="0" smtClean="0"/>
              <a:t>list of items from the Customer Item Details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 smtClean="0"/>
              <a:t>Including ability to search using the customer’s item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9"/>
              </a:rPr>
              <a:t>Sales Orders (Open and History</a:t>
            </a:r>
            <a:r>
              <a:rPr lang="en-US" sz="2400" dirty="0" smtClean="0">
                <a:hlinkClick r:id="rId9"/>
              </a:rPr>
              <a:t>)</a:t>
            </a:r>
            <a:r>
              <a:rPr lang="en-US" sz="2400" dirty="0" smtClean="0"/>
              <a:t>: </a:t>
            </a:r>
            <a:r>
              <a:rPr lang="en-US" sz="2400" dirty="0" smtClean="0"/>
              <a:t>all </a:t>
            </a:r>
            <a:r>
              <a:rPr lang="en-US" sz="2400" dirty="0" smtClean="0"/>
              <a:t>sales order from both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10"/>
              </a:rPr>
              <a:t>Open to Pick</a:t>
            </a:r>
            <a:r>
              <a:rPr lang="en-US" sz="2400" dirty="0" smtClean="0"/>
              <a:t>: </a:t>
            </a:r>
            <a:r>
              <a:rPr lang="en-US" sz="2400" dirty="0" smtClean="0"/>
              <a:t>replacement for Crystal report by the same 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hlinkClick r:id="rId11"/>
              </a:rPr>
              <a:t>My/My Team's Approved Vendor Bills</a:t>
            </a:r>
            <a:r>
              <a:rPr lang="en-US" sz="2400" dirty="0" smtClean="0"/>
              <a:t>: </a:t>
            </a:r>
            <a:r>
              <a:rPr lang="en-US" sz="2400" dirty="0" smtClean="0"/>
              <a:t>bills approved by you or your reports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 smtClean="0"/>
              <a:t>Helpful for reaching expenses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2973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72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Dashboards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73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Layout: Home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Home dashboard: 3 columns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Left: Reminders, Subsidiary/Division/Location (SDL) Navigator and Quick Search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Right: Shortcuts and Quick Links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Middle: Role-specific portlets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Portlets may be added to the left or right columns based on the need of the role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Example: if the role doesn’t need the SDL </a:t>
            </a:r>
            <a:r>
              <a:rPr lang="en-US" sz="1600" dirty="0"/>
              <a:t>Navigator </a:t>
            </a:r>
            <a:r>
              <a:rPr lang="en-US" sz="1600" dirty="0" smtClean="0"/>
              <a:t>regularly, </a:t>
            </a:r>
            <a:r>
              <a:rPr lang="en-US" sz="1600" dirty="0" smtClean="0"/>
              <a:t>a </a:t>
            </a:r>
            <a:r>
              <a:rPr lang="en-US" sz="1600" dirty="0" smtClean="0"/>
              <a:t>portlet can be added to the left column above the navigator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3307"/>
          <a:stretch/>
        </p:blipFill>
        <p:spPr>
          <a:xfrm>
            <a:off x="548640" y="4424885"/>
            <a:ext cx="11155680" cy="14442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064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Layout: Tabs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Dashboard on tabs: 2 </a:t>
            </a:r>
            <a:r>
              <a:rPr lang="en-US" sz="2400" dirty="0"/>
              <a:t>columns</a:t>
            </a: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Portlets selected for the tab, not the role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Every role will access to the tab dashboards but they may vary slightly in appearance or access based on permissions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04" y="3956306"/>
            <a:ext cx="11310151" cy="7676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403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Portlets: 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Portlets available differs based on the type of page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Portlets can be collapsed or expanded by clicking the title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Portlets don’t refresh automatically when the entire page is refreshed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Refresh portlets by clicking the circle icon on the right of the portlet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Exception: Google Chrome has a </a:t>
            </a:r>
            <a:r>
              <a:rPr lang="en-US" sz="1600" dirty="0" smtClean="0">
                <a:hlinkClick r:id="rId2"/>
              </a:rPr>
              <a:t>extension</a:t>
            </a:r>
            <a:r>
              <a:rPr lang="en-US" sz="1600" dirty="0" smtClean="0"/>
              <a:t> that will refresh all portlets on the page when the page is refreshed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313" y="2798685"/>
            <a:ext cx="2074415" cy="15558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2009313" y="2798684"/>
            <a:ext cx="1213282" cy="2374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1582" y="2798684"/>
            <a:ext cx="1819275" cy="781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6242" y="5103873"/>
            <a:ext cx="266700" cy="219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551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404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Shortcuts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Controlled by the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External links and Pre-filtered saved searches can also be added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Hover over 3 dots and select New </a:t>
            </a:r>
            <a:r>
              <a:rPr lang="en-US" sz="1600" dirty="0" smtClean="0"/>
              <a:t>Shortcut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Quick Search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Search for a specific type of record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5865" y="2018959"/>
            <a:ext cx="2918681" cy="646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243" y="4434209"/>
            <a:ext cx="2474883" cy="1380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3798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404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Reminders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Limit: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Should be focused on action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Option available to view reminders with zero results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 smtClean="0"/>
              <a:t>Best practice: don’t show zero results so the focus what action should/can be taken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Can be displayed as large or small numbers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Can be highlighted based on the number of records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Example: 0-5 records should be yellow and 5+ records should be red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8128" y="2612301"/>
            <a:ext cx="2153437" cy="330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390" y="4357673"/>
            <a:ext cx="2162175" cy="139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Portlets Available on Home Dashboard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97280" y="1845734"/>
            <a:ext cx="3350433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Custom </a:t>
            </a:r>
            <a:r>
              <a:rPr lang="en-US" sz="2400" dirty="0"/>
              <a:t>Search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Limit: 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Saved searches displayed directly on the dashboard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Should be focused on data needed for the role on a daily </a:t>
            </a:r>
            <a:r>
              <a:rPr lang="en-US" sz="2000" dirty="0" smtClean="0"/>
              <a:t>basis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Quick Links portal is a custom </a:t>
            </a:r>
            <a:r>
              <a:rPr lang="en-US" sz="2000" dirty="0" smtClean="0"/>
              <a:t>search portlet</a:t>
            </a:r>
            <a:endParaRPr lang="en-US" sz="2000" dirty="0"/>
          </a:p>
          <a:p>
            <a:pPr marL="201168" lvl="1" indent="0">
              <a:buNone/>
            </a:pPr>
            <a:endParaRPr lang="en-US" sz="24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244" y="2149691"/>
            <a:ext cx="6867525" cy="3162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745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2237</TotalTime>
  <Words>1036</Words>
  <Application>Microsoft Office PowerPoint</Application>
  <PresentationFormat>Widescreen</PresentationFormat>
  <Paragraphs>146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Retrospect</vt:lpstr>
      <vt:lpstr>Dashboards and Reporting</vt:lpstr>
      <vt:lpstr>Agenda</vt:lpstr>
      <vt:lpstr>Dashboards</vt:lpstr>
      <vt:lpstr>Layout: Home</vt:lpstr>
      <vt:lpstr>Layout: Tabs</vt:lpstr>
      <vt:lpstr>Portlets: Overview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Portlets Available on Home Dashboard</vt:lpstr>
      <vt:lpstr>Requesting Changes</vt:lpstr>
      <vt:lpstr>Reporting</vt:lpstr>
      <vt:lpstr>Reporting Tab: Overview</vt:lpstr>
      <vt:lpstr>Reporting Tab: Dropdown</vt:lpstr>
      <vt:lpstr>Reporting Tab: Dashboard</vt:lpstr>
      <vt:lpstr>Reporting Tab: Dashboard</vt:lpstr>
      <vt:lpstr>Reporting Tab: Dashboard</vt:lpstr>
      <vt:lpstr>Quick Reports</vt:lpstr>
      <vt:lpstr>Helpful Saved Searches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Colleen Shrader</dc:creator>
  <cp:lastModifiedBy>Colleen Shrader</cp:lastModifiedBy>
  <cp:revision>57</cp:revision>
  <dcterms:created xsi:type="dcterms:W3CDTF">2021-05-03T13:27:31Z</dcterms:created>
  <dcterms:modified xsi:type="dcterms:W3CDTF">2021-06-01T21:13:48Z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