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69" r:id="rId3"/>
    <p:sldId id="273" r:id="rId4"/>
    <p:sldId id="270" r:id="rId5"/>
    <p:sldId id="272" r:id="rId6"/>
    <p:sldId id="276" r:id="rId7"/>
    <p:sldId id="278" r:id="rId8"/>
    <p:sldId id="280" r:id="rId9"/>
    <p:sldId id="281" r:id="rId10"/>
    <p:sldId id="282" r:id="rId11"/>
    <p:sldId id="28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46D66-C2F8-47FA-83FA-E7CE6F096529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E2B9E-AD07-48DA-B7CD-895EA38B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0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8BEE4-D5D0-4262-83BF-551313C34D6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2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27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5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19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7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9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3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7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8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4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8A05EE-FCA3-4CE8-80A4-A08599EE08A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C05712-AD13-4029-B8A5-C130E6EFF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0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etsuite.custhelp.com/app/answers/detail/a_id/43359/k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5050497.app.netsuite.com/app/common/otherlists/locationlist.nl?whence=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NetSuite Average Cost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/>
              <a:t>S</a:t>
            </a:r>
            <a:r>
              <a:rPr lang="en-US" sz="1600" dirty="0"/>
              <a:t>:\_</a:t>
            </a:r>
            <a:r>
              <a:rPr lang="en-US" sz="1600" dirty="0" smtClean="0"/>
              <a:t>Advantus2.0\Training Documentation\</a:t>
            </a:r>
            <a:r>
              <a:rPr lang="en-US" sz="1600" dirty="0" err="1" smtClean="0"/>
              <a:t>Basics_All_Roles</a:t>
            </a:r>
            <a:endParaRPr lang="en-US" sz="16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80" b="52417"/>
          <a:stretch/>
        </p:blipFill>
        <p:spPr bwMode="auto">
          <a:xfrm>
            <a:off x="2856865" y="1102360"/>
            <a:ext cx="3430270" cy="1028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19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Average cost </a:t>
            </a:r>
            <a:r>
              <a:rPr lang="en-US" dirty="0"/>
              <a:t>r</a:t>
            </a:r>
            <a:r>
              <a:rPr lang="en-US" dirty="0" smtClean="0"/>
              <a:t>eset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68" y="2209800"/>
            <a:ext cx="8508582" cy="255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15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Steady costs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68" y="2209800"/>
            <a:ext cx="8508582" cy="33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5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362200"/>
            <a:ext cx="7772400" cy="20574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30" name="Picture 6" descr="C:\Users\cshrader.ADVANTUS.023\AppData\Local\Microsoft\Windows\Temporary Internet Files\Content.IE5\4LQPRIXJ\3D-Women-Question-0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1430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68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Macola Standard Cost vs. </a:t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NetSuite Average Cost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7848600" cy="350519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Cost used to value inventory</a:t>
            </a:r>
          </a:p>
          <a:p>
            <a:pPr lvl="1"/>
            <a:r>
              <a:rPr lang="en-US" b="1" dirty="0" smtClean="0"/>
              <a:t>Standard </a:t>
            </a:r>
            <a:r>
              <a:rPr lang="en-US" dirty="0" smtClean="0"/>
              <a:t>costing</a:t>
            </a:r>
            <a:r>
              <a:rPr lang="en-US" b="1" dirty="0" smtClean="0"/>
              <a:t> </a:t>
            </a:r>
            <a:r>
              <a:rPr lang="en-US" dirty="0" smtClean="0"/>
              <a:t>requires us to set a standard for every item, unrelated to the location</a:t>
            </a:r>
          </a:p>
          <a:p>
            <a:pPr lvl="2"/>
            <a:r>
              <a:rPr lang="en-US" dirty="0" smtClean="0"/>
              <a:t>Standard costing to typical in manufacturing environments</a:t>
            </a:r>
          </a:p>
          <a:p>
            <a:pPr lvl="2"/>
            <a:r>
              <a:rPr lang="en-US" dirty="0" smtClean="0"/>
              <a:t>Transactions that vary from the standard cost are booked against variance accounts</a:t>
            </a:r>
          </a:p>
          <a:p>
            <a:pPr lvl="1"/>
            <a:r>
              <a:rPr lang="en-US" dirty="0" smtClean="0"/>
              <a:t>Group </a:t>
            </a:r>
            <a:r>
              <a:rPr lang="en-US" b="1" dirty="0" smtClean="0"/>
              <a:t>Average </a:t>
            </a:r>
            <a:r>
              <a:rPr lang="en-US" dirty="0" smtClean="0"/>
              <a:t>cost </a:t>
            </a:r>
            <a:r>
              <a:rPr lang="en-US" dirty="0"/>
              <a:t>is equal to total </a:t>
            </a:r>
            <a:r>
              <a:rPr lang="en-US" dirty="0" smtClean="0"/>
              <a:t>value divided </a:t>
            </a:r>
            <a:r>
              <a:rPr lang="en-US" dirty="0"/>
              <a:t>by the </a:t>
            </a:r>
            <a:r>
              <a:rPr lang="en-US" dirty="0" smtClean="0"/>
              <a:t>quantity</a:t>
            </a:r>
          </a:p>
          <a:p>
            <a:pPr lvl="2"/>
            <a:r>
              <a:rPr lang="en-US" dirty="0"/>
              <a:t>The average cost fluctuates over time as transactions are entered</a:t>
            </a:r>
          </a:p>
          <a:p>
            <a:pPr lvl="2"/>
            <a:r>
              <a:rPr lang="en-US" dirty="0" smtClean="0"/>
              <a:t>Group: one average cost for an item across multiple locations within a defined group</a:t>
            </a:r>
          </a:p>
          <a:p>
            <a:pPr lvl="1"/>
            <a:r>
              <a:rPr lang="en-US" dirty="0" smtClean="0"/>
              <a:t>Although NetSuite allows different costing methods for different items, we have chosen to keep one method across all items for simplicity</a:t>
            </a:r>
          </a:p>
          <a:p>
            <a:pPr lvl="1"/>
            <a:r>
              <a:rPr lang="en-US" dirty="0" smtClean="0"/>
              <a:t>The costing method is displayed on the item record under the </a:t>
            </a:r>
            <a:r>
              <a:rPr lang="en-US" dirty="0" smtClean="0"/>
              <a:t>Inventory Detail subtab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5334000"/>
            <a:ext cx="3324225" cy="48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7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Why are we switching?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Although many companies still use standard costing, many are opting to switch to another costing method as industries change</a:t>
            </a:r>
          </a:p>
          <a:p>
            <a:pPr lvl="1"/>
            <a:r>
              <a:rPr lang="en-US" sz="2000" dirty="0" smtClean="0"/>
              <a:t>Advantus evolved over time and grew further and further away from the traditional standard costing methodology</a:t>
            </a:r>
          </a:p>
          <a:p>
            <a:pPr lvl="1"/>
            <a:r>
              <a:rPr lang="en-US" sz="2000" dirty="0" smtClean="0"/>
              <a:t>Pros outweighed the cons for average costing</a:t>
            </a:r>
          </a:p>
          <a:p>
            <a:pPr lvl="2"/>
            <a:r>
              <a:rPr lang="en-US" sz="1600" dirty="0" smtClean="0"/>
              <a:t>Pros</a:t>
            </a:r>
          </a:p>
          <a:p>
            <a:pPr lvl="3"/>
            <a:r>
              <a:rPr lang="en-US" dirty="0" smtClean="0"/>
              <a:t>Standard cost required a great deal of maintenance</a:t>
            </a:r>
          </a:p>
          <a:p>
            <a:pPr lvl="3"/>
            <a:r>
              <a:rPr lang="en-US" dirty="0" smtClean="0"/>
              <a:t>Ability to have different </a:t>
            </a:r>
            <a:r>
              <a:rPr lang="en-US" dirty="0"/>
              <a:t>costs at different locations</a:t>
            </a:r>
          </a:p>
          <a:p>
            <a:pPr lvl="3"/>
            <a:r>
              <a:rPr lang="en-US" dirty="0" smtClean="0"/>
              <a:t>More </a:t>
            </a:r>
            <a:r>
              <a:rPr lang="en-US" dirty="0"/>
              <a:t>accurate </a:t>
            </a:r>
            <a:r>
              <a:rPr lang="en-US" dirty="0" smtClean="0"/>
              <a:t>cost</a:t>
            </a:r>
          </a:p>
          <a:p>
            <a:pPr lvl="4"/>
            <a:r>
              <a:rPr lang="en-US" dirty="0" smtClean="0"/>
              <a:t>Tariff changes</a:t>
            </a:r>
          </a:p>
          <a:p>
            <a:pPr lvl="2"/>
            <a:r>
              <a:rPr lang="en-US" sz="1600" dirty="0" smtClean="0"/>
              <a:t>Cons</a:t>
            </a:r>
          </a:p>
          <a:p>
            <a:pPr lvl="3"/>
            <a:r>
              <a:rPr lang="en-US" dirty="0" smtClean="0"/>
              <a:t>If transactions are not correct, it will impact the cost on future transactions</a:t>
            </a:r>
          </a:p>
          <a:p>
            <a:pPr lvl="1"/>
            <a:r>
              <a:rPr lang="en-US" dirty="0" smtClean="0"/>
              <a:t>It is extremely painful or impossible to switch costing methods on a company’s current system; therefore, we decided to take advantage of switching while switching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Group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Average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Cost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Referred to as Average </a:t>
            </a:r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There are 2 different types of average costs (average and group average). We have chosen group average</a:t>
            </a:r>
          </a:p>
          <a:p>
            <a:pPr lvl="1"/>
            <a:r>
              <a:rPr lang="en-US" dirty="0" smtClean="0"/>
              <a:t>Every time a transaction impacting the cost is processed, an average </a:t>
            </a:r>
            <a:r>
              <a:rPr lang="en-US" dirty="0"/>
              <a:t>cost is </a:t>
            </a:r>
            <a:r>
              <a:rPr lang="en-US" dirty="0" smtClean="0"/>
              <a:t>recalculated</a:t>
            </a:r>
          </a:p>
          <a:p>
            <a:pPr lvl="1"/>
            <a:r>
              <a:rPr lang="en-US" dirty="0" smtClean="0"/>
              <a:t>The average </a:t>
            </a:r>
            <a:r>
              <a:rPr lang="en-US" dirty="0"/>
              <a:t>cost is calculated by dividing the total inventory value </a:t>
            </a:r>
            <a:r>
              <a:rPr lang="en-US" dirty="0" smtClean="0"/>
              <a:t>by </a:t>
            </a:r>
            <a:r>
              <a:rPr lang="en-US" dirty="0"/>
              <a:t>the total </a:t>
            </a:r>
            <a:r>
              <a:rPr lang="en-US" dirty="0" smtClean="0"/>
              <a:t>quantity</a:t>
            </a:r>
          </a:p>
          <a:p>
            <a:pPr lvl="1"/>
            <a:r>
              <a:rPr lang="en-US" dirty="0"/>
              <a:t>Transactions impacting the average </a:t>
            </a:r>
            <a:r>
              <a:rPr lang="en-US" dirty="0" smtClean="0"/>
              <a:t>cost are </a:t>
            </a:r>
            <a:r>
              <a:rPr lang="en-US" dirty="0"/>
              <a:t>transactions adding quantities to inventory</a:t>
            </a:r>
          </a:p>
          <a:p>
            <a:pPr lvl="2"/>
            <a:r>
              <a:rPr lang="en-US" sz="1500" dirty="0"/>
              <a:t>Item Receipts</a:t>
            </a:r>
          </a:p>
          <a:p>
            <a:pPr lvl="3"/>
            <a:r>
              <a:rPr lang="en-US" sz="1500" dirty="0"/>
              <a:t>From a variety of other transactions (ex. purchase order, return authorization)</a:t>
            </a:r>
          </a:p>
          <a:p>
            <a:pPr lvl="2"/>
            <a:r>
              <a:rPr lang="en-US" sz="1500" dirty="0"/>
              <a:t>Assembly </a:t>
            </a:r>
            <a:r>
              <a:rPr lang="en-US" sz="1500" dirty="0" smtClean="0"/>
              <a:t>Builds/</a:t>
            </a:r>
            <a:r>
              <a:rPr lang="en-US" sz="1500" dirty="0" err="1" smtClean="0"/>
              <a:t>Unbuilds</a:t>
            </a:r>
            <a:endParaRPr lang="en-US" sz="1500" dirty="0"/>
          </a:p>
          <a:p>
            <a:pPr lvl="2"/>
            <a:r>
              <a:rPr lang="en-US" sz="1500" dirty="0"/>
              <a:t>Inventory Adjustments</a:t>
            </a:r>
          </a:p>
          <a:p>
            <a:pPr lvl="2"/>
            <a:r>
              <a:rPr lang="en-US" sz="1500" dirty="0"/>
              <a:t>Inventory Transfer</a:t>
            </a:r>
          </a:p>
          <a:p>
            <a:pPr lvl="2"/>
            <a:r>
              <a:rPr lang="en-US" sz="1500" dirty="0" smtClean="0"/>
              <a:t>Transfer</a:t>
            </a:r>
          </a:p>
          <a:p>
            <a:pPr lvl="1"/>
            <a:r>
              <a:rPr lang="en-US" dirty="0" smtClean="0"/>
              <a:t>Item fulfillments don’t impact the average cost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1"/>
                </a:solidFill>
                <a:hlinkClick r:id="rId2"/>
              </a:rPr>
              <a:t>NetSuite Help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4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Group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Average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700" dirty="0" smtClean="0"/>
              <a:t>Location Costing Group: enables </a:t>
            </a:r>
            <a:r>
              <a:rPr lang="en-US" sz="2700" dirty="0"/>
              <a:t>you to track one average cost for an item across multiple locations within a defined </a:t>
            </a:r>
            <a:r>
              <a:rPr lang="en-US" sz="2700" dirty="0" smtClean="0"/>
              <a:t>group</a:t>
            </a:r>
          </a:p>
          <a:p>
            <a:pPr lvl="1"/>
            <a:r>
              <a:rPr lang="en-US" sz="2700" dirty="0" smtClean="0"/>
              <a:t>We currently have 7 costing groups</a:t>
            </a:r>
          </a:p>
          <a:p>
            <a:pPr lvl="2"/>
            <a:r>
              <a:rPr lang="en-US" sz="2500" dirty="0" smtClean="0"/>
              <a:t>Jacksonville: locations in Jacksonville </a:t>
            </a:r>
            <a:r>
              <a:rPr lang="en-US" sz="2500" dirty="0"/>
              <a:t>and all </a:t>
            </a:r>
            <a:r>
              <a:rPr lang="en-US" sz="2500" dirty="0" smtClean="0"/>
              <a:t>sub-locations (ex. 12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 St., </a:t>
            </a:r>
            <a:r>
              <a:rPr lang="en-US" sz="2500" dirty="0" err="1" smtClean="0"/>
              <a:t>Shawland</a:t>
            </a:r>
            <a:r>
              <a:rPr lang="en-US" sz="2500" dirty="0"/>
              <a:t>)</a:t>
            </a:r>
            <a:endParaRPr lang="en-US" sz="2500" dirty="0" smtClean="0"/>
          </a:p>
          <a:p>
            <a:pPr lvl="2"/>
            <a:r>
              <a:rPr lang="en-US" sz="2500" dirty="0" smtClean="0"/>
              <a:t>Asia: outside locations in Asia (ex. Wellong, Eastport)</a:t>
            </a:r>
          </a:p>
          <a:p>
            <a:pPr lvl="2"/>
            <a:r>
              <a:rPr lang="en-US" sz="2500" dirty="0" smtClean="0"/>
              <a:t>Midwest: direct ship locations in WI and IL</a:t>
            </a:r>
          </a:p>
          <a:p>
            <a:pPr lvl="2"/>
            <a:r>
              <a:rPr lang="en-US" sz="2500" dirty="0" smtClean="0"/>
              <a:t>Petersburg: locations in Petersburg and all sub-locations</a:t>
            </a:r>
          </a:p>
          <a:p>
            <a:pPr lvl="2"/>
            <a:r>
              <a:rPr lang="en-US" sz="2500" dirty="0" smtClean="0"/>
              <a:t>West Coast: outside locations on the west coast</a:t>
            </a:r>
          </a:p>
          <a:p>
            <a:pPr lvl="2"/>
            <a:r>
              <a:rPr lang="en-US" sz="2500" dirty="0"/>
              <a:t>Outside: </a:t>
            </a:r>
            <a:r>
              <a:rPr lang="en-US" sz="2500" dirty="0" err="1"/>
              <a:t>misc</a:t>
            </a:r>
            <a:r>
              <a:rPr lang="en-US" sz="2500" dirty="0"/>
              <a:t> </a:t>
            </a:r>
            <a:r>
              <a:rPr lang="en-US" sz="2500" dirty="0" smtClean="0"/>
              <a:t>US locations outside of main locations</a:t>
            </a:r>
            <a:endParaRPr lang="en-US" sz="2500" dirty="0"/>
          </a:p>
          <a:p>
            <a:pPr lvl="2"/>
            <a:r>
              <a:rPr lang="en-US" sz="2500" dirty="0" smtClean="0"/>
              <a:t>Non inventory locations: locations that don’t hold inventory</a:t>
            </a:r>
          </a:p>
          <a:p>
            <a:pPr lvl="1"/>
            <a:r>
              <a:rPr lang="en-US" sz="2700" dirty="0" smtClean="0"/>
              <a:t>There are a few locations that aren’t in a group</a:t>
            </a:r>
          </a:p>
          <a:p>
            <a:pPr lvl="1"/>
            <a:endParaRPr lang="en-US" sz="29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Group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Average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You can check the costing group of a specific location on that location’s setup</a:t>
            </a:r>
          </a:p>
          <a:p>
            <a:pPr lvl="2"/>
            <a:r>
              <a:rPr lang="en-US" sz="1600" dirty="0" smtClean="0">
                <a:hlinkClick r:id="rId2"/>
              </a:rPr>
              <a:t>Setup -&gt; Company -&gt; Locations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01168" lvl="1" indent="0">
              <a:buNone/>
            </a:pPr>
            <a:endParaRPr lang="en-US" dirty="0" smtClean="0"/>
          </a:p>
          <a:p>
            <a:pPr lvl="1"/>
            <a:r>
              <a:rPr lang="en-US" sz="2200" dirty="0" smtClean="0"/>
              <a:t>Individual </a:t>
            </a:r>
            <a:r>
              <a:rPr lang="en-US" sz="2200" dirty="0"/>
              <a:t>items are not assigned to a location costing </a:t>
            </a:r>
            <a:r>
              <a:rPr lang="en-US" sz="2200" dirty="0" smtClean="0"/>
              <a:t>group</a:t>
            </a:r>
          </a:p>
          <a:p>
            <a:pPr lvl="2"/>
            <a:r>
              <a:rPr lang="en-US" sz="1600" dirty="0" smtClean="0"/>
              <a:t>Within </a:t>
            </a:r>
            <a:r>
              <a:rPr lang="en-US" sz="1600" dirty="0"/>
              <a:t>a location, all </a:t>
            </a:r>
            <a:r>
              <a:rPr lang="en-US" sz="1600" dirty="0" smtClean="0"/>
              <a:t>items are </a:t>
            </a:r>
            <a:r>
              <a:rPr lang="en-US" sz="1600" dirty="0"/>
              <a:t>included in the location costing group assigned to that </a:t>
            </a:r>
            <a:r>
              <a:rPr lang="en-US" sz="1600" dirty="0" smtClean="0"/>
              <a:t>location</a:t>
            </a:r>
          </a:p>
          <a:p>
            <a:pPr lvl="1"/>
            <a:r>
              <a:rPr lang="en-US" sz="2200" dirty="0" smtClean="0"/>
              <a:t>Location </a:t>
            </a:r>
            <a:r>
              <a:rPr lang="en-US" sz="2200" dirty="0"/>
              <a:t>costing group can be associated with one or more subsidiaries</a:t>
            </a:r>
            <a:endParaRPr lang="en-US" sz="2200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124200"/>
            <a:ext cx="2038635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Zero inventory prior to transaction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59" y="3063613"/>
            <a:ext cx="7543801" cy="4402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Item Fulfillment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22959" y="4443728"/>
            <a:ext cx="7543801" cy="4402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Multiple locations in the same costing group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36" y="3402935"/>
            <a:ext cx="7297257" cy="8008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36" y="2189731"/>
            <a:ext cx="7297257" cy="6055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804" y="4804392"/>
            <a:ext cx="7902919" cy="99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58" y="3826934"/>
            <a:ext cx="7543801" cy="44026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Negative inventory </a:t>
            </a:r>
            <a:r>
              <a:rPr lang="en-US" dirty="0"/>
              <a:t>a</a:t>
            </a:r>
            <a:r>
              <a:rPr lang="en-US" dirty="0" smtClean="0"/>
              <a:t>djustment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5358" y="1862546"/>
            <a:ext cx="7543801" cy="4402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Inventory transfer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75357" y="5947563"/>
            <a:ext cx="7543801" cy="4402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None/>
            </a:pPr>
            <a:r>
              <a:rPr lang="en-US" sz="1200" dirty="0" smtClean="0"/>
              <a:t>Note: negative inventory adjustments default to the average cost and cannot be adjusted</a:t>
            </a:r>
            <a:endParaRPr lang="en-US" sz="12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69" y="2209800"/>
            <a:ext cx="8508582" cy="138686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569" y="4183264"/>
            <a:ext cx="8508582" cy="1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Average </a:t>
            </a:r>
            <a:r>
              <a:rPr lang="en-US" dirty="0" smtClean="0"/>
              <a:t>cost decreasing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68" y="2264004"/>
            <a:ext cx="8508582" cy="197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4122</TotalTime>
  <Words>561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NetSuite Average Cost</vt:lpstr>
      <vt:lpstr>Macola Standard Cost vs.  NetSuite Average Cost</vt:lpstr>
      <vt:lpstr>Why are we switching?</vt:lpstr>
      <vt:lpstr>Group Average Cost</vt:lpstr>
      <vt:lpstr>Group Average Cost</vt:lpstr>
      <vt:lpstr>Group Average Cost</vt:lpstr>
      <vt:lpstr>Examples</vt:lpstr>
      <vt:lpstr>Examples</vt:lpstr>
      <vt:lpstr>Examples</vt:lpstr>
      <vt:lpstr>Examples</vt:lpstr>
      <vt:lpstr>Examples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NetSuite Average Cost</dc:title>
  <dc:creator>cshrader</dc:creator>
  <cp:lastModifiedBy>Colleen Shrader</cp:lastModifiedBy>
  <cp:revision>85</cp:revision>
  <dcterms:created xsi:type="dcterms:W3CDTF">2014-05-20T14:18:23Z</dcterms:created>
  <dcterms:modified xsi:type="dcterms:W3CDTF">2020-07-20T19:51:52Z</dcterms:modified>
</cp:coreProperties>
</file>