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495" r:id="rId3"/>
    <p:sldId id="498" r:id="rId4"/>
    <p:sldId id="500" r:id="rId5"/>
    <p:sldId id="516" r:id="rId6"/>
    <p:sldId id="501" r:id="rId7"/>
    <p:sldId id="504" r:id="rId8"/>
    <p:sldId id="505" r:id="rId9"/>
    <p:sldId id="510" r:id="rId10"/>
    <p:sldId id="511" r:id="rId11"/>
    <p:sldId id="515" r:id="rId12"/>
    <p:sldId id="514" r:id="rId13"/>
    <p:sldId id="513" r:id="rId14"/>
    <p:sldId id="512" r:id="rId15"/>
    <p:sldId id="507" r:id="rId16"/>
    <p:sldId id="518" r:id="rId17"/>
    <p:sldId id="502" r:id="rId18"/>
    <p:sldId id="519" r:id="rId19"/>
    <p:sldId id="508" r:id="rId20"/>
    <p:sldId id="509" r:id="rId21"/>
    <p:sldId id="506" r:id="rId22"/>
    <p:sldId id="520" r:id="rId23"/>
    <p:sldId id="503" r:id="rId24"/>
    <p:sldId id="521" r:id="rId25"/>
    <p:sldId id="517" r:id="rId26"/>
    <p:sldId id="522" r:id="rId27"/>
    <p:sldId id="555" r:id="rId28"/>
    <p:sldId id="524" r:id="rId29"/>
    <p:sldId id="527" r:id="rId30"/>
    <p:sldId id="528" r:id="rId31"/>
    <p:sldId id="526" r:id="rId32"/>
    <p:sldId id="533" r:id="rId33"/>
    <p:sldId id="525" r:id="rId34"/>
    <p:sldId id="529" r:id="rId35"/>
    <p:sldId id="532" r:id="rId36"/>
    <p:sldId id="531" r:id="rId37"/>
    <p:sldId id="530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56" r:id="rId46"/>
    <p:sldId id="541" r:id="rId47"/>
    <p:sldId id="543" r:id="rId48"/>
    <p:sldId id="558" r:id="rId49"/>
    <p:sldId id="545" r:id="rId50"/>
    <p:sldId id="548" r:id="rId51"/>
    <p:sldId id="547" r:id="rId52"/>
    <p:sldId id="544" r:id="rId53"/>
    <p:sldId id="542" r:id="rId54"/>
    <p:sldId id="557" r:id="rId55"/>
    <p:sldId id="549" r:id="rId56"/>
    <p:sldId id="550" r:id="rId57"/>
    <p:sldId id="551" r:id="rId58"/>
    <p:sldId id="552" r:id="rId59"/>
    <p:sldId id="546" r:id="rId60"/>
    <p:sldId id="553" r:id="rId61"/>
    <p:sldId id="55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65A9E"/>
    <a:srgbClr val="4572C3"/>
    <a:srgbClr val="698DCF"/>
    <a:srgbClr val="BF6226"/>
    <a:srgbClr val="ED7B30"/>
    <a:srgbClr val="F7D24A"/>
    <a:srgbClr val="0C2BBC"/>
    <a:srgbClr val="5FCBEF"/>
    <a:srgbClr val="C9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3" autoAdjust="0"/>
    <p:restoredTop sz="94660"/>
  </p:normalViewPr>
  <p:slideViewPr>
    <p:cSldViewPr snapToGrid="0">
      <p:cViewPr>
        <p:scale>
          <a:sx n="100" d="100"/>
          <a:sy n="100" d="100"/>
        </p:scale>
        <p:origin x="10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39FD7-E6B5-4A56-80BE-DF7C73802B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EC8BBB1-2D72-43CB-87EC-246408BA6DF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871D5A9-5169-41F8-890C-9A1F4B6AFA3A}" type="sibTrans" cxnId="{CEBDB5C9-EEC4-45D1-92F3-042D115D338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ehouse Management Systems | World Distribution Services"/>
        </a:ext>
      </dgm:extLst>
    </dgm:pt>
    <dgm:pt modelId="{6DFD0D0C-BFB4-40DC-BA1D-F4B6C1767537}" type="parTrans" cxnId="{CEBDB5C9-EEC4-45D1-92F3-042D115D338A}">
      <dgm:prSet/>
      <dgm:spPr/>
      <dgm:t>
        <a:bodyPr/>
        <a:lstStyle/>
        <a:p>
          <a:endParaRPr lang="en-US"/>
        </a:p>
      </dgm:t>
    </dgm:pt>
    <dgm:pt modelId="{5C54BFA3-4A9F-43FA-9D89-8D5A162BEA9D}" type="pres">
      <dgm:prSet presAssocID="{EC439FD7-E6B5-4A56-80BE-DF7C73802BDB}" presName="Name0" presStyleCnt="0">
        <dgm:presLayoutVars>
          <dgm:chMax val="7"/>
          <dgm:chPref val="7"/>
          <dgm:dir/>
        </dgm:presLayoutVars>
      </dgm:prSet>
      <dgm:spPr/>
    </dgm:pt>
    <dgm:pt modelId="{986A1299-2B46-45EB-A49F-B6BA27AE9AD8}" type="pres">
      <dgm:prSet presAssocID="{EC439FD7-E6B5-4A56-80BE-DF7C73802BDB}" presName="Name1" presStyleCnt="0"/>
      <dgm:spPr/>
    </dgm:pt>
    <dgm:pt modelId="{66077323-A579-4B0F-A44D-5C05FB2F5E0A}" type="pres">
      <dgm:prSet presAssocID="{3871D5A9-5169-41F8-890C-9A1F4B6AFA3A}" presName="picture_1" presStyleCnt="0"/>
      <dgm:spPr/>
    </dgm:pt>
    <dgm:pt modelId="{A479D21D-EBD7-4AEC-9785-191E64E9CFE1}" type="pres">
      <dgm:prSet presAssocID="{3871D5A9-5169-41F8-890C-9A1F4B6AFA3A}" presName="pictureRepeatNode" presStyleLbl="alignImgPlace1" presStyleIdx="0" presStyleCnt="1" custScaleX="189142" custScaleY="189141"/>
      <dgm:spPr/>
    </dgm:pt>
    <dgm:pt modelId="{671D2E11-8D0D-42F6-A947-644EECC7CFD5}" type="pres">
      <dgm:prSet presAssocID="{0EC8BBB1-2D72-43CB-87EC-246408BA6DF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9BA68-69FC-41D5-809F-AD81B6EC0704}" type="presOf" srcId="{0EC8BBB1-2D72-43CB-87EC-246408BA6DF5}" destId="{671D2E11-8D0D-42F6-A947-644EECC7CFD5}" srcOrd="0" destOrd="0" presId="urn:microsoft.com/office/officeart/2008/layout/CircularPictureCallout"/>
    <dgm:cxn modelId="{7A1003C9-FEE9-48D1-AB6E-09A40612B453}" type="presOf" srcId="{3871D5A9-5169-41F8-890C-9A1F4B6AFA3A}" destId="{A479D21D-EBD7-4AEC-9785-191E64E9CFE1}" srcOrd="0" destOrd="0" presId="urn:microsoft.com/office/officeart/2008/layout/CircularPictureCallout"/>
    <dgm:cxn modelId="{CEBDB5C9-EEC4-45D1-92F3-042D115D338A}" srcId="{EC439FD7-E6B5-4A56-80BE-DF7C73802BDB}" destId="{0EC8BBB1-2D72-43CB-87EC-246408BA6DF5}" srcOrd="0" destOrd="0" parTransId="{6DFD0D0C-BFB4-40DC-BA1D-F4B6C1767537}" sibTransId="{3871D5A9-5169-41F8-890C-9A1F4B6AFA3A}"/>
    <dgm:cxn modelId="{38334CA0-E98B-4E4C-9F08-E413B54FDBC1}" type="presOf" srcId="{EC439FD7-E6B5-4A56-80BE-DF7C73802BDB}" destId="{5C54BFA3-4A9F-43FA-9D89-8D5A162BEA9D}" srcOrd="0" destOrd="0" presId="urn:microsoft.com/office/officeart/2008/layout/CircularPictureCallout"/>
    <dgm:cxn modelId="{4810395E-C45C-4F05-9FB3-B9C0B0B8C39D}" type="presParOf" srcId="{5C54BFA3-4A9F-43FA-9D89-8D5A162BEA9D}" destId="{986A1299-2B46-45EB-A49F-B6BA27AE9AD8}" srcOrd="0" destOrd="0" presId="urn:microsoft.com/office/officeart/2008/layout/CircularPictureCallout"/>
    <dgm:cxn modelId="{53C2ABF1-338D-4414-9D2E-94D957E196C7}" type="presParOf" srcId="{986A1299-2B46-45EB-A49F-B6BA27AE9AD8}" destId="{66077323-A579-4B0F-A44D-5C05FB2F5E0A}" srcOrd="0" destOrd="0" presId="urn:microsoft.com/office/officeart/2008/layout/CircularPictureCallout"/>
    <dgm:cxn modelId="{B05B67C1-E801-4633-B996-6F4062B3195D}" type="presParOf" srcId="{66077323-A579-4B0F-A44D-5C05FB2F5E0A}" destId="{A479D21D-EBD7-4AEC-9785-191E64E9CFE1}" srcOrd="0" destOrd="0" presId="urn:microsoft.com/office/officeart/2008/layout/CircularPictureCallout"/>
    <dgm:cxn modelId="{2CB91E20-5552-48BE-8C2D-AEFD3A3D075F}" type="presParOf" srcId="{986A1299-2B46-45EB-A49F-B6BA27AE9AD8}" destId="{671D2E11-8D0D-42F6-A947-644EECC7CFD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9D21D-EBD7-4AEC-9785-191E64E9CFE1}">
      <dsp:nvSpPr>
        <dsp:cNvPr id="0" name=""/>
        <dsp:cNvSpPr/>
      </dsp:nvSpPr>
      <dsp:spPr>
        <a:xfrm>
          <a:off x="90362" y="248493"/>
          <a:ext cx="3148158" cy="31481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D2E11-8D0D-42F6-A947-644EECC7CFD5}">
      <dsp:nvSpPr>
        <dsp:cNvPr id="0" name=""/>
        <dsp:cNvSpPr/>
      </dsp:nvSpPr>
      <dsp:spPr>
        <a:xfrm>
          <a:off x="1131820" y="1874162"/>
          <a:ext cx="1065242" cy="54926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1131820" y="1874162"/>
        <a:ext cx="1065242" cy="54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60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9F8D-BF94-4388-8E17-6D143AC2218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D5A208-BD05-48D5-AEA1-51512AEC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2.0 Training: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License Plates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13, </a:t>
            </a: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365977"/>
              </p:ext>
            </p:extLst>
          </p:nvPr>
        </p:nvGraphicFramePr>
        <p:xfrm>
          <a:off x="831907" y="1585721"/>
          <a:ext cx="3328884" cy="364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1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30392" y="6343311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393"/>
            <a:ext cx="5360952" cy="4520969"/>
          </a:xfrm>
        </p:spPr>
        <p:txBody>
          <a:bodyPr/>
          <a:lstStyle/>
          <a:p>
            <a:pPr lvl="1"/>
            <a:r>
              <a:rPr lang="en-US" dirty="0" smtClean="0"/>
              <a:t>00: Application identifier</a:t>
            </a:r>
          </a:p>
          <a:p>
            <a:pPr lvl="2"/>
            <a:r>
              <a:rPr lang="en-US" dirty="0" smtClean="0"/>
              <a:t>Indicates this is a license plate/SSCC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26386" y="4839480"/>
            <a:ext cx="275943" cy="7118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30392" y="6343311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393"/>
            <a:ext cx="5360952" cy="4520969"/>
          </a:xfrm>
        </p:spPr>
        <p:txBody>
          <a:bodyPr/>
          <a:lstStyle/>
          <a:p>
            <a:pPr lvl="1"/>
            <a:r>
              <a:rPr lang="en-US" dirty="0" smtClean="0"/>
              <a:t>00: Application identifier (LP)</a:t>
            </a:r>
          </a:p>
          <a:p>
            <a:pPr lvl="1"/>
            <a:r>
              <a:rPr lang="en-US" dirty="0" smtClean="0"/>
              <a:t>1: Extension digit</a:t>
            </a:r>
          </a:p>
          <a:p>
            <a:pPr lvl="2"/>
            <a:r>
              <a:rPr lang="en-US" dirty="0" smtClean="0"/>
              <a:t>We can use 0-9</a:t>
            </a:r>
          </a:p>
          <a:p>
            <a:pPr lvl="2"/>
            <a:r>
              <a:rPr lang="en-US" dirty="0" smtClean="0"/>
              <a:t>Use different numbers for RFS, BF,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02330" y="4844755"/>
            <a:ext cx="121478" cy="7118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30392" y="6343311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393"/>
            <a:ext cx="5360952" cy="4520969"/>
          </a:xfrm>
        </p:spPr>
        <p:txBody>
          <a:bodyPr/>
          <a:lstStyle/>
          <a:p>
            <a:pPr lvl="1"/>
            <a:r>
              <a:rPr lang="en-US" dirty="0" smtClean="0"/>
              <a:t>00: Application identifier (LP)</a:t>
            </a:r>
          </a:p>
          <a:p>
            <a:pPr lvl="1"/>
            <a:r>
              <a:rPr lang="en-US" dirty="0" smtClean="0"/>
              <a:t>1: Extension digit</a:t>
            </a:r>
          </a:p>
          <a:p>
            <a:pPr lvl="1"/>
            <a:r>
              <a:rPr lang="en-US" dirty="0" smtClean="0"/>
              <a:t>0091141: Advantus Prefix</a:t>
            </a:r>
          </a:p>
          <a:p>
            <a:pPr lvl="2"/>
            <a:r>
              <a:rPr lang="en-US" dirty="0" smtClean="0"/>
              <a:t>Assigned by international body, GS1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23807" y="4844755"/>
            <a:ext cx="874082" cy="7118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30392" y="6343311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393"/>
            <a:ext cx="5360952" cy="4520969"/>
          </a:xfrm>
        </p:spPr>
        <p:txBody>
          <a:bodyPr/>
          <a:lstStyle/>
          <a:p>
            <a:pPr lvl="1"/>
            <a:r>
              <a:rPr lang="en-US" dirty="0" smtClean="0"/>
              <a:t>00: Application identifier (LP)</a:t>
            </a:r>
          </a:p>
          <a:p>
            <a:pPr lvl="1"/>
            <a:r>
              <a:rPr lang="en-US" dirty="0" smtClean="0"/>
              <a:t>1: Extension digit</a:t>
            </a:r>
          </a:p>
          <a:p>
            <a:pPr lvl="1"/>
            <a:r>
              <a:rPr lang="en-US" dirty="0" smtClean="0"/>
              <a:t>0091141: Advantus Prefix</a:t>
            </a:r>
          </a:p>
          <a:p>
            <a:pPr lvl="1"/>
            <a:r>
              <a:rPr lang="en-US" dirty="0" smtClean="0"/>
              <a:t>000000013: Sequence number</a:t>
            </a:r>
          </a:p>
          <a:p>
            <a:pPr lvl="2"/>
            <a:r>
              <a:rPr lang="en-US" dirty="0" smtClean="0"/>
              <a:t>Allows for 999,999,999 LPs X 10 (</a:t>
            </a:r>
            <a:r>
              <a:rPr lang="en-US" dirty="0" err="1" smtClean="0"/>
              <a:t>ext</a:t>
            </a:r>
            <a:r>
              <a:rPr lang="en-US" dirty="0" smtClean="0"/>
              <a:t> digit)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394356" y="4848210"/>
            <a:ext cx="1161411" cy="7118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30392" y="6343311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0393"/>
            <a:ext cx="5360952" cy="4520969"/>
          </a:xfrm>
        </p:spPr>
        <p:txBody>
          <a:bodyPr/>
          <a:lstStyle/>
          <a:p>
            <a:pPr lvl="1"/>
            <a:r>
              <a:rPr lang="en-US" dirty="0" smtClean="0"/>
              <a:t>00: Application identifier (LP)</a:t>
            </a:r>
          </a:p>
          <a:p>
            <a:pPr lvl="1"/>
            <a:r>
              <a:rPr lang="en-US" dirty="0" smtClean="0"/>
              <a:t>1: Extension digit</a:t>
            </a:r>
          </a:p>
          <a:p>
            <a:pPr lvl="1"/>
            <a:r>
              <a:rPr lang="en-US" dirty="0" smtClean="0"/>
              <a:t>0091141: Advantus Prefix</a:t>
            </a:r>
          </a:p>
          <a:p>
            <a:pPr lvl="1"/>
            <a:r>
              <a:rPr lang="en-US" dirty="0" smtClean="0"/>
              <a:t>000000013: Sequence number</a:t>
            </a:r>
          </a:p>
          <a:p>
            <a:pPr lvl="1"/>
            <a:r>
              <a:rPr lang="en-US" dirty="0" smtClean="0"/>
              <a:t>1: Check digit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64957" y="4848210"/>
            <a:ext cx="203371" cy="7118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a License Plate</a:t>
            </a:r>
            <a:endParaRPr lang="en-US" b="1" dirty="0" smtClean="0"/>
          </a:p>
          <a:p>
            <a:r>
              <a:rPr lang="en-US" dirty="0" smtClean="0"/>
              <a:t>Why are license plates used</a:t>
            </a:r>
            <a:endParaRPr lang="en-US" dirty="0" smtClean="0"/>
          </a:p>
          <a:p>
            <a:r>
              <a:rPr lang="en-US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 smtClean="0"/>
          </a:p>
          <a:p>
            <a:r>
              <a:rPr lang="en-US" b="1" dirty="0" smtClean="0"/>
              <a:t>Why are license plates used</a:t>
            </a:r>
            <a:endParaRPr lang="en-US" b="1" dirty="0" smtClean="0"/>
          </a:p>
          <a:p>
            <a:r>
              <a:rPr lang="en-US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license plates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Allows for quick and accurate processing of inventory</a:t>
            </a:r>
          </a:p>
          <a:p>
            <a:pPr lvl="1"/>
            <a:r>
              <a:rPr lang="en-US" dirty="0" smtClean="0"/>
              <a:t>Receiving</a:t>
            </a:r>
          </a:p>
          <a:p>
            <a:pPr lvl="1"/>
            <a:r>
              <a:rPr lang="en-US" dirty="0" smtClean="0"/>
              <a:t>Transferring</a:t>
            </a:r>
          </a:p>
          <a:p>
            <a:pPr lvl="1"/>
            <a:r>
              <a:rPr lang="en-US" dirty="0" smtClean="0"/>
              <a:t>Shipping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license plates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Allows for quick and accurate processing of inventory</a:t>
            </a:r>
          </a:p>
          <a:p>
            <a:pPr lvl="1"/>
            <a:r>
              <a:rPr lang="en-US" dirty="0" smtClean="0"/>
              <a:t>Receiving</a:t>
            </a:r>
          </a:p>
          <a:p>
            <a:pPr lvl="1"/>
            <a:r>
              <a:rPr lang="en-US" dirty="0" smtClean="0"/>
              <a:t>Transferring</a:t>
            </a:r>
          </a:p>
          <a:p>
            <a:pPr lvl="1"/>
            <a:r>
              <a:rPr lang="en-US" dirty="0" smtClean="0"/>
              <a:t>Shipping</a:t>
            </a:r>
          </a:p>
          <a:p>
            <a:r>
              <a:rPr lang="en-US" dirty="0" smtClean="0"/>
              <a:t>A single scan retrieves many levels of information at once, rather than scanning each carton or each item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rehouse Management: 7 Things to Consider Before Barcode Lab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87" y="2250831"/>
            <a:ext cx="5025622" cy="33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license plates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8815916" cy="3880773"/>
          </a:xfrm>
        </p:spPr>
        <p:txBody>
          <a:bodyPr/>
          <a:lstStyle/>
          <a:p>
            <a:r>
              <a:rPr lang="en-US" dirty="0" smtClean="0"/>
              <a:t>Used when a customer uses EDI and ASNs (Advanced Shipping Notices)</a:t>
            </a:r>
          </a:p>
          <a:p>
            <a:r>
              <a:rPr lang="en-US" dirty="0" smtClean="0"/>
              <a:t>Data transmitted in ASN includes the LPs in the shipment</a:t>
            </a:r>
          </a:p>
          <a:p>
            <a:r>
              <a:rPr lang="en-US" dirty="0" smtClean="0"/>
              <a:t>When the LP is received and scanned by the customer, the data is compared against the ASN to confirm we shipped and they received what we transmitted.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arehouse Loading Dock: 4 Best Practices to Optimize Efficiency &amp;amp;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91" y="4061830"/>
            <a:ext cx="2875215" cy="17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ncreasing Awareness for Open Dock Door Safety | Toyota Forklif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61830"/>
            <a:ext cx="2365375" cy="17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Shared truckload: creating a bright future for freight shipping | Flock  Fre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85" y="4061830"/>
            <a:ext cx="2586770" cy="17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85292" y="3060212"/>
            <a:ext cx="1173778" cy="646194"/>
            <a:chOff x="3494209" y="3160654"/>
            <a:chExt cx="1173778" cy="646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4209" y="3206337"/>
              <a:ext cx="314082" cy="474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250" y="3332104"/>
              <a:ext cx="314082" cy="474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2550" y="3160654"/>
              <a:ext cx="314082" cy="474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2373" y="3332104"/>
              <a:ext cx="314082" cy="474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3905" y="3160654"/>
              <a:ext cx="314082" cy="474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Arc 6"/>
          <p:cNvSpPr/>
          <p:nvPr/>
        </p:nvSpPr>
        <p:spPr>
          <a:xfrm>
            <a:off x="3975100" y="3301832"/>
            <a:ext cx="5149850" cy="1220195"/>
          </a:xfrm>
          <a:prstGeom prst="arc">
            <a:avLst>
              <a:gd name="adj1" fmla="val 16200000"/>
              <a:gd name="adj2" fmla="val 21535319"/>
            </a:avLst>
          </a:prstGeom>
          <a:ln w="762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H="1">
            <a:off x="2183348" y="3325965"/>
            <a:ext cx="5149850" cy="1220195"/>
          </a:xfrm>
          <a:prstGeom prst="arc">
            <a:avLst>
              <a:gd name="adj1" fmla="val 16200000"/>
              <a:gd name="adj2" fmla="val 21535319"/>
            </a:avLst>
          </a:prstGeom>
          <a:ln w="76200"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 smtClean="0"/>
          </a:p>
          <a:p>
            <a:r>
              <a:rPr lang="en-US" dirty="0" smtClean="0"/>
              <a:t>Why are license plates used</a:t>
            </a:r>
            <a:endParaRPr lang="en-US" dirty="0" smtClean="0"/>
          </a:p>
          <a:p>
            <a:r>
              <a:rPr lang="en-US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license plates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Currently, Advantus only uses LPs for internal inventory management and outbound order fulfillment processes</a:t>
            </a:r>
          </a:p>
          <a:p>
            <a:r>
              <a:rPr lang="en-US" dirty="0" smtClean="0"/>
              <a:t>We do not currently utilize LPs for receiving inventory from vendors, but may in the future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 smtClean="0"/>
          </a:p>
          <a:p>
            <a:r>
              <a:rPr lang="en-US" b="1" dirty="0" smtClean="0"/>
              <a:t>Why are license plates used</a:t>
            </a:r>
            <a:endParaRPr lang="en-US" b="1" dirty="0" smtClean="0"/>
          </a:p>
          <a:p>
            <a:r>
              <a:rPr lang="en-US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 smtClean="0"/>
          </a:p>
          <a:p>
            <a:r>
              <a:rPr lang="en-US" dirty="0" smtClean="0"/>
              <a:t>Why are license plates used</a:t>
            </a:r>
            <a:endParaRPr lang="en-US" dirty="0" smtClean="0"/>
          </a:p>
          <a:p>
            <a:r>
              <a:rPr lang="en-US" b="1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6" name="Group 5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1026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In this image, there would be one pallet license plate (LP) and 8 carton license plate (LPs)</a:t>
            </a:r>
          </a:p>
          <a:p>
            <a:r>
              <a:rPr lang="en-US" dirty="0" smtClean="0"/>
              <a:t>The carton LPs are nested as “children” within the pallet LP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6" name="Group 5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1026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Scanning the </a:t>
            </a:r>
            <a:r>
              <a:rPr lang="en-US" b="1" dirty="0" smtClean="0"/>
              <a:t>pallet LP</a:t>
            </a:r>
            <a:r>
              <a:rPr lang="en-US" dirty="0" smtClean="0"/>
              <a:t> will provide information about all items in the pallet</a:t>
            </a:r>
          </a:p>
          <a:p>
            <a:r>
              <a:rPr lang="en-US" dirty="0" smtClean="0"/>
              <a:t>Scanning a </a:t>
            </a:r>
            <a:r>
              <a:rPr lang="en-US" b="1" dirty="0" smtClean="0"/>
              <a:t>carton LP </a:t>
            </a:r>
            <a:r>
              <a:rPr lang="en-US" dirty="0" smtClean="0"/>
              <a:t>will provide information about the items in the carton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6" name="Group 5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1026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Pallet LP label usually is not on the pallet itself but on the outside of the </a:t>
            </a:r>
            <a:r>
              <a:rPr lang="en-US" dirty="0" err="1" smtClean="0"/>
              <a:t>shrinkwrapped</a:t>
            </a:r>
            <a:r>
              <a:rPr lang="en-US" dirty="0" smtClean="0"/>
              <a:t> cartons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6" name="Group 5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1026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17" name="Freeform 16"/>
          <p:cNvSpPr/>
          <p:nvPr/>
        </p:nvSpPr>
        <p:spPr>
          <a:xfrm>
            <a:off x="6979740" y="2306394"/>
            <a:ext cx="3349193" cy="2359043"/>
          </a:xfrm>
          <a:custGeom>
            <a:avLst/>
            <a:gdLst>
              <a:gd name="connsiteX0" fmla="*/ 0 w 3300497"/>
              <a:gd name="connsiteY0" fmla="*/ 2337401 h 2359043"/>
              <a:gd name="connsiteX1" fmla="*/ 10822 w 3300497"/>
              <a:gd name="connsiteY1" fmla="*/ 633046 h 2359043"/>
              <a:gd name="connsiteX2" fmla="*/ 2705326 w 3300497"/>
              <a:gd name="connsiteY2" fmla="*/ 633046 h 2359043"/>
              <a:gd name="connsiteX3" fmla="*/ 3295087 w 3300497"/>
              <a:gd name="connsiteY3" fmla="*/ 0 h 2359043"/>
              <a:gd name="connsiteX4" fmla="*/ 3300497 w 3300497"/>
              <a:gd name="connsiteY4" fmla="*/ 1709765 h 2359043"/>
              <a:gd name="connsiteX5" fmla="*/ 2710736 w 3300497"/>
              <a:gd name="connsiteY5" fmla="*/ 2359043 h 2359043"/>
              <a:gd name="connsiteX6" fmla="*/ 0 w 3300497"/>
              <a:gd name="connsiteY6" fmla="*/ 2337401 h 23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497" h="2359043">
                <a:moveTo>
                  <a:pt x="0" y="2337401"/>
                </a:moveTo>
                <a:cubicBezTo>
                  <a:pt x="3607" y="1769283"/>
                  <a:pt x="7215" y="1201164"/>
                  <a:pt x="10822" y="633046"/>
                </a:cubicBezTo>
                <a:lnTo>
                  <a:pt x="2705326" y="633046"/>
                </a:lnTo>
                <a:lnTo>
                  <a:pt x="3295087" y="0"/>
                </a:lnTo>
                <a:cubicBezTo>
                  <a:pt x="3296890" y="569922"/>
                  <a:pt x="3298694" y="1139843"/>
                  <a:pt x="3300497" y="1709765"/>
                </a:cubicBezTo>
                <a:lnTo>
                  <a:pt x="2710736" y="2359043"/>
                </a:lnTo>
                <a:lnTo>
                  <a:pt x="0" y="2337401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152" y="3099188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endParaRPr lang="en-US" dirty="0" smtClean="0"/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a License Plate</a:t>
            </a:r>
            <a:endParaRPr lang="en-US" b="1" dirty="0" smtClean="0"/>
          </a:p>
          <a:p>
            <a:r>
              <a:rPr lang="en-US" dirty="0" smtClean="0"/>
              <a:t>Why are license plates used</a:t>
            </a:r>
            <a:endParaRPr lang="en-US" dirty="0" smtClean="0"/>
          </a:p>
          <a:p>
            <a:r>
              <a:rPr lang="en-US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endParaRPr lang="en-US" dirty="0" smtClean="0"/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r>
              <a:rPr lang="en-US" sz="1600" dirty="0"/>
              <a:t>License Plate Line </a:t>
            </a:r>
            <a:r>
              <a:rPr lang="en-US" sz="1600" dirty="0" smtClean="0"/>
              <a:t>Detail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r>
              <a:rPr lang="en-US" sz="1600" dirty="0"/>
              <a:t>License Plate Line </a:t>
            </a:r>
            <a:r>
              <a:rPr lang="en-US" sz="1600" dirty="0" smtClean="0"/>
              <a:t>Detail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229" y="1361680"/>
            <a:ext cx="9695563" cy="5395579"/>
            <a:chOff x="1569412" y="1340038"/>
            <a:chExt cx="7951889" cy="442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412" y="1340038"/>
              <a:ext cx="7951889" cy="3262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562" y="4583278"/>
              <a:ext cx="7899739" cy="1181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229" y="1361680"/>
            <a:ext cx="9695563" cy="5395579"/>
            <a:chOff x="1569412" y="1340038"/>
            <a:chExt cx="7951889" cy="442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412" y="1340038"/>
              <a:ext cx="7951889" cy="3262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562" y="4583278"/>
              <a:ext cx="7899739" cy="118198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412" y="2214429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229" y="1361680"/>
            <a:ext cx="9695563" cy="5395579"/>
            <a:chOff x="1569412" y="1340038"/>
            <a:chExt cx="7951889" cy="442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412" y="1340038"/>
              <a:ext cx="7951889" cy="3262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562" y="4583278"/>
              <a:ext cx="7899739" cy="118198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4322" y="224000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412" y="2214429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408" y="221442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229" y="1361680"/>
            <a:ext cx="9695563" cy="5395579"/>
            <a:chOff x="1569412" y="1340038"/>
            <a:chExt cx="7951889" cy="442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412" y="1340038"/>
              <a:ext cx="7951889" cy="3262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562" y="4583278"/>
              <a:ext cx="7899739" cy="118198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4322" y="224000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4322" y="264895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412" y="2214429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408" y="221442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2408" y="2648959"/>
            <a:ext cx="262071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 LP (N/A because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is a pallet LP)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229" y="1361680"/>
            <a:ext cx="9695563" cy="5395579"/>
            <a:chOff x="1569412" y="1340038"/>
            <a:chExt cx="7951889" cy="442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412" y="1340038"/>
              <a:ext cx="7951889" cy="3262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562" y="4583278"/>
              <a:ext cx="7899739" cy="118198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4322" y="224000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4322" y="264895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6658" y="5802749"/>
            <a:ext cx="2696980" cy="100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412" y="2214429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2408" y="221442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2408" y="2648959"/>
            <a:ext cx="262071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 LP (N/A because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is a pallet LP)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3638" y="5802749"/>
            <a:ext cx="31983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Nested “children” carton LPs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Often abbreviated to LP or LPN (License Plate Number)</a:t>
            </a:r>
          </a:p>
          <a:p>
            <a:r>
              <a:rPr lang="en-US" dirty="0" smtClean="0"/>
              <a:t>Method </a:t>
            </a:r>
            <a:r>
              <a:rPr lang="en-US" dirty="0"/>
              <a:t>of grouping inventory in a common container for easier management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411" y="832013"/>
            <a:ext cx="3480213" cy="5260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1294" y="1433241"/>
            <a:ext cx="10161705" cy="5221959"/>
            <a:chOff x="775854" y="1511547"/>
            <a:chExt cx="10863089" cy="5582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54" y="1511547"/>
              <a:ext cx="10863089" cy="4233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54" y="5744613"/>
              <a:ext cx="10863089" cy="1349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8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1293" y="1428412"/>
            <a:ext cx="10161705" cy="5221959"/>
            <a:chOff x="775854" y="1511547"/>
            <a:chExt cx="10863089" cy="5582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54" y="1511547"/>
              <a:ext cx="10863089" cy="4233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54" y="5744613"/>
              <a:ext cx="10863089" cy="13493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9412" y="2238336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1293" y="1428412"/>
            <a:ext cx="10161705" cy="5221959"/>
            <a:chOff x="775854" y="1511547"/>
            <a:chExt cx="10863089" cy="5582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54" y="1511547"/>
              <a:ext cx="10863089" cy="4233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54" y="5744613"/>
              <a:ext cx="10863089" cy="13493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9412" y="2238336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322" y="229411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82408" y="226853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1293" y="1428412"/>
            <a:ext cx="10161705" cy="5221959"/>
            <a:chOff x="775854" y="1511547"/>
            <a:chExt cx="10863089" cy="5582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54" y="1511547"/>
              <a:ext cx="10863089" cy="4233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54" y="5744613"/>
              <a:ext cx="10863089" cy="13493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9412" y="2238336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322" y="229411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4322" y="270306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82408" y="226853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2408" y="2703069"/>
            <a:ext cx="11725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 LP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1293" y="1428412"/>
            <a:ext cx="10161705" cy="5221959"/>
            <a:chOff x="775854" y="1511547"/>
            <a:chExt cx="10863089" cy="5582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854" y="1511547"/>
              <a:ext cx="10863089" cy="4233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854" y="5744613"/>
              <a:ext cx="10863089" cy="13493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1294" y="2240009"/>
            <a:ext cx="993688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9412" y="2238336"/>
            <a:ext cx="24384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 Plate Number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(SSCC)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4322" y="229411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4322" y="2703069"/>
            <a:ext cx="1307344" cy="29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82408" y="2268539"/>
            <a:ext cx="6614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2408" y="2703069"/>
            <a:ext cx="11725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 LP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292" y="5995361"/>
            <a:ext cx="5100374" cy="611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21666" y="5931550"/>
            <a:ext cx="48115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LP Lines (1:1 for every different item inside)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852" y="1465928"/>
            <a:ext cx="85039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46WLM mixed carton with 22 different items (Carton LP has 22 LP lines)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2" y="1914441"/>
            <a:ext cx="10636982" cy="46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831666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</a:t>
            </a:r>
            <a:r>
              <a:rPr lang="en-US" sz="1600" dirty="0" smtClean="0"/>
              <a:t>Line (1:1 for every Item # in carton)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1394766"/>
            <a:ext cx="10978169" cy="45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be created for any container of items</a:t>
            </a:r>
          </a:p>
          <a:p>
            <a:pPr lvl="1"/>
            <a:r>
              <a:rPr lang="en-US" dirty="0"/>
              <a:t>Does not have to be physical container</a:t>
            </a:r>
          </a:p>
          <a:p>
            <a:pPr lvl="1"/>
            <a:r>
              <a:rPr lang="en-US" dirty="0"/>
              <a:t>But in our world, it is typically a carton or pallet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6" name="Group 5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1026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1394766"/>
            <a:ext cx="10978169" cy="4562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334" y="2364453"/>
            <a:ext cx="1086538" cy="63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3897" y="2357810"/>
            <a:ext cx="118974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Carton LP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Pallet LP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1394766"/>
            <a:ext cx="10978169" cy="4562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334" y="2364453"/>
            <a:ext cx="1086538" cy="63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3897" y="2357810"/>
            <a:ext cx="118974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Carton LP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Pallet LP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6965" y="2047929"/>
            <a:ext cx="1074069" cy="309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19478" y="2069235"/>
            <a:ext cx="11288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Item info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r>
              <a:rPr lang="en-US" sz="1600" dirty="0"/>
              <a:t>License Plate Line </a:t>
            </a:r>
            <a:r>
              <a:rPr lang="en-US" sz="1600" dirty="0" smtClean="0"/>
              <a:t>Detail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987116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r>
              <a:rPr lang="en-US" sz="1600" dirty="0"/>
              <a:t>License Plate Line </a:t>
            </a:r>
            <a:r>
              <a:rPr lang="en-US" sz="1600" dirty="0" smtClean="0"/>
              <a:t>Detail (1:1 to LP line)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0" y="1740130"/>
            <a:ext cx="11036795" cy="21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0" y="1740130"/>
            <a:ext cx="11036795" cy="2182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9189" y="3283034"/>
            <a:ext cx="1827797" cy="63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2328" y="3276391"/>
            <a:ext cx="5725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SO#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0" y="1740130"/>
            <a:ext cx="11036795" cy="2182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9189" y="3283034"/>
            <a:ext cx="1827797" cy="63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2328" y="3276391"/>
            <a:ext cx="5725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4361" y="2364125"/>
            <a:ext cx="1827797" cy="362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6979" y="2372563"/>
            <a:ext cx="11464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Line #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0" y="1740130"/>
            <a:ext cx="11036795" cy="2182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9189" y="3283034"/>
            <a:ext cx="1827797" cy="63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2328" y="3276391"/>
            <a:ext cx="5725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4361" y="2364125"/>
            <a:ext cx="1827797" cy="362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6979" y="2372563"/>
            <a:ext cx="11464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Line #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4361" y="2741896"/>
            <a:ext cx="1827797" cy="30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16979" y="2741895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#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structure of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/>
              <a:t>Structure:</a:t>
            </a:r>
          </a:p>
          <a:p>
            <a:pPr lvl="1"/>
            <a:r>
              <a:rPr lang="en-US" dirty="0" smtClean="0"/>
              <a:t>Pallet License Plate Header (optional)</a:t>
            </a:r>
          </a:p>
          <a:p>
            <a:pPr lvl="2"/>
            <a:r>
              <a:rPr lang="en-US" sz="1600" dirty="0" smtClean="0"/>
              <a:t>Carton License </a:t>
            </a:r>
            <a:r>
              <a:rPr lang="en-US" sz="1600" dirty="0"/>
              <a:t>Plate Header</a:t>
            </a:r>
          </a:p>
          <a:p>
            <a:pPr lvl="3"/>
            <a:r>
              <a:rPr lang="en-US" sz="1600" dirty="0"/>
              <a:t>License Plate Line</a:t>
            </a:r>
          </a:p>
          <a:p>
            <a:pPr lvl="4"/>
            <a:r>
              <a:rPr lang="en-US" sz="1600" dirty="0"/>
              <a:t>License Plate Line </a:t>
            </a:r>
            <a:r>
              <a:rPr lang="en-US" sz="1600" dirty="0" smtClean="0"/>
              <a:t>Detail</a:t>
            </a:r>
            <a:endParaRPr lang="en-US" sz="16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Utilizes a unique 20-digit number that ties to a record that tracks many pieces of information</a:t>
            </a:r>
          </a:p>
          <a:p>
            <a:pPr lvl="1"/>
            <a:r>
              <a:rPr lang="en-US" dirty="0" smtClean="0"/>
              <a:t>Item, quantity, UOM, date, transaction number, etc. </a:t>
            </a:r>
          </a:p>
          <a:p>
            <a:r>
              <a:rPr lang="en-US" dirty="0" smtClean="0"/>
              <a:t>20-digit number is referred to as Serial Shipping Container Code (SSCC)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 smtClean="0"/>
          </a:p>
          <a:p>
            <a:r>
              <a:rPr lang="en-US" dirty="0" smtClean="0"/>
              <a:t>Why are license plates used</a:t>
            </a:r>
            <a:endParaRPr lang="en-US" dirty="0" smtClean="0"/>
          </a:p>
          <a:p>
            <a:r>
              <a:rPr lang="en-US" b="1" dirty="0" smtClean="0"/>
              <a:t>What is the structure of a license plate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2.0 Training</a:t>
            </a:r>
            <a:r>
              <a:rPr lang="en-US" dirty="0" smtClean="0"/>
              <a:t>: License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Questions?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648525" y="871871"/>
            <a:ext cx="825945" cy="379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48525" y="5140181"/>
            <a:ext cx="825945" cy="117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62607" y="888668"/>
            <a:ext cx="4110926" cy="377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62607" y="5140181"/>
            <a:ext cx="4110926" cy="117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Utilizes a unique 20-digit number that ties to a record that tracks many pieces of information</a:t>
            </a:r>
          </a:p>
          <a:p>
            <a:pPr lvl="1"/>
            <a:r>
              <a:rPr lang="en-US" dirty="0" smtClean="0"/>
              <a:t>Item, quantity, UOM, date, transaction number, etc. </a:t>
            </a:r>
          </a:p>
          <a:p>
            <a:r>
              <a:rPr lang="en-US" dirty="0" smtClean="0"/>
              <a:t>20-digit number is referred to as Serial Shipping Container Code (SSCC)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648525" y="871871"/>
            <a:ext cx="825945" cy="379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48525" y="5140181"/>
            <a:ext cx="825945" cy="117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62607" y="888668"/>
            <a:ext cx="4110926" cy="3776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62607" y="5140181"/>
            <a:ext cx="4110926" cy="117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0322" y="5140181"/>
            <a:ext cx="3392478" cy="1171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60952" cy="3880773"/>
          </a:xfrm>
        </p:spPr>
        <p:txBody>
          <a:bodyPr/>
          <a:lstStyle/>
          <a:p>
            <a:r>
              <a:rPr lang="en-US" dirty="0" smtClean="0"/>
              <a:t>Utilizes a unique 20-digit number that ties to a record that tracks many pieces of information</a:t>
            </a:r>
          </a:p>
          <a:p>
            <a:pPr lvl="1"/>
            <a:r>
              <a:rPr lang="en-US" dirty="0" smtClean="0"/>
              <a:t>Item, quantity, UOM, date, transaction number, etc. </a:t>
            </a:r>
          </a:p>
          <a:p>
            <a:r>
              <a:rPr lang="en-US" dirty="0" smtClean="0"/>
              <a:t>20-digit number is referred to as Serial Shipping Container Code (SSCC)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69167" y="6336222"/>
            <a:ext cx="3396087" cy="51468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License Plate</a:t>
            </a:r>
            <a:endParaRPr lang="en-US" dirty="0"/>
          </a:p>
        </p:txBody>
      </p:sp>
      <p:pic>
        <p:nvPicPr>
          <p:cNvPr id="4" name="Picture 6" descr="https://5050497.app.netsuite.com/core/media/media.nl?id=11&amp;c=5050497&amp;h=6de210e8f3406fb5d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4" y="6158040"/>
            <a:ext cx="2096237" cy="3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038286" y="1930400"/>
            <a:ext cx="4804659" cy="3339827"/>
            <a:chOff x="6038286" y="1930400"/>
            <a:chExt cx="4804659" cy="333982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8286" y="1930400"/>
              <a:ext cx="4804659" cy="3339827"/>
              <a:chOff x="5865145" y="1773238"/>
              <a:chExt cx="4804659" cy="3339827"/>
            </a:xfrm>
          </p:grpSpPr>
          <p:pic>
            <p:nvPicPr>
              <p:cNvPr id="24" name="Picture 2" descr="license plat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07" b="21749"/>
              <a:stretch/>
            </p:blipFill>
            <p:spPr bwMode="auto">
              <a:xfrm>
                <a:off x="5865145" y="1773238"/>
                <a:ext cx="4804659" cy="333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855295" y="2808128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235912" y="2808127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5295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235912" y="3685856"/>
                <a:ext cx="1314788" cy="822419"/>
              </a:xfrm>
              <a:prstGeom prst="rect">
                <a:avLst/>
              </a:prstGeom>
              <a:solidFill>
                <a:srgbClr val="ED7B30"/>
              </a:solidFill>
              <a:ln>
                <a:solidFill>
                  <a:srgbClr val="BF62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53906" y="4682318"/>
                <a:ext cx="3196793" cy="365819"/>
              </a:xfrm>
              <a:prstGeom prst="rect">
                <a:avLst/>
              </a:prstGeom>
              <a:solidFill>
                <a:srgbClr val="4572C3"/>
              </a:solidFill>
              <a:ln>
                <a:solidFill>
                  <a:srgbClr val="365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4032" y="3251200"/>
              <a:ext cx="288071" cy="434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4044" y="3251200"/>
              <a:ext cx="289040" cy="4354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4044" y="4101175"/>
              <a:ext cx="287531" cy="4346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32" y="4101553"/>
              <a:ext cx="287530" cy="43393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6527047" y="2160589"/>
            <a:ext cx="3158018" cy="304471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525" y="4665437"/>
            <a:ext cx="314082" cy="474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470" y="871871"/>
            <a:ext cx="3599063" cy="54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231562" y="4609875"/>
            <a:ext cx="177491" cy="12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68189" y="4541292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2918" y="5544679"/>
            <a:ext cx="2157657" cy="767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0020" t="86375" r="19291"/>
          <a:stretch/>
        </p:blipFill>
        <p:spPr>
          <a:xfrm>
            <a:off x="1002756" y="3557611"/>
            <a:ext cx="4923452" cy="1670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7483660" y="871871"/>
            <a:ext cx="3586095" cy="45928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926208" y="3557611"/>
            <a:ext cx="4418956" cy="199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02756" y="5228397"/>
            <a:ext cx="7165433" cy="108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3978</TotalTime>
  <Words>1383</Words>
  <Application>Microsoft Office PowerPoint</Application>
  <PresentationFormat>Widescreen</PresentationFormat>
  <Paragraphs>320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Times New Roman</vt:lpstr>
      <vt:lpstr>Trebuchet MS</vt:lpstr>
      <vt:lpstr>Wingdings 3</vt:lpstr>
      <vt:lpstr>Facet</vt:lpstr>
      <vt:lpstr>2.0 Training: License Plates </vt:lpstr>
      <vt:lpstr>2.0 Training: License Plates</vt:lpstr>
      <vt:lpstr>2.0 Training: License Plates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2.0 Training: License Plates</vt:lpstr>
      <vt:lpstr>2.0 Training: License Plates</vt:lpstr>
      <vt:lpstr>Why are license plates used</vt:lpstr>
      <vt:lpstr>Why are license plates used</vt:lpstr>
      <vt:lpstr>Why are license plates used</vt:lpstr>
      <vt:lpstr>Why are license plates used</vt:lpstr>
      <vt:lpstr>2.0 Training: License Plates</vt:lpstr>
      <vt:lpstr>2.0 Training: License Plates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a License Plate</vt:lpstr>
      <vt:lpstr>What is a License Plate</vt:lpstr>
      <vt:lpstr>What is a License Plate</vt:lpstr>
      <vt:lpstr>What is a License Plate</vt:lpstr>
      <vt:lpstr>What is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What is the structure of a License Plate</vt:lpstr>
      <vt:lpstr>2.0 Training: License Plates</vt:lpstr>
      <vt:lpstr>2.0 Training: License Plates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Shrader</dc:creator>
  <cp:lastModifiedBy>Bryan Dunford</cp:lastModifiedBy>
  <cp:revision>110</cp:revision>
  <dcterms:created xsi:type="dcterms:W3CDTF">2021-01-04T14:39:48Z</dcterms:created>
  <dcterms:modified xsi:type="dcterms:W3CDTF">2021-07-13T17:28:33Z</dcterms:modified>
</cp:coreProperties>
</file>