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345" r:id="rId4"/>
    <p:sldId id="341" r:id="rId5"/>
    <p:sldId id="346" r:id="rId6"/>
    <p:sldId id="337" r:id="rId7"/>
    <p:sldId id="339" r:id="rId8"/>
    <p:sldId id="340" r:id="rId9"/>
    <p:sldId id="338" r:id="rId10"/>
    <p:sldId id="347" r:id="rId11"/>
    <p:sldId id="348" r:id="rId12"/>
    <p:sldId id="332" r:id="rId13"/>
    <p:sldId id="350" r:id="rId14"/>
    <p:sldId id="349" r:id="rId15"/>
    <p:sldId id="333" r:id="rId16"/>
    <p:sldId id="334" r:id="rId17"/>
    <p:sldId id="329" r:id="rId18"/>
    <p:sldId id="335" r:id="rId19"/>
    <p:sldId id="330" r:id="rId20"/>
    <p:sldId id="336" r:id="rId21"/>
    <p:sldId id="331" r:id="rId22"/>
    <p:sldId id="352" r:id="rId23"/>
    <p:sldId id="353" r:id="rId24"/>
    <p:sldId id="354" r:id="rId25"/>
    <p:sldId id="357" r:id="rId26"/>
    <p:sldId id="359" r:id="rId27"/>
    <p:sldId id="355" r:id="rId28"/>
    <p:sldId id="358" r:id="rId29"/>
    <p:sldId id="360" r:id="rId30"/>
    <p:sldId id="362" r:id="rId31"/>
    <p:sldId id="356" r:id="rId32"/>
    <p:sldId id="363" r:id="rId33"/>
    <p:sldId id="364" r:id="rId34"/>
    <p:sldId id="342" r:id="rId35"/>
    <p:sldId id="369" r:id="rId36"/>
    <p:sldId id="365" r:id="rId37"/>
    <p:sldId id="367" r:id="rId38"/>
    <p:sldId id="368" r:id="rId39"/>
    <p:sldId id="366" r:id="rId40"/>
    <p:sldId id="370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78" r:id="rId50"/>
    <p:sldId id="374" r:id="rId51"/>
    <p:sldId id="371" r:id="rId52"/>
    <p:sldId id="375" r:id="rId53"/>
    <p:sldId id="376" r:id="rId54"/>
    <p:sldId id="373" r:id="rId55"/>
    <p:sldId id="377" r:id="rId56"/>
    <p:sldId id="387" r:id="rId57"/>
    <p:sldId id="388" r:id="rId58"/>
    <p:sldId id="389" r:id="rId59"/>
    <p:sldId id="351" r:id="rId60"/>
    <p:sldId id="391" r:id="rId61"/>
    <p:sldId id="392" r:id="rId62"/>
    <p:sldId id="343" r:id="rId63"/>
    <p:sldId id="394" r:id="rId64"/>
    <p:sldId id="344" r:id="rId65"/>
    <p:sldId id="395" r:id="rId66"/>
    <p:sldId id="415" r:id="rId67"/>
    <p:sldId id="396" r:id="rId68"/>
    <p:sldId id="397" r:id="rId69"/>
    <p:sldId id="402" r:id="rId70"/>
    <p:sldId id="399" r:id="rId71"/>
    <p:sldId id="403" r:id="rId72"/>
    <p:sldId id="401" r:id="rId73"/>
    <p:sldId id="404" r:id="rId74"/>
    <p:sldId id="405" r:id="rId75"/>
    <p:sldId id="406" r:id="rId76"/>
    <p:sldId id="410" r:id="rId77"/>
    <p:sldId id="411" r:id="rId78"/>
    <p:sldId id="408" r:id="rId79"/>
    <p:sldId id="409" r:id="rId80"/>
    <p:sldId id="412" r:id="rId81"/>
    <p:sldId id="413" r:id="rId82"/>
    <p:sldId id="414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BEF"/>
    <a:srgbClr val="C9FFCF"/>
    <a:srgbClr val="F9FFC9"/>
    <a:srgbClr val="CE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7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60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9F8D-BF94-4388-8E17-6D143AC2218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2.0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Training: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Locations &amp; Bins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2, </a:t>
            </a: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Locations: Binned vs </a:t>
            </a:r>
            <a:r>
              <a:rPr lang="en-US" b="1" dirty="0" err="1" smtClean="0"/>
              <a:t>Unbinned</a:t>
            </a:r>
            <a:endParaRPr lang="en-US" b="1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b="1" dirty="0" smtClean="0"/>
              <a:t>Sub-Locations</a:t>
            </a:r>
            <a:endParaRPr lang="en-US" b="1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Locations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Sub-Locations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8240" y="1567543"/>
            <a:ext cx="2958441" cy="890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535"/>
            <a:ext cx="4369679" cy="47588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 </a:t>
            </a:r>
            <a:r>
              <a:rPr lang="en-US" dirty="0"/>
              <a:t>Street</a:t>
            </a: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E-com Building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E-Com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E-Com Unusable</a:t>
            </a:r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Unavailable</a:t>
            </a:r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Unusable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660"/>
            <a:ext cx="8596668" cy="526670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err="1" smtClean="0"/>
              <a:t>Shawland</a:t>
            </a: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</a:t>
            </a:r>
          </a:p>
          <a:p>
            <a:pPr marL="1371600" lvl="3" indent="0">
              <a:spcBef>
                <a:spcPts val="300"/>
              </a:spcBef>
              <a:buNone/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 Unusable</a:t>
            </a:r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 Unusable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</a:t>
            </a:r>
          </a:p>
          <a:p>
            <a:pPr lvl="2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 Unusable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660"/>
            <a:ext cx="4108422" cy="526670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Petersburg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Petersburg 1-6</a:t>
            </a:r>
          </a:p>
          <a:p>
            <a:pPr marL="1371600" lvl="3" indent="0">
              <a:spcBef>
                <a:spcPts val="300"/>
              </a:spcBef>
              <a:buNone/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Petersburg 1-6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/>
              <a:t>Petersburg 1-6 Unusable</a:t>
            </a:r>
            <a:endParaRPr lang="en-US" dirty="0" smtClean="0"/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/>
              <a:t>Petersburg </a:t>
            </a:r>
            <a:r>
              <a:rPr lang="en-US" dirty="0" smtClean="0"/>
              <a:t>7-8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Petersburg 7-8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/>
              <a:t>Petersburg 7-8 </a:t>
            </a:r>
            <a:r>
              <a:rPr lang="en-US" dirty="0" smtClean="0"/>
              <a:t>Unusable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6720" y="1591295"/>
            <a:ext cx="8239472" cy="2671948"/>
          </a:xfrm>
          <a:prstGeom prst="rect">
            <a:avLst/>
          </a:prstGeom>
          <a:solidFill>
            <a:srgbClr val="CE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4962" y="1882240"/>
            <a:ext cx="6215564" cy="1356932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3788" y="2272048"/>
            <a:ext cx="4273256" cy="474523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13788" y="2769243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4960" y="3261844"/>
            <a:ext cx="6215566" cy="404471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4959" y="3759666"/>
            <a:ext cx="6215567" cy="380221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535"/>
            <a:ext cx="4369679" cy="47588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 </a:t>
            </a:r>
            <a:r>
              <a:rPr lang="en-US" dirty="0" smtClean="0"/>
              <a:t>Street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E-com Building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E-Com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E-Com Unusable</a:t>
            </a:r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Unavailable</a:t>
            </a:r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Unusable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6720" y="1585355"/>
            <a:ext cx="8239472" cy="4501197"/>
          </a:xfrm>
          <a:prstGeom prst="rect">
            <a:avLst/>
          </a:prstGeom>
          <a:solidFill>
            <a:srgbClr val="CE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4962" y="1882240"/>
            <a:ext cx="6215564" cy="1369874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3788" y="2245096"/>
            <a:ext cx="4273256" cy="474523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13788" y="276690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4960" y="3299404"/>
            <a:ext cx="6215566" cy="1299900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4959" y="4639549"/>
            <a:ext cx="6215567" cy="1345615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3788" y="360341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13788" y="4081578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13788" y="5023375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13788" y="5501534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660"/>
            <a:ext cx="8596668" cy="526670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err="1" smtClean="0"/>
              <a:t>Shawland</a:t>
            </a: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</a:t>
            </a:r>
          </a:p>
          <a:p>
            <a:pPr marL="1371600" lvl="3" indent="0">
              <a:spcBef>
                <a:spcPts val="300"/>
              </a:spcBef>
              <a:buNone/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 Unusable</a:t>
            </a:r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 Unusable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</a:t>
            </a:r>
          </a:p>
          <a:p>
            <a:pPr lvl="2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 Unusable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6720" y="1585355"/>
            <a:ext cx="8239472" cy="4501197"/>
          </a:xfrm>
          <a:prstGeom prst="rect">
            <a:avLst/>
          </a:prstGeom>
          <a:solidFill>
            <a:srgbClr val="CE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4962" y="1882240"/>
            <a:ext cx="6215564" cy="1369874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3788" y="2245096"/>
            <a:ext cx="4273256" cy="474523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13788" y="276690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4960" y="3299404"/>
            <a:ext cx="6215566" cy="1299900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4959" y="4639549"/>
            <a:ext cx="6215567" cy="1345615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3788" y="360341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13788" y="4081578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13788" y="5023375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13788" y="5501534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660"/>
            <a:ext cx="8596668" cy="526670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err="1" smtClean="0"/>
              <a:t>Shawland</a:t>
            </a: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</a:t>
            </a:r>
          </a:p>
          <a:p>
            <a:pPr marL="1371600" lvl="3" indent="0">
              <a:spcBef>
                <a:spcPts val="300"/>
              </a:spcBef>
              <a:buNone/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H-I Unusable</a:t>
            </a:r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K Unusable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</a:t>
            </a:r>
          </a:p>
          <a:p>
            <a:pPr lvl="2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 err="1" smtClean="0"/>
              <a:t>Shawland</a:t>
            </a:r>
            <a:r>
              <a:rPr lang="en-US" dirty="0" smtClean="0"/>
              <a:t> L Unusable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49277" y="2684273"/>
            <a:ext cx="13359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X</a:t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NO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Inventory Should be Here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6720" y="1585356"/>
            <a:ext cx="8197282" cy="3105398"/>
          </a:xfrm>
          <a:prstGeom prst="rect">
            <a:avLst/>
          </a:prstGeom>
          <a:solidFill>
            <a:srgbClr val="CE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4962" y="1882240"/>
            <a:ext cx="6215564" cy="1369874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3788" y="2245096"/>
            <a:ext cx="4273256" cy="474523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13788" y="276690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4960" y="3299404"/>
            <a:ext cx="6215566" cy="1299900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3788" y="360341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13788" y="4081578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660"/>
            <a:ext cx="4108422" cy="526670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Petersburg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Petersburg 1-6</a:t>
            </a:r>
          </a:p>
          <a:p>
            <a:pPr marL="1371600" lvl="3" indent="0">
              <a:spcBef>
                <a:spcPts val="300"/>
              </a:spcBef>
              <a:buNone/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Petersburg 1-6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/>
              <a:t>Petersburg 1-6 Unusable</a:t>
            </a:r>
            <a:endParaRPr lang="en-US" dirty="0" smtClean="0"/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/>
              <a:t>Petersburg </a:t>
            </a:r>
            <a:r>
              <a:rPr lang="en-US" dirty="0" smtClean="0"/>
              <a:t>7-8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Petersburg 7-8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/>
              <a:t>Petersburg 7-8 </a:t>
            </a:r>
            <a:r>
              <a:rPr lang="en-US" dirty="0" smtClean="0"/>
              <a:t>Unusable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6720" y="1585356"/>
            <a:ext cx="8197282" cy="3105398"/>
          </a:xfrm>
          <a:prstGeom prst="rect">
            <a:avLst/>
          </a:prstGeom>
          <a:solidFill>
            <a:srgbClr val="CE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4962" y="1882240"/>
            <a:ext cx="6215564" cy="1369874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3788" y="2245096"/>
            <a:ext cx="4273256" cy="474523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13788" y="276690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4960" y="3299404"/>
            <a:ext cx="6215566" cy="1299900"/>
          </a:xfrm>
          <a:prstGeom prst="rect">
            <a:avLst/>
          </a:prstGeom>
          <a:solidFill>
            <a:srgbClr val="F9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3788" y="3603419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13788" y="4081578"/>
            <a:ext cx="4273256" cy="437914"/>
          </a:xfrm>
          <a:prstGeom prst="rect">
            <a:avLst/>
          </a:prstGeom>
          <a:solidFill>
            <a:srgbClr val="C9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660"/>
            <a:ext cx="4108422" cy="526670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Locations/Sub-locations Example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Petersburg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Petersburg 1-6</a:t>
            </a:r>
          </a:p>
          <a:p>
            <a:pPr marL="1371600" lvl="3" indent="0">
              <a:spcBef>
                <a:spcPts val="300"/>
              </a:spcBef>
              <a:buNone/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Petersburg 1-6 Unavailable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/>
              <a:t>Petersburg 1-6 Unusable</a:t>
            </a:r>
            <a:endParaRPr lang="en-US" dirty="0" smtClean="0"/>
          </a:p>
          <a:p>
            <a:pPr lvl="2">
              <a:spcBef>
                <a:spcPts val="300"/>
              </a:spcBef>
            </a:pPr>
            <a:endParaRPr lang="en-US" dirty="0" smtClean="0"/>
          </a:p>
          <a:p>
            <a:pPr lvl="2">
              <a:spcBef>
                <a:spcPts val="300"/>
              </a:spcBef>
            </a:pPr>
            <a:r>
              <a:rPr lang="en-US" dirty="0"/>
              <a:t>Petersburg </a:t>
            </a:r>
            <a:r>
              <a:rPr lang="en-US" dirty="0" smtClean="0"/>
              <a:t>7-8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 lvl="3">
              <a:spcBef>
                <a:spcPts val="300"/>
              </a:spcBef>
            </a:pPr>
            <a:r>
              <a:rPr lang="en-US" dirty="0" smtClean="0"/>
              <a:t>Petersburg 7-8 Unavailable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 lvl="3">
              <a:spcBef>
                <a:spcPts val="300"/>
              </a:spcBef>
            </a:pPr>
            <a:r>
              <a:rPr lang="en-US" dirty="0"/>
              <a:t>Petersburg 7-8 </a:t>
            </a:r>
            <a:r>
              <a:rPr lang="en-US" dirty="0" smtClean="0"/>
              <a:t>Unusable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9277" y="2035272"/>
            <a:ext cx="13359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X</a:t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NO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Inventory Should be Here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b="1" dirty="0" smtClean="0"/>
              <a:t>Sub-Locations</a:t>
            </a:r>
            <a:endParaRPr lang="en-US" b="1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b="1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Group Name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Group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field to allow us to more simply report/review data across locations/sub-locations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Group Name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Group Name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9137" y="1312223"/>
            <a:ext cx="967839" cy="4654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Group Name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26152"/>
            <a:ext cx="10652090" cy="34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Locations: Binned vs </a:t>
            </a:r>
            <a:r>
              <a:rPr lang="en-US" b="1" dirty="0" err="1" smtClean="0"/>
              <a:t>Unbinned</a:t>
            </a:r>
            <a:endParaRPr lang="en-US" b="1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Group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a few weeks ago (relatively recently)</a:t>
            </a:r>
          </a:p>
          <a:p>
            <a:r>
              <a:rPr lang="en-US" dirty="0" smtClean="0"/>
              <a:t>Not available for all reports/searches, but request if you would like it added and we can see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Group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b="1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b="1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Lots of types of bins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orage bins. Storage trays and bins in distribution warehouse. | Can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0"/>
          <a:stretch/>
        </p:blipFill>
        <p:spPr bwMode="auto">
          <a:xfrm>
            <a:off x="795325" y="1653506"/>
            <a:ext cx="5314932" cy="31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6863938" y="2392879"/>
            <a:ext cx="2588821" cy="4572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 (Pick bin)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670468" y="2612571"/>
            <a:ext cx="350322" cy="482376"/>
          </a:xfrm>
          <a:custGeom>
            <a:avLst/>
            <a:gdLst>
              <a:gd name="connsiteX0" fmla="*/ 0 w 350322"/>
              <a:gd name="connsiteY0" fmla="*/ 0 h 482376"/>
              <a:gd name="connsiteX1" fmla="*/ 0 w 350322"/>
              <a:gd name="connsiteY1" fmla="*/ 0 h 482376"/>
              <a:gd name="connsiteX2" fmla="*/ 5937 w 350322"/>
              <a:gd name="connsiteY2" fmla="*/ 445325 h 482376"/>
              <a:gd name="connsiteX3" fmla="*/ 11875 w 350322"/>
              <a:gd name="connsiteY3" fmla="*/ 480951 h 482376"/>
              <a:gd name="connsiteX4" fmla="*/ 29688 w 350322"/>
              <a:gd name="connsiteY4" fmla="*/ 475013 h 482376"/>
              <a:gd name="connsiteX5" fmla="*/ 53438 w 350322"/>
              <a:gd name="connsiteY5" fmla="*/ 469076 h 482376"/>
              <a:gd name="connsiteX6" fmla="*/ 71251 w 350322"/>
              <a:gd name="connsiteY6" fmla="*/ 463138 h 482376"/>
              <a:gd name="connsiteX7" fmla="*/ 207818 w 350322"/>
              <a:gd name="connsiteY7" fmla="*/ 457200 h 482376"/>
              <a:gd name="connsiteX8" fmla="*/ 326571 w 350322"/>
              <a:gd name="connsiteY8" fmla="*/ 451263 h 482376"/>
              <a:gd name="connsiteX9" fmla="*/ 338446 w 350322"/>
              <a:gd name="connsiteY9" fmla="*/ 368135 h 482376"/>
              <a:gd name="connsiteX10" fmla="*/ 350322 w 350322"/>
              <a:gd name="connsiteY10" fmla="*/ 207819 h 482376"/>
              <a:gd name="connsiteX11" fmla="*/ 344384 w 350322"/>
              <a:gd name="connsiteY11" fmla="*/ 41564 h 482376"/>
              <a:gd name="connsiteX12" fmla="*/ 338446 w 350322"/>
              <a:gd name="connsiteY12" fmla="*/ 17813 h 482376"/>
              <a:gd name="connsiteX13" fmla="*/ 11875 w 350322"/>
              <a:gd name="connsiteY13" fmla="*/ 11876 h 482376"/>
              <a:gd name="connsiteX14" fmla="*/ 0 w 350322"/>
              <a:gd name="connsiteY14" fmla="*/ 0 h 4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322" h="482376">
                <a:moveTo>
                  <a:pt x="0" y="0"/>
                </a:moveTo>
                <a:lnTo>
                  <a:pt x="0" y="0"/>
                </a:lnTo>
                <a:cubicBezTo>
                  <a:pt x="1979" y="148442"/>
                  <a:pt x="2273" y="296915"/>
                  <a:pt x="5937" y="445325"/>
                </a:cubicBezTo>
                <a:cubicBezTo>
                  <a:pt x="6234" y="457360"/>
                  <a:pt x="4354" y="471550"/>
                  <a:pt x="11875" y="480951"/>
                </a:cubicBezTo>
                <a:cubicBezTo>
                  <a:pt x="15785" y="485838"/>
                  <a:pt x="23670" y="476732"/>
                  <a:pt x="29688" y="475013"/>
                </a:cubicBezTo>
                <a:cubicBezTo>
                  <a:pt x="37534" y="472771"/>
                  <a:pt x="45592" y="471318"/>
                  <a:pt x="53438" y="469076"/>
                </a:cubicBezTo>
                <a:cubicBezTo>
                  <a:pt x="59456" y="467357"/>
                  <a:pt x="65011" y="463618"/>
                  <a:pt x="71251" y="463138"/>
                </a:cubicBezTo>
                <a:cubicBezTo>
                  <a:pt x="116682" y="459643"/>
                  <a:pt x="162302" y="459317"/>
                  <a:pt x="207818" y="457200"/>
                </a:cubicBezTo>
                <a:lnTo>
                  <a:pt x="326571" y="451263"/>
                </a:lnTo>
                <a:cubicBezTo>
                  <a:pt x="330529" y="423554"/>
                  <a:pt x="337115" y="396094"/>
                  <a:pt x="338446" y="368135"/>
                </a:cubicBezTo>
                <a:cubicBezTo>
                  <a:pt x="344957" y="231419"/>
                  <a:pt x="337543" y="284489"/>
                  <a:pt x="350322" y="207819"/>
                </a:cubicBezTo>
                <a:cubicBezTo>
                  <a:pt x="348343" y="152401"/>
                  <a:pt x="347843" y="96910"/>
                  <a:pt x="344384" y="41564"/>
                </a:cubicBezTo>
                <a:cubicBezTo>
                  <a:pt x="343875" y="33419"/>
                  <a:pt x="346574" y="18539"/>
                  <a:pt x="338446" y="17813"/>
                </a:cubicBezTo>
                <a:cubicBezTo>
                  <a:pt x="230002" y="8131"/>
                  <a:pt x="120733" y="13820"/>
                  <a:pt x="11875" y="11876"/>
                </a:cubicBezTo>
                <a:cubicBezTo>
                  <a:pt x="9896" y="11841"/>
                  <a:pt x="1979" y="1979"/>
                  <a:pt x="0" y="0"/>
                </a:cubicBezTo>
                <a:close/>
              </a:path>
            </a:pathLst>
          </a:custGeom>
          <a:solidFill>
            <a:srgbClr val="5FCBE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uide for Warehouse Pallet Racking Options | Daco Corp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2" y="1619483"/>
            <a:ext cx="8006192" cy="36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6067887" y="5450775"/>
            <a:ext cx="2588821" cy="457200"/>
          </a:xfrm>
          <a:prstGeom prst="borderCallout1">
            <a:avLst>
              <a:gd name="adj1" fmla="val 18750"/>
              <a:gd name="adj2" fmla="val -8333"/>
              <a:gd name="adj3" fmla="val -265422"/>
              <a:gd name="adj4" fmla="val -35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 (Pallet position)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041074" y="3265714"/>
            <a:ext cx="368135" cy="997528"/>
          </a:xfrm>
          <a:custGeom>
            <a:avLst/>
            <a:gdLst>
              <a:gd name="connsiteX0" fmla="*/ 68901 w 1044890"/>
              <a:gd name="connsiteY0" fmla="*/ 65315 h 997528"/>
              <a:gd name="connsiteX1" fmla="*/ 68901 w 1044890"/>
              <a:gd name="connsiteY1" fmla="*/ 65315 h 997528"/>
              <a:gd name="connsiteX2" fmla="*/ 229218 w 1044890"/>
              <a:gd name="connsiteY2" fmla="*/ 47502 h 997528"/>
              <a:gd name="connsiteX3" fmla="*/ 276719 w 1044890"/>
              <a:gd name="connsiteY3" fmla="*/ 41564 h 997528"/>
              <a:gd name="connsiteX4" fmla="*/ 615166 w 1044890"/>
              <a:gd name="connsiteY4" fmla="*/ 35626 h 997528"/>
              <a:gd name="connsiteX5" fmla="*/ 805171 w 1044890"/>
              <a:gd name="connsiteY5" fmla="*/ 23751 h 997528"/>
              <a:gd name="connsiteX6" fmla="*/ 852673 w 1044890"/>
              <a:gd name="connsiteY6" fmla="*/ 11876 h 997528"/>
              <a:gd name="connsiteX7" fmla="*/ 912049 w 1044890"/>
              <a:gd name="connsiteY7" fmla="*/ 5938 h 997528"/>
              <a:gd name="connsiteX8" fmla="*/ 953613 w 1044890"/>
              <a:gd name="connsiteY8" fmla="*/ 0 h 997528"/>
              <a:gd name="connsiteX9" fmla="*/ 995177 w 1044890"/>
              <a:gd name="connsiteY9" fmla="*/ 5938 h 997528"/>
              <a:gd name="connsiteX10" fmla="*/ 1001114 w 1044890"/>
              <a:gd name="connsiteY10" fmla="*/ 23751 h 997528"/>
              <a:gd name="connsiteX11" fmla="*/ 1012990 w 1044890"/>
              <a:gd name="connsiteY11" fmla="*/ 332509 h 997528"/>
              <a:gd name="connsiteX12" fmla="*/ 1024865 w 1044890"/>
              <a:gd name="connsiteY12" fmla="*/ 457200 h 997528"/>
              <a:gd name="connsiteX13" fmla="*/ 1042678 w 1044890"/>
              <a:gd name="connsiteY13" fmla="*/ 522515 h 997528"/>
              <a:gd name="connsiteX14" fmla="*/ 1036740 w 1044890"/>
              <a:gd name="connsiteY14" fmla="*/ 813460 h 997528"/>
              <a:gd name="connsiteX15" fmla="*/ 995177 w 1044890"/>
              <a:gd name="connsiteY15" fmla="*/ 819398 h 997528"/>
              <a:gd name="connsiteX16" fmla="*/ 959551 w 1044890"/>
              <a:gd name="connsiteY16" fmla="*/ 837211 h 997528"/>
              <a:gd name="connsiteX17" fmla="*/ 858610 w 1044890"/>
              <a:gd name="connsiteY17" fmla="*/ 849086 h 997528"/>
              <a:gd name="connsiteX18" fmla="*/ 822984 w 1044890"/>
              <a:gd name="connsiteY18" fmla="*/ 855024 h 997528"/>
              <a:gd name="connsiteX19" fmla="*/ 739857 w 1044890"/>
              <a:gd name="connsiteY19" fmla="*/ 866899 h 997528"/>
              <a:gd name="connsiteX20" fmla="*/ 722044 w 1044890"/>
              <a:gd name="connsiteY20" fmla="*/ 878774 h 997528"/>
              <a:gd name="connsiteX21" fmla="*/ 609228 w 1044890"/>
              <a:gd name="connsiteY21" fmla="*/ 890650 h 997528"/>
              <a:gd name="connsiteX22" fmla="*/ 514226 w 1044890"/>
              <a:gd name="connsiteY22" fmla="*/ 902525 h 997528"/>
              <a:gd name="connsiteX23" fmla="*/ 460787 w 1044890"/>
              <a:gd name="connsiteY23" fmla="*/ 908463 h 997528"/>
              <a:gd name="connsiteX24" fmla="*/ 419223 w 1044890"/>
              <a:gd name="connsiteY24" fmla="*/ 914400 h 997528"/>
              <a:gd name="connsiteX25" fmla="*/ 395473 w 1044890"/>
              <a:gd name="connsiteY25" fmla="*/ 920338 h 997528"/>
              <a:gd name="connsiteX26" fmla="*/ 342034 w 1044890"/>
              <a:gd name="connsiteY26" fmla="*/ 926276 h 997528"/>
              <a:gd name="connsiteX27" fmla="*/ 258906 w 1044890"/>
              <a:gd name="connsiteY27" fmla="*/ 944089 h 997528"/>
              <a:gd name="connsiteX28" fmla="*/ 181717 w 1044890"/>
              <a:gd name="connsiteY28" fmla="*/ 950026 h 997528"/>
              <a:gd name="connsiteX29" fmla="*/ 163904 w 1044890"/>
              <a:gd name="connsiteY29" fmla="*/ 955964 h 997528"/>
              <a:gd name="connsiteX30" fmla="*/ 92652 w 1044890"/>
              <a:gd name="connsiteY30" fmla="*/ 967839 h 997528"/>
              <a:gd name="connsiteX31" fmla="*/ 57026 w 1044890"/>
              <a:gd name="connsiteY31" fmla="*/ 979715 h 997528"/>
              <a:gd name="connsiteX32" fmla="*/ 21400 w 1044890"/>
              <a:gd name="connsiteY32" fmla="*/ 997528 h 997528"/>
              <a:gd name="connsiteX33" fmla="*/ 15462 w 1044890"/>
              <a:gd name="connsiteY33" fmla="*/ 771896 h 997528"/>
              <a:gd name="connsiteX34" fmla="*/ 21400 w 1044890"/>
              <a:gd name="connsiteY34" fmla="*/ 225631 h 997528"/>
              <a:gd name="connsiteX35" fmla="*/ 27338 w 1044890"/>
              <a:gd name="connsiteY35" fmla="*/ 195943 h 997528"/>
              <a:gd name="connsiteX36" fmla="*/ 39213 w 1044890"/>
              <a:gd name="connsiteY36" fmla="*/ 154380 h 997528"/>
              <a:gd name="connsiteX37" fmla="*/ 68901 w 1044890"/>
              <a:gd name="connsiteY37" fmla="*/ 65315 h 99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44890" h="997528">
                <a:moveTo>
                  <a:pt x="68901" y="65315"/>
                </a:moveTo>
                <a:lnTo>
                  <a:pt x="68901" y="65315"/>
                </a:lnTo>
                <a:cubicBezTo>
                  <a:pt x="288693" y="37840"/>
                  <a:pt x="61500" y="65156"/>
                  <a:pt x="229218" y="47502"/>
                </a:cubicBezTo>
                <a:cubicBezTo>
                  <a:pt x="245087" y="45832"/>
                  <a:pt x="260770" y="42055"/>
                  <a:pt x="276719" y="41564"/>
                </a:cubicBezTo>
                <a:cubicBezTo>
                  <a:pt x="389499" y="38094"/>
                  <a:pt x="502350" y="37605"/>
                  <a:pt x="615166" y="35626"/>
                </a:cubicBezTo>
                <a:cubicBezTo>
                  <a:pt x="703248" y="18011"/>
                  <a:pt x="603206" y="36374"/>
                  <a:pt x="805171" y="23751"/>
                </a:cubicBezTo>
                <a:cubicBezTo>
                  <a:pt x="873829" y="19460"/>
                  <a:pt x="804925" y="19222"/>
                  <a:pt x="852673" y="11876"/>
                </a:cubicBezTo>
                <a:cubicBezTo>
                  <a:pt x="872332" y="8852"/>
                  <a:pt x="892295" y="8262"/>
                  <a:pt x="912049" y="5938"/>
                </a:cubicBezTo>
                <a:cubicBezTo>
                  <a:pt x="925948" y="4303"/>
                  <a:pt x="939758" y="1979"/>
                  <a:pt x="953613" y="0"/>
                </a:cubicBezTo>
                <a:cubicBezTo>
                  <a:pt x="967468" y="1979"/>
                  <a:pt x="982659" y="-321"/>
                  <a:pt x="995177" y="5938"/>
                </a:cubicBezTo>
                <a:cubicBezTo>
                  <a:pt x="1000775" y="8737"/>
                  <a:pt x="1000773" y="17502"/>
                  <a:pt x="1001114" y="23751"/>
                </a:cubicBezTo>
                <a:cubicBezTo>
                  <a:pt x="1006724" y="126594"/>
                  <a:pt x="1007355" y="229668"/>
                  <a:pt x="1012990" y="332509"/>
                </a:cubicBezTo>
                <a:cubicBezTo>
                  <a:pt x="1015274" y="374198"/>
                  <a:pt x="1011662" y="417591"/>
                  <a:pt x="1024865" y="457200"/>
                </a:cubicBezTo>
                <a:cubicBezTo>
                  <a:pt x="1039931" y="502400"/>
                  <a:pt x="1034285" y="480551"/>
                  <a:pt x="1042678" y="522515"/>
                </a:cubicBezTo>
                <a:cubicBezTo>
                  <a:pt x="1040699" y="619497"/>
                  <a:pt x="1052065" y="717676"/>
                  <a:pt x="1036740" y="813460"/>
                </a:cubicBezTo>
                <a:cubicBezTo>
                  <a:pt x="1034529" y="827279"/>
                  <a:pt x="1008553" y="815282"/>
                  <a:pt x="995177" y="819398"/>
                </a:cubicBezTo>
                <a:cubicBezTo>
                  <a:pt x="982487" y="823303"/>
                  <a:pt x="972147" y="833013"/>
                  <a:pt x="959551" y="837211"/>
                </a:cubicBezTo>
                <a:cubicBezTo>
                  <a:pt x="941281" y="843301"/>
                  <a:pt x="865241" y="848306"/>
                  <a:pt x="858610" y="849086"/>
                </a:cubicBezTo>
                <a:cubicBezTo>
                  <a:pt x="846653" y="850493"/>
                  <a:pt x="834918" y="853433"/>
                  <a:pt x="822984" y="855024"/>
                </a:cubicBezTo>
                <a:cubicBezTo>
                  <a:pt x="738355" y="866307"/>
                  <a:pt x="799034" y="855063"/>
                  <a:pt x="739857" y="866899"/>
                </a:cubicBezTo>
                <a:cubicBezTo>
                  <a:pt x="733919" y="870857"/>
                  <a:pt x="728967" y="877043"/>
                  <a:pt x="722044" y="878774"/>
                </a:cubicBezTo>
                <a:cubicBezTo>
                  <a:pt x="716620" y="880130"/>
                  <a:pt x="611209" y="890452"/>
                  <a:pt x="609228" y="890650"/>
                </a:cubicBezTo>
                <a:cubicBezTo>
                  <a:pt x="565767" y="905136"/>
                  <a:pt x="602470" y="894502"/>
                  <a:pt x="514226" y="902525"/>
                </a:cubicBezTo>
                <a:cubicBezTo>
                  <a:pt x="496377" y="904148"/>
                  <a:pt x="478571" y="906240"/>
                  <a:pt x="460787" y="908463"/>
                </a:cubicBezTo>
                <a:cubicBezTo>
                  <a:pt x="446900" y="910199"/>
                  <a:pt x="432993" y="911897"/>
                  <a:pt x="419223" y="914400"/>
                </a:cubicBezTo>
                <a:cubicBezTo>
                  <a:pt x="411194" y="915860"/>
                  <a:pt x="403538" y="919097"/>
                  <a:pt x="395473" y="920338"/>
                </a:cubicBezTo>
                <a:cubicBezTo>
                  <a:pt x="377759" y="923063"/>
                  <a:pt x="359777" y="923741"/>
                  <a:pt x="342034" y="926276"/>
                </a:cubicBezTo>
                <a:cubicBezTo>
                  <a:pt x="313980" y="930284"/>
                  <a:pt x="286985" y="940260"/>
                  <a:pt x="258906" y="944089"/>
                </a:cubicBezTo>
                <a:cubicBezTo>
                  <a:pt x="233337" y="947576"/>
                  <a:pt x="207447" y="948047"/>
                  <a:pt x="181717" y="950026"/>
                </a:cubicBezTo>
                <a:cubicBezTo>
                  <a:pt x="175779" y="952005"/>
                  <a:pt x="170062" y="954844"/>
                  <a:pt x="163904" y="955964"/>
                </a:cubicBezTo>
                <a:cubicBezTo>
                  <a:pt x="114049" y="965029"/>
                  <a:pt x="128946" y="956951"/>
                  <a:pt x="92652" y="967839"/>
                </a:cubicBezTo>
                <a:cubicBezTo>
                  <a:pt x="80662" y="971436"/>
                  <a:pt x="67442" y="972772"/>
                  <a:pt x="57026" y="979715"/>
                </a:cubicBezTo>
                <a:cubicBezTo>
                  <a:pt x="34005" y="995062"/>
                  <a:pt x="45983" y="989333"/>
                  <a:pt x="21400" y="997528"/>
                </a:cubicBezTo>
                <a:cubicBezTo>
                  <a:pt x="-20945" y="912834"/>
                  <a:pt x="12029" y="988154"/>
                  <a:pt x="15462" y="771896"/>
                </a:cubicBezTo>
                <a:cubicBezTo>
                  <a:pt x="18352" y="589820"/>
                  <a:pt x="17646" y="407691"/>
                  <a:pt x="21400" y="225631"/>
                </a:cubicBezTo>
                <a:cubicBezTo>
                  <a:pt x="21608" y="215541"/>
                  <a:pt x="25149" y="205795"/>
                  <a:pt x="27338" y="195943"/>
                </a:cubicBezTo>
                <a:cubicBezTo>
                  <a:pt x="32310" y="173566"/>
                  <a:pt x="32598" y="174223"/>
                  <a:pt x="39213" y="154380"/>
                </a:cubicBezTo>
                <a:cubicBezTo>
                  <a:pt x="46778" y="108992"/>
                  <a:pt x="63953" y="80159"/>
                  <a:pt x="68901" y="65315"/>
                </a:cubicBezTo>
                <a:close/>
              </a:path>
            </a:pathLst>
          </a:custGeom>
          <a:solidFill>
            <a:srgbClr val="5FCBE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 Warehouse Organization Ideas You Can Implement 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4" y="1619483"/>
            <a:ext cx="6160230" cy="36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886696" y="5603599"/>
            <a:ext cx="2588821" cy="457200"/>
          </a:xfrm>
          <a:prstGeom prst="borderCallout1">
            <a:avLst>
              <a:gd name="adj1" fmla="val 18750"/>
              <a:gd name="adj2" fmla="val -8333"/>
              <a:gd name="adj3" fmla="val -101786"/>
              <a:gd name="adj4" fmla="val -41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 (Aisle)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2256312" y="3408218"/>
            <a:ext cx="3521033" cy="1897464"/>
          </a:xfrm>
          <a:custGeom>
            <a:avLst/>
            <a:gdLst>
              <a:gd name="connsiteX0" fmla="*/ 0 w 3521033"/>
              <a:gd name="connsiteY0" fmla="*/ 1858488 h 1897464"/>
              <a:gd name="connsiteX1" fmla="*/ 0 w 3521033"/>
              <a:gd name="connsiteY1" fmla="*/ 1858488 h 1897464"/>
              <a:gd name="connsiteX2" fmla="*/ 59376 w 3521033"/>
              <a:gd name="connsiteY2" fmla="*/ 1787237 h 1897464"/>
              <a:gd name="connsiteX3" fmla="*/ 83127 w 3521033"/>
              <a:gd name="connsiteY3" fmla="*/ 1745673 h 1897464"/>
              <a:gd name="connsiteX4" fmla="*/ 100940 w 3521033"/>
              <a:gd name="connsiteY4" fmla="*/ 1715985 h 1897464"/>
              <a:gd name="connsiteX5" fmla="*/ 142504 w 3521033"/>
              <a:gd name="connsiteY5" fmla="*/ 1668483 h 1897464"/>
              <a:gd name="connsiteX6" fmla="*/ 160317 w 3521033"/>
              <a:gd name="connsiteY6" fmla="*/ 1644733 h 1897464"/>
              <a:gd name="connsiteX7" fmla="*/ 178130 w 3521033"/>
              <a:gd name="connsiteY7" fmla="*/ 1626920 h 1897464"/>
              <a:gd name="connsiteX8" fmla="*/ 195943 w 3521033"/>
              <a:gd name="connsiteY8" fmla="*/ 1603169 h 1897464"/>
              <a:gd name="connsiteX9" fmla="*/ 207818 w 3521033"/>
              <a:gd name="connsiteY9" fmla="*/ 1585356 h 1897464"/>
              <a:gd name="connsiteX10" fmla="*/ 231569 w 3521033"/>
              <a:gd name="connsiteY10" fmla="*/ 1567543 h 1897464"/>
              <a:gd name="connsiteX11" fmla="*/ 279070 w 3521033"/>
              <a:gd name="connsiteY11" fmla="*/ 1514104 h 1897464"/>
              <a:gd name="connsiteX12" fmla="*/ 320633 w 3521033"/>
              <a:gd name="connsiteY12" fmla="*/ 1448790 h 1897464"/>
              <a:gd name="connsiteX13" fmla="*/ 332509 w 3521033"/>
              <a:gd name="connsiteY13" fmla="*/ 1436914 h 1897464"/>
              <a:gd name="connsiteX14" fmla="*/ 356259 w 3521033"/>
              <a:gd name="connsiteY14" fmla="*/ 1407226 h 1897464"/>
              <a:gd name="connsiteX15" fmla="*/ 397823 w 3521033"/>
              <a:gd name="connsiteY15" fmla="*/ 1353787 h 1897464"/>
              <a:gd name="connsiteX16" fmla="*/ 415636 w 3521033"/>
              <a:gd name="connsiteY16" fmla="*/ 1330037 h 1897464"/>
              <a:gd name="connsiteX17" fmla="*/ 427511 w 3521033"/>
              <a:gd name="connsiteY17" fmla="*/ 1312224 h 1897464"/>
              <a:gd name="connsiteX18" fmla="*/ 469075 w 3521033"/>
              <a:gd name="connsiteY18" fmla="*/ 1264722 h 1897464"/>
              <a:gd name="connsiteX19" fmla="*/ 504701 w 3521033"/>
              <a:gd name="connsiteY19" fmla="*/ 1223159 h 1897464"/>
              <a:gd name="connsiteX20" fmla="*/ 516576 w 3521033"/>
              <a:gd name="connsiteY20" fmla="*/ 1199408 h 1897464"/>
              <a:gd name="connsiteX21" fmla="*/ 546265 w 3521033"/>
              <a:gd name="connsiteY21" fmla="*/ 1175657 h 1897464"/>
              <a:gd name="connsiteX22" fmla="*/ 558140 w 3521033"/>
              <a:gd name="connsiteY22" fmla="*/ 1157844 h 1897464"/>
              <a:gd name="connsiteX23" fmla="*/ 575953 w 3521033"/>
              <a:gd name="connsiteY23" fmla="*/ 1151907 h 1897464"/>
              <a:gd name="connsiteX24" fmla="*/ 587828 w 3521033"/>
              <a:gd name="connsiteY24" fmla="*/ 1128156 h 1897464"/>
              <a:gd name="connsiteX25" fmla="*/ 635330 w 3521033"/>
              <a:gd name="connsiteY25" fmla="*/ 1092530 h 1897464"/>
              <a:gd name="connsiteX26" fmla="*/ 647205 w 3521033"/>
              <a:gd name="connsiteY26" fmla="*/ 1068779 h 1897464"/>
              <a:gd name="connsiteX27" fmla="*/ 665018 w 3521033"/>
              <a:gd name="connsiteY27" fmla="*/ 1056904 h 1897464"/>
              <a:gd name="connsiteX28" fmla="*/ 688769 w 3521033"/>
              <a:gd name="connsiteY28" fmla="*/ 1039091 h 1897464"/>
              <a:gd name="connsiteX29" fmla="*/ 730332 w 3521033"/>
              <a:gd name="connsiteY29" fmla="*/ 973777 h 1897464"/>
              <a:gd name="connsiteX30" fmla="*/ 754083 w 3521033"/>
              <a:gd name="connsiteY30" fmla="*/ 950026 h 1897464"/>
              <a:gd name="connsiteX31" fmla="*/ 771896 w 3521033"/>
              <a:gd name="connsiteY31" fmla="*/ 914400 h 1897464"/>
              <a:gd name="connsiteX32" fmla="*/ 795646 w 3521033"/>
              <a:gd name="connsiteY32" fmla="*/ 884712 h 1897464"/>
              <a:gd name="connsiteX33" fmla="*/ 843148 w 3521033"/>
              <a:gd name="connsiteY33" fmla="*/ 819398 h 1897464"/>
              <a:gd name="connsiteX34" fmla="*/ 866898 w 3521033"/>
              <a:gd name="connsiteY34" fmla="*/ 789709 h 1897464"/>
              <a:gd name="connsiteX35" fmla="*/ 896587 w 3521033"/>
              <a:gd name="connsiteY35" fmla="*/ 754083 h 1897464"/>
              <a:gd name="connsiteX36" fmla="*/ 914400 w 3521033"/>
              <a:gd name="connsiteY36" fmla="*/ 712520 h 1897464"/>
              <a:gd name="connsiteX37" fmla="*/ 926275 w 3521033"/>
              <a:gd name="connsiteY37" fmla="*/ 700644 h 1897464"/>
              <a:gd name="connsiteX38" fmla="*/ 932213 w 3521033"/>
              <a:gd name="connsiteY38" fmla="*/ 676894 h 1897464"/>
              <a:gd name="connsiteX39" fmla="*/ 944088 w 3521033"/>
              <a:gd name="connsiteY39" fmla="*/ 665018 h 1897464"/>
              <a:gd name="connsiteX40" fmla="*/ 979714 w 3521033"/>
              <a:gd name="connsiteY40" fmla="*/ 623455 h 1897464"/>
              <a:gd name="connsiteX41" fmla="*/ 1003465 w 3521033"/>
              <a:gd name="connsiteY41" fmla="*/ 587829 h 1897464"/>
              <a:gd name="connsiteX42" fmla="*/ 1015340 w 3521033"/>
              <a:gd name="connsiteY42" fmla="*/ 570016 h 1897464"/>
              <a:gd name="connsiteX43" fmla="*/ 1050966 w 3521033"/>
              <a:gd name="connsiteY43" fmla="*/ 516577 h 1897464"/>
              <a:gd name="connsiteX44" fmla="*/ 1086592 w 3521033"/>
              <a:gd name="connsiteY44" fmla="*/ 475013 h 1897464"/>
              <a:gd name="connsiteX45" fmla="*/ 1104405 w 3521033"/>
              <a:gd name="connsiteY45" fmla="*/ 439387 h 1897464"/>
              <a:gd name="connsiteX46" fmla="*/ 1110343 w 3521033"/>
              <a:gd name="connsiteY46" fmla="*/ 421574 h 1897464"/>
              <a:gd name="connsiteX47" fmla="*/ 1140031 w 3521033"/>
              <a:gd name="connsiteY47" fmla="*/ 380011 h 1897464"/>
              <a:gd name="connsiteX48" fmla="*/ 1151906 w 3521033"/>
              <a:gd name="connsiteY48" fmla="*/ 368135 h 1897464"/>
              <a:gd name="connsiteX49" fmla="*/ 1175657 w 3521033"/>
              <a:gd name="connsiteY49" fmla="*/ 326572 h 1897464"/>
              <a:gd name="connsiteX50" fmla="*/ 1193470 w 3521033"/>
              <a:gd name="connsiteY50" fmla="*/ 308759 h 1897464"/>
              <a:gd name="connsiteX51" fmla="*/ 1199407 w 3521033"/>
              <a:gd name="connsiteY51" fmla="*/ 290946 h 1897464"/>
              <a:gd name="connsiteX52" fmla="*/ 1211283 w 3521033"/>
              <a:gd name="connsiteY52" fmla="*/ 279070 h 1897464"/>
              <a:gd name="connsiteX53" fmla="*/ 1229096 w 3521033"/>
              <a:gd name="connsiteY53" fmla="*/ 255320 h 1897464"/>
              <a:gd name="connsiteX54" fmla="*/ 1246909 w 3521033"/>
              <a:gd name="connsiteY54" fmla="*/ 219694 h 1897464"/>
              <a:gd name="connsiteX55" fmla="*/ 1258784 w 3521033"/>
              <a:gd name="connsiteY55" fmla="*/ 207818 h 1897464"/>
              <a:gd name="connsiteX56" fmla="*/ 1282535 w 3521033"/>
              <a:gd name="connsiteY56" fmla="*/ 172192 h 1897464"/>
              <a:gd name="connsiteX57" fmla="*/ 1312223 w 3521033"/>
              <a:gd name="connsiteY57" fmla="*/ 130629 h 1897464"/>
              <a:gd name="connsiteX58" fmla="*/ 1330036 w 3521033"/>
              <a:gd name="connsiteY58" fmla="*/ 118753 h 1897464"/>
              <a:gd name="connsiteX59" fmla="*/ 1371600 w 3521033"/>
              <a:gd name="connsiteY59" fmla="*/ 71252 h 1897464"/>
              <a:gd name="connsiteX60" fmla="*/ 1407226 w 3521033"/>
              <a:gd name="connsiteY60" fmla="*/ 23751 h 1897464"/>
              <a:gd name="connsiteX61" fmla="*/ 1419101 w 3521033"/>
              <a:gd name="connsiteY61" fmla="*/ 5938 h 1897464"/>
              <a:gd name="connsiteX62" fmla="*/ 1442852 w 3521033"/>
              <a:gd name="connsiteY62" fmla="*/ 0 h 1897464"/>
              <a:gd name="connsiteX63" fmla="*/ 1805049 w 3521033"/>
              <a:gd name="connsiteY63" fmla="*/ 11876 h 1897464"/>
              <a:gd name="connsiteX64" fmla="*/ 1971304 w 3521033"/>
              <a:gd name="connsiteY64" fmla="*/ 23751 h 1897464"/>
              <a:gd name="connsiteX65" fmla="*/ 1959428 w 3521033"/>
              <a:gd name="connsiteY65" fmla="*/ 35626 h 1897464"/>
              <a:gd name="connsiteX66" fmla="*/ 1971304 w 3521033"/>
              <a:gd name="connsiteY66" fmla="*/ 83127 h 1897464"/>
              <a:gd name="connsiteX67" fmla="*/ 1977241 w 3521033"/>
              <a:gd name="connsiteY67" fmla="*/ 100940 h 1897464"/>
              <a:gd name="connsiteX68" fmla="*/ 1989117 w 3521033"/>
              <a:gd name="connsiteY68" fmla="*/ 112816 h 1897464"/>
              <a:gd name="connsiteX69" fmla="*/ 2000992 w 3521033"/>
              <a:gd name="connsiteY69" fmla="*/ 136566 h 1897464"/>
              <a:gd name="connsiteX70" fmla="*/ 2012867 w 3521033"/>
              <a:gd name="connsiteY70" fmla="*/ 148442 h 1897464"/>
              <a:gd name="connsiteX71" fmla="*/ 2036618 w 3521033"/>
              <a:gd name="connsiteY71" fmla="*/ 190005 h 1897464"/>
              <a:gd name="connsiteX72" fmla="*/ 2084119 w 3521033"/>
              <a:gd name="connsiteY72" fmla="*/ 249382 h 1897464"/>
              <a:gd name="connsiteX73" fmla="*/ 2095994 w 3521033"/>
              <a:gd name="connsiteY73" fmla="*/ 267195 h 1897464"/>
              <a:gd name="connsiteX74" fmla="*/ 2119745 w 3521033"/>
              <a:gd name="connsiteY74" fmla="*/ 290946 h 1897464"/>
              <a:gd name="connsiteX75" fmla="*/ 2131620 w 3521033"/>
              <a:gd name="connsiteY75" fmla="*/ 308759 h 1897464"/>
              <a:gd name="connsiteX76" fmla="*/ 2179122 w 3521033"/>
              <a:gd name="connsiteY76" fmla="*/ 362198 h 1897464"/>
              <a:gd name="connsiteX77" fmla="*/ 2214748 w 3521033"/>
              <a:gd name="connsiteY77" fmla="*/ 415637 h 1897464"/>
              <a:gd name="connsiteX78" fmla="*/ 2232561 w 3521033"/>
              <a:gd name="connsiteY78" fmla="*/ 445325 h 1897464"/>
              <a:gd name="connsiteX79" fmla="*/ 2274124 w 3521033"/>
              <a:gd name="connsiteY79" fmla="*/ 486888 h 1897464"/>
              <a:gd name="connsiteX80" fmla="*/ 2303813 w 3521033"/>
              <a:gd name="connsiteY80" fmla="*/ 522514 h 1897464"/>
              <a:gd name="connsiteX81" fmla="*/ 2327563 w 3521033"/>
              <a:gd name="connsiteY81" fmla="*/ 558140 h 1897464"/>
              <a:gd name="connsiteX82" fmla="*/ 2351314 w 3521033"/>
              <a:gd name="connsiteY82" fmla="*/ 575953 h 1897464"/>
              <a:gd name="connsiteX83" fmla="*/ 2369127 w 3521033"/>
              <a:gd name="connsiteY83" fmla="*/ 599704 h 1897464"/>
              <a:gd name="connsiteX84" fmla="*/ 2392878 w 3521033"/>
              <a:gd name="connsiteY84" fmla="*/ 617517 h 1897464"/>
              <a:gd name="connsiteX85" fmla="*/ 2422566 w 3521033"/>
              <a:gd name="connsiteY85" fmla="*/ 653143 h 1897464"/>
              <a:gd name="connsiteX86" fmla="*/ 2446317 w 3521033"/>
              <a:gd name="connsiteY86" fmla="*/ 670956 h 1897464"/>
              <a:gd name="connsiteX87" fmla="*/ 2481943 w 3521033"/>
              <a:gd name="connsiteY87" fmla="*/ 718457 h 1897464"/>
              <a:gd name="connsiteX88" fmla="*/ 2499756 w 3521033"/>
              <a:gd name="connsiteY88" fmla="*/ 736270 h 1897464"/>
              <a:gd name="connsiteX89" fmla="*/ 2535382 w 3521033"/>
              <a:gd name="connsiteY89" fmla="*/ 789709 h 1897464"/>
              <a:gd name="connsiteX90" fmla="*/ 2588820 w 3521033"/>
              <a:gd name="connsiteY90" fmla="*/ 837211 h 1897464"/>
              <a:gd name="connsiteX91" fmla="*/ 2624446 w 3521033"/>
              <a:gd name="connsiteY91" fmla="*/ 878774 h 1897464"/>
              <a:gd name="connsiteX92" fmla="*/ 2660072 w 3521033"/>
              <a:gd name="connsiteY92" fmla="*/ 908463 h 1897464"/>
              <a:gd name="connsiteX93" fmla="*/ 2725387 w 3521033"/>
              <a:gd name="connsiteY93" fmla="*/ 973777 h 1897464"/>
              <a:gd name="connsiteX94" fmla="*/ 2796639 w 3521033"/>
              <a:gd name="connsiteY94" fmla="*/ 1045029 h 1897464"/>
              <a:gd name="connsiteX95" fmla="*/ 2814452 w 3521033"/>
              <a:gd name="connsiteY95" fmla="*/ 1074717 h 1897464"/>
              <a:gd name="connsiteX96" fmla="*/ 2885704 w 3521033"/>
              <a:gd name="connsiteY96" fmla="*/ 1145969 h 1897464"/>
              <a:gd name="connsiteX97" fmla="*/ 2885704 w 3521033"/>
              <a:gd name="connsiteY97" fmla="*/ 1145969 h 1897464"/>
              <a:gd name="connsiteX98" fmla="*/ 2962893 w 3521033"/>
              <a:gd name="connsiteY98" fmla="*/ 1211283 h 1897464"/>
              <a:gd name="connsiteX99" fmla="*/ 3004457 w 3521033"/>
              <a:gd name="connsiteY99" fmla="*/ 1246909 h 1897464"/>
              <a:gd name="connsiteX100" fmla="*/ 3022270 w 3521033"/>
              <a:gd name="connsiteY100" fmla="*/ 1258785 h 1897464"/>
              <a:gd name="connsiteX101" fmla="*/ 3057896 w 3521033"/>
              <a:gd name="connsiteY101" fmla="*/ 1300348 h 1897464"/>
              <a:gd name="connsiteX102" fmla="*/ 3093522 w 3521033"/>
              <a:gd name="connsiteY102" fmla="*/ 1330037 h 1897464"/>
              <a:gd name="connsiteX103" fmla="*/ 3164774 w 3521033"/>
              <a:gd name="connsiteY103" fmla="*/ 1407226 h 1897464"/>
              <a:gd name="connsiteX104" fmla="*/ 3200400 w 3521033"/>
              <a:gd name="connsiteY104" fmla="*/ 1442852 h 1897464"/>
              <a:gd name="connsiteX105" fmla="*/ 3230088 w 3521033"/>
              <a:gd name="connsiteY105" fmla="*/ 1484416 h 1897464"/>
              <a:gd name="connsiteX106" fmla="*/ 3301340 w 3521033"/>
              <a:gd name="connsiteY106" fmla="*/ 1543792 h 1897464"/>
              <a:gd name="connsiteX107" fmla="*/ 3319153 w 3521033"/>
              <a:gd name="connsiteY107" fmla="*/ 1561605 h 1897464"/>
              <a:gd name="connsiteX108" fmla="*/ 3348841 w 3521033"/>
              <a:gd name="connsiteY108" fmla="*/ 1603169 h 1897464"/>
              <a:gd name="connsiteX109" fmla="*/ 3372592 w 3521033"/>
              <a:gd name="connsiteY109" fmla="*/ 1644733 h 1897464"/>
              <a:gd name="connsiteX110" fmla="*/ 3390405 w 3521033"/>
              <a:gd name="connsiteY110" fmla="*/ 1656608 h 1897464"/>
              <a:gd name="connsiteX111" fmla="*/ 3461657 w 3521033"/>
              <a:gd name="connsiteY111" fmla="*/ 1745673 h 1897464"/>
              <a:gd name="connsiteX112" fmla="*/ 3473532 w 3521033"/>
              <a:gd name="connsiteY112" fmla="*/ 1763486 h 1897464"/>
              <a:gd name="connsiteX113" fmla="*/ 3479470 w 3521033"/>
              <a:gd name="connsiteY113" fmla="*/ 1781299 h 1897464"/>
              <a:gd name="connsiteX114" fmla="*/ 3521033 w 3521033"/>
              <a:gd name="connsiteY114" fmla="*/ 1840676 h 1897464"/>
              <a:gd name="connsiteX115" fmla="*/ 3384467 w 3521033"/>
              <a:gd name="connsiteY115" fmla="*/ 1846613 h 1897464"/>
              <a:gd name="connsiteX116" fmla="*/ 3283527 w 3521033"/>
              <a:gd name="connsiteY116" fmla="*/ 1864426 h 1897464"/>
              <a:gd name="connsiteX117" fmla="*/ 1603169 w 3521033"/>
              <a:gd name="connsiteY117" fmla="*/ 1870364 h 1897464"/>
              <a:gd name="connsiteX118" fmla="*/ 178130 w 3521033"/>
              <a:gd name="connsiteY118" fmla="*/ 1882239 h 1897464"/>
              <a:gd name="connsiteX119" fmla="*/ 53439 w 3521033"/>
              <a:gd name="connsiteY119" fmla="*/ 1882239 h 1897464"/>
              <a:gd name="connsiteX120" fmla="*/ 0 w 3521033"/>
              <a:gd name="connsiteY120" fmla="*/ 1858488 h 189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521033" h="1897464">
                <a:moveTo>
                  <a:pt x="0" y="1858488"/>
                </a:moveTo>
                <a:lnTo>
                  <a:pt x="0" y="1858488"/>
                </a:lnTo>
                <a:cubicBezTo>
                  <a:pt x="66020" y="1766061"/>
                  <a:pt x="-5529" y="1861413"/>
                  <a:pt x="59376" y="1787237"/>
                </a:cubicBezTo>
                <a:cubicBezTo>
                  <a:pt x="70739" y="1774251"/>
                  <a:pt x="74787" y="1760686"/>
                  <a:pt x="83127" y="1745673"/>
                </a:cubicBezTo>
                <a:cubicBezTo>
                  <a:pt x="88732" y="1735585"/>
                  <a:pt x="94322" y="1725439"/>
                  <a:pt x="100940" y="1715985"/>
                </a:cubicBezTo>
                <a:cubicBezTo>
                  <a:pt x="135880" y="1666071"/>
                  <a:pt x="111792" y="1704313"/>
                  <a:pt x="142504" y="1668483"/>
                </a:cubicBezTo>
                <a:cubicBezTo>
                  <a:pt x="148944" y="1660969"/>
                  <a:pt x="153877" y="1652247"/>
                  <a:pt x="160317" y="1644733"/>
                </a:cubicBezTo>
                <a:cubicBezTo>
                  <a:pt x="165782" y="1638357"/>
                  <a:pt x="172665" y="1633296"/>
                  <a:pt x="178130" y="1626920"/>
                </a:cubicBezTo>
                <a:cubicBezTo>
                  <a:pt x="184570" y="1619406"/>
                  <a:pt x="190191" y="1611222"/>
                  <a:pt x="195943" y="1603169"/>
                </a:cubicBezTo>
                <a:cubicBezTo>
                  <a:pt x="200091" y="1597362"/>
                  <a:pt x="202772" y="1590402"/>
                  <a:pt x="207818" y="1585356"/>
                </a:cubicBezTo>
                <a:cubicBezTo>
                  <a:pt x="214816" y="1578358"/>
                  <a:pt x="223652" y="1573481"/>
                  <a:pt x="231569" y="1567543"/>
                </a:cubicBezTo>
                <a:cubicBezTo>
                  <a:pt x="257555" y="1515569"/>
                  <a:pt x="224074" y="1574600"/>
                  <a:pt x="279070" y="1514104"/>
                </a:cubicBezTo>
                <a:cubicBezTo>
                  <a:pt x="296669" y="1494745"/>
                  <a:pt x="305627" y="1469798"/>
                  <a:pt x="320633" y="1448790"/>
                </a:cubicBezTo>
                <a:cubicBezTo>
                  <a:pt x="323887" y="1444234"/>
                  <a:pt x="328866" y="1441165"/>
                  <a:pt x="332509" y="1436914"/>
                </a:cubicBezTo>
                <a:cubicBezTo>
                  <a:pt x="340756" y="1427292"/>
                  <a:pt x="348342" y="1417122"/>
                  <a:pt x="356259" y="1407226"/>
                </a:cubicBezTo>
                <a:cubicBezTo>
                  <a:pt x="370493" y="1364526"/>
                  <a:pt x="349761" y="1417868"/>
                  <a:pt x="397823" y="1353787"/>
                </a:cubicBezTo>
                <a:cubicBezTo>
                  <a:pt x="403761" y="1345870"/>
                  <a:pt x="409884" y="1338090"/>
                  <a:pt x="415636" y="1330037"/>
                </a:cubicBezTo>
                <a:cubicBezTo>
                  <a:pt x="419784" y="1324230"/>
                  <a:pt x="422992" y="1317747"/>
                  <a:pt x="427511" y="1312224"/>
                </a:cubicBezTo>
                <a:cubicBezTo>
                  <a:pt x="440834" y="1295940"/>
                  <a:pt x="455606" y="1280885"/>
                  <a:pt x="469075" y="1264722"/>
                </a:cubicBezTo>
                <a:cubicBezTo>
                  <a:pt x="507158" y="1219023"/>
                  <a:pt x="466966" y="1260894"/>
                  <a:pt x="504701" y="1223159"/>
                </a:cubicBezTo>
                <a:cubicBezTo>
                  <a:pt x="508659" y="1215242"/>
                  <a:pt x="511666" y="1206773"/>
                  <a:pt x="516576" y="1199408"/>
                </a:cubicBezTo>
                <a:cubicBezTo>
                  <a:pt x="523343" y="1189258"/>
                  <a:pt x="536740" y="1182007"/>
                  <a:pt x="546265" y="1175657"/>
                </a:cubicBezTo>
                <a:cubicBezTo>
                  <a:pt x="550223" y="1169719"/>
                  <a:pt x="552568" y="1162302"/>
                  <a:pt x="558140" y="1157844"/>
                </a:cubicBezTo>
                <a:cubicBezTo>
                  <a:pt x="563027" y="1153934"/>
                  <a:pt x="571527" y="1156333"/>
                  <a:pt x="575953" y="1151907"/>
                </a:cubicBezTo>
                <a:cubicBezTo>
                  <a:pt x="582212" y="1145648"/>
                  <a:pt x="582517" y="1135237"/>
                  <a:pt x="587828" y="1128156"/>
                </a:cubicBezTo>
                <a:cubicBezTo>
                  <a:pt x="605834" y="1104148"/>
                  <a:pt x="611055" y="1104667"/>
                  <a:pt x="635330" y="1092530"/>
                </a:cubicBezTo>
                <a:cubicBezTo>
                  <a:pt x="639288" y="1084613"/>
                  <a:pt x="641539" y="1075579"/>
                  <a:pt x="647205" y="1068779"/>
                </a:cubicBezTo>
                <a:cubicBezTo>
                  <a:pt x="651773" y="1063297"/>
                  <a:pt x="659211" y="1061052"/>
                  <a:pt x="665018" y="1056904"/>
                </a:cubicBezTo>
                <a:cubicBezTo>
                  <a:pt x="673071" y="1051152"/>
                  <a:pt x="680852" y="1045029"/>
                  <a:pt x="688769" y="1039091"/>
                </a:cubicBezTo>
                <a:cubicBezTo>
                  <a:pt x="707453" y="1001723"/>
                  <a:pt x="702866" y="1004676"/>
                  <a:pt x="730332" y="973777"/>
                </a:cubicBezTo>
                <a:cubicBezTo>
                  <a:pt x="737770" y="965409"/>
                  <a:pt x="747662" y="959198"/>
                  <a:pt x="754083" y="950026"/>
                </a:cubicBezTo>
                <a:cubicBezTo>
                  <a:pt x="761697" y="939149"/>
                  <a:pt x="764768" y="925601"/>
                  <a:pt x="771896" y="914400"/>
                </a:cubicBezTo>
                <a:cubicBezTo>
                  <a:pt x="778700" y="903708"/>
                  <a:pt x="788042" y="894850"/>
                  <a:pt x="795646" y="884712"/>
                </a:cubicBezTo>
                <a:cubicBezTo>
                  <a:pt x="811798" y="863176"/>
                  <a:pt x="826996" y="840934"/>
                  <a:pt x="843148" y="819398"/>
                </a:cubicBezTo>
                <a:cubicBezTo>
                  <a:pt x="850752" y="809259"/>
                  <a:pt x="866898" y="789709"/>
                  <a:pt x="866898" y="789709"/>
                </a:cubicBezTo>
                <a:cubicBezTo>
                  <a:pt x="880100" y="750107"/>
                  <a:pt x="861293" y="795259"/>
                  <a:pt x="896587" y="754083"/>
                </a:cubicBezTo>
                <a:cubicBezTo>
                  <a:pt x="919746" y="727064"/>
                  <a:pt x="899663" y="737083"/>
                  <a:pt x="914400" y="712520"/>
                </a:cubicBezTo>
                <a:cubicBezTo>
                  <a:pt x="917280" y="707720"/>
                  <a:pt x="922317" y="704603"/>
                  <a:pt x="926275" y="700644"/>
                </a:cubicBezTo>
                <a:cubicBezTo>
                  <a:pt x="928254" y="692727"/>
                  <a:pt x="928564" y="684193"/>
                  <a:pt x="932213" y="676894"/>
                </a:cubicBezTo>
                <a:cubicBezTo>
                  <a:pt x="934717" y="671887"/>
                  <a:pt x="940369" y="669202"/>
                  <a:pt x="944088" y="665018"/>
                </a:cubicBezTo>
                <a:cubicBezTo>
                  <a:pt x="956211" y="651380"/>
                  <a:pt x="968588" y="637918"/>
                  <a:pt x="979714" y="623455"/>
                </a:cubicBezTo>
                <a:cubicBezTo>
                  <a:pt x="988416" y="612142"/>
                  <a:pt x="995548" y="599704"/>
                  <a:pt x="1003465" y="587829"/>
                </a:cubicBezTo>
                <a:cubicBezTo>
                  <a:pt x="1007423" y="581891"/>
                  <a:pt x="1011669" y="576135"/>
                  <a:pt x="1015340" y="570016"/>
                </a:cubicBezTo>
                <a:cubicBezTo>
                  <a:pt x="1028630" y="547866"/>
                  <a:pt x="1034472" y="535819"/>
                  <a:pt x="1050966" y="516577"/>
                </a:cubicBezTo>
                <a:cubicBezTo>
                  <a:pt x="1071120" y="493064"/>
                  <a:pt x="1069229" y="503952"/>
                  <a:pt x="1086592" y="475013"/>
                </a:cubicBezTo>
                <a:cubicBezTo>
                  <a:pt x="1093423" y="463628"/>
                  <a:pt x="1099013" y="451520"/>
                  <a:pt x="1104405" y="439387"/>
                </a:cubicBezTo>
                <a:cubicBezTo>
                  <a:pt x="1106947" y="433668"/>
                  <a:pt x="1107544" y="427172"/>
                  <a:pt x="1110343" y="421574"/>
                </a:cubicBezTo>
                <a:cubicBezTo>
                  <a:pt x="1114201" y="413858"/>
                  <a:pt x="1136666" y="384049"/>
                  <a:pt x="1140031" y="380011"/>
                </a:cubicBezTo>
                <a:cubicBezTo>
                  <a:pt x="1143615" y="375710"/>
                  <a:pt x="1148409" y="372506"/>
                  <a:pt x="1151906" y="368135"/>
                </a:cubicBezTo>
                <a:cubicBezTo>
                  <a:pt x="1189319" y="321368"/>
                  <a:pt x="1135007" y="383482"/>
                  <a:pt x="1175657" y="326572"/>
                </a:cubicBezTo>
                <a:cubicBezTo>
                  <a:pt x="1180538" y="319739"/>
                  <a:pt x="1187532" y="314697"/>
                  <a:pt x="1193470" y="308759"/>
                </a:cubicBezTo>
                <a:cubicBezTo>
                  <a:pt x="1195449" y="302821"/>
                  <a:pt x="1196187" y="296313"/>
                  <a:pt x="1199407" y="290946"/>
                </a:cubicBezTo>
                <a:cubicBezTo>
                  <a:pt x="1202287" y="286145"/>
                  <a:pt x="1207699" y="283371"/>
                  <a:pt x="1211283" y="279070"/>
                </a:cubicBezTo>
                <a:cubicBezTo>
                  <a:pt x="1217618" y="271468"/>
                  <a:pt x="1224005" y="263806"/>
                  <a:pt x="1229096" y="255320"/>
                </a:cubicBezTo>
                <a:cubicBezTo>
                  <a:pt x="1235927" y="243935"/>
                  <a:pt x="1239872" y="230953"/>
                  <a:pt x="1246909" y="219694"/>
                </a:cubicBezTo>
                <a:cubicBezTo>
                  <a:pt x="1249876" y="214947"/>
                  <a:pt x="1255425" y="212297"/>
                  <a:pt x="1258784" y="207818"/>
                </a:cubicBezTo>
                <a:cubicBezTo>
                  <a:pt x="1267347" y="196400"/>
                  <a:pt x="1274618" y="184067"/>
                  <a:pt x="1282535" y="172192"/>
                </a:cubicBezTo>
                <a:cubicBezTo>
                  <a:pt x="1289280" y="162075"/>
                  <a:pt x="1304854" y="137998"/>
                  <a:pt x="1312223" y="130629"/>
                </a:cubicBezTo>
                <a:cubicBezTo>
                  <a:pt x="1317269" y="125583"/>
                  <a:pt x="1324098" y="122712"/>
                  <a:pt x="1330036" y="118753"/>
                </a:cubicBezTo>
                <a:cubicBezTo>
                  <a:pt x="1357745" y="77189"/>
                  <a:pt x="1341912" y="91044"/>
                  <a:pt x="1371600" y="71252"/>
                </a:cubicBezTo>
                <a:cubicBezTo>
                  <a:pt x="1387047" y="24904"/>
                  <a:pt x="1361740" y="91982"/>
                  <a:pt x="1407226" y="23751"/>
                </a:cubicBezTo>
                <a:cubicBezTo>
                  <a:pt x="1411184" y="17813"/>
                  <a:pt x="1413163" y="9896"/>
                  <a:pt x="1419101" y="5938"/>
                </a:cubicBezTo>
                <a:cubicBezTo>
                  <a:pt x="1425891" y="1411"/>
                  <a:pt x="1434935" y="1979"/>
                  <a:pt x="1442852" y="0"/>
                </a:cubicBezTo>
                <a:lnTo>
                  <a:pt x="1805049" y="11876"/>
                </a:lnTo>
                <a:cubicBezTo>
                  <a:pt x="1937536" y="16665"/>
                  <a:pt x="1895492" y="11115"/>
                  <a:pt x="1971304" y="23751"/>
                </a:cubicBezTo>
                <a:cubicBezTo>
                  <a:pt x="1967345" y="27709"/>
                  <a:pt x="1959428" y="30028"/>
                  <a:pt x="1959428" y="35626"/>
                </a:cubicBezTo>
                <a:cubicBezTo>
                  <a:pt x="1959428" y="51947"/>
                  <a:pt x="1966143" y="67643"/>
                  <a:pt x="1971304" y="83127"/>
                </a:cubicBezTo>
                <a:cubicBezTo>
                  <a:pt x="1973283" y="89065"/>
                  <a:pt x="1974021" y="95573"/>
                  <a:pt x="1977241" y="100940"/>
                </a:cubicBezTo>
                <a:cubicBezTo>
                  <a:pt x="1980121" y="105741"/>
                  <a:pt x="1986012" y="108158"/>
                  <a:pt x="1989117" y="112816"/>
                </a:cubicBezTo>
                <a:cubicBezTo>
                  <a:pt x="1994027" y="120181"/>
                  <a:pt x="1996082" y="129201"/>
                  <a:pt x="2000992" y="136566"/>
                </a:cubicBezTo>
                <a:cubicBezTo>
                  <a:pt x="2004097" y="141224"/>
                  <a:pt x="2009370" y="144071"/>
                  <a:pt x="2012867" y="148442"/>
                </a:cubicBezTo>
                <a:cubicBezTo>
                  <a:pt x="2029304" y="168988"/>
                  <a:pt x="2021985" y="165616"/>
                  <a:pt x="2036618" y="190005"/>
                </a:cubicBezTo>
                <a:cubicBezTo>
                  <a:pt x="2070973" y="247263"/>
                  <a:pt x="2046831" y="205877"/>
                  <a:pt x="2084119" y="249382"/>
                </a:cubicBezTo>
                <a:cubicBezTo>
                  <a:pt x="2088763" y="254800"/>
                  <a:pt x="2091350" y="261777"/>
                  <a:pt x="2095994" y="267195"/>
                </a:cubicBezTo>
                <a:cubicBezTo>
                  <a:pt x="2103280" y="275696"/>
                  <a:pt x="2112459" y="282445"/>
                  <a:pt x="2119745" y="290946"/>
                </a:cubicBezTo>
                <a:cubicBezTo>
                  <a:pt x="2124389" y="296364"/>
                  <a:pt x="2127052" y="303277"/>
                  <a:pt x="2131620" y="308759"/>
                </a:cubicBezTo>
                <a:cubicBezTo>
                  <a:pt x="2146878" y="327068"/>
                  <a:pt x="2164490" y="343385"/>
                  <a:pt x="2179122" y="362198"/>
                </a:cubicBezTo>
                <a:cubicBezTo>
                  <a:pt x="2192266" y="379097"/>
                  <a:pt x="2203733" y="397279"/>
                  <a:pt x="2214748" y="415637"/>
                </a:cubicBezTo>
                <a:cubicBezTo>
                  <a:pt x="2220686" y="425533"/>
                  <a:pt x="2225173" y="436459"/>
                  <a:pt x="2232561" y="445325"/>
                </a:cubicBezTo>
                <a:cubicBezTo>
                  <a:pt x="2245104" y="460377"/>
                  <a:pt x="2263255" y="470586"/>
                  <a:pt x="2274124" y="486888"/>
                </a:cubicBezTo>
                <a:cubicBezTo>
                  <a:pt x="2316575" y="550561"/>
                  <a:pt x="2250458" y="453913"/>
                  <a:pt x="2303813" y="522514"/>
                </a:cubicBezTo>
                <a:cubicBezTo>
                  <a:pt x="2312575" y="533780"/>
                  <a:pt x="2318081" y="547473"/>
                  <a:pt x="2327563" y="558140"/>
                </a:cubicBezTo>
                <a:cubicBezTo>
                  <a:pt x="2334138" y="565537"/>
                  <a:pt x="2344316" y="568955"/>
                  <a:pt x="2351314" y="575953"/>
                </a:cubicBezTo>
                <a:cubicBezTo>
                  <a:pt x="2358312" y="582951"/>
                  <a:pt x="2362129" y="592706"/>
                  <a:pt x="2369127" y="599704"/>
                </a:cubicBezTo>
                <a:cubicBezTo>
                  <a:pt x="2376125" y="606702"/>
                  <a:pt x="2385880" y="610519"/>
                  <a:pt x="2392878" y="617517"/>
                </a:cubicBezTo>
                <a:cubicBezTo>
                  <a:pt x="2403809" y="628448"/>
                  <a:pt x="2411635" y="642212"/>
                  <a:pt x="2422566" y="653143"/>
                </a:cubicBezTo>
                <a:cubicBezTo>
                  <a:pt x="2429564" y="660141"/>
                  <a:pt x="2439660" y="663633"/>
                  <a:pt x="2446317" y="670956"/>
                </a:cubicBezTo>
                <a:cubicBezTo>
                  <a:pt x="2459631" y="685601"/>
                  <a:pt x="2467948" y="704462"/>
                  <a:pt x="2481943" y="718457"/>
                </a:cubicBezTo>
                <a:cubicBezTo>
                  <a:pt x="2487881" y="724395"/>
                  <a:pt x="2494718" y="729552"/>
                  <a:pt x="2499756" y="736270"/>
                </a:cubicBezTo>
                <a:cubicBezTo>
                  <a:pt x="2512601" y="753397"/>
                  <a:pt x="2519381" y="775486"/>
                  <a:pt x="2535382" y="789709"/>
                </a:cubicBezTo>
                <a:cubicBezTo>
                  <a:pt x="2553195" y="805543"/>
                  <a:pt x="2571968" y="820359"/>
                  <a:pt x="2588820" y="837211"/>
                </a:cubicBezTo>
                <a:cubicBezTo>
                  <a:pt x="2601723" y="850114"/>
                  <a:pt x="2611543" y="865871"/>
                  <a:pt x="2624446" y="878774"/>
                </a:cubicBezTo>
                <a:cubicBezTo>
                  <a:pt x="2635377" y="889705"/>
                  <a:pt x="2649626" y="897068"/>
                  <a:pt x="2660072" y="908463"/>
                </a:cubicBezTo>
                <a:cubicBezTo>
                  <a:pt x="2725729" y="980088"/>
                  <a:pt x="2652398" y="925117"/>
                  <a:pt x="2725387" y="973777"/>
                </a:cubicBezTo>
                <a:cubicBezTo>
                  <a:pt x="2781356" y="1057733"/>
                  <a:pt x="2708263" y="956655"/>
                  <a:pt x="2796639" y="1045029"/>
                </a:cubicBezTo>
                <a:cubicBezTo>
                  <a:pt x="2804800" y="1053189"/>
                  <a:pt x="2806816" y="1066063"/>
                  <a:pt x="2814452" y="1074717"/>
                </a:cubicBezTo>
                <a:cubicBezTo>
                  <a:pt x="2836675" y="1099903"/>
                  <a:pt x="2861953" y="1122218"/>
                  <a:pt x="2885704" y="1145969"/>
                </a:cubicBezTo>
                <a:lnTo>
                  <a:pt x="2885704" y="1145969"/>
                </a:lnTo>
                <a:lnTo>
                  <a:pt x="2962893" y="1211283"/>
                </a:lnTo>
                <a:cubicBezTo>
                  <a:pt x="2976797" y="1223101"/>
                  <a:pt x="2989274" y="1236787"/>
                  <a:pt x="3004457" y="1246909"/>
                </a:cubicBezTo>
                <a:cubicBezTo>
                  <a:pt x="3010395" y="1250868"/>
                  <a:pt x="3017224" y="1253739"/>
                  <a:pt x="3022270" y="1258785"/>
                </a:cubicBezTo>
                <a:cubicBezTo>
                  <a:pt x="3035173" y="1271688"/>
                  <a:pt x="3044993" y="1287445"/>
                  <a:pt x="3057896" y="1300348"/>
                </a:cubicBezTo>
                <a:cubicBezTo>
                  <a:pt x="3068827" y="1311279"/>
                  <a:pt x="3082591" y="1319106"/>
                  <a:pt x="3093522" y="1330037"/>
                </a:cubicBezTo>
                <a:cubicBezTo>
                  <a:pt x="3118282" y="1354797"/>
                  <a:pt x="3140692" y="1381806"/>
                  <a:pt x="3164774" y="1407226"/>
                </a:cubicBezTo>
                <a:cubicBezTo>
                  <a:pt x="3176324" y="1419418"/>
                  <a:pt x="3190639" y="1429186"/>
                  <a:pt x="3200400" y="1442852"/>
                </a:cubicBezTo>
                <a:cubicBezTo>
                  <a:pt x="3210296" y="1456707"/>
                  <a:pt x="3218049" y="1472377"/>
                  <a:pt x="3230088" y="1484416"/>
                </a:cubicBezTo>
                <a:cubicBezTo>
                  <a:pt x="3251949" y="1506277"/>
                  <a:pt x="3279479" y="1521931"/>
                  <a:pt x="3301340" y="1543792"/>
                </a:cubicBezTo>
                <a:cubicBezTo>
                  <a:pt x="3307278" y="1549730"/>
                  <a:pt x="3313907" y="1555048"/>
                  <a:pt x="3319153" y="1561605"/>
                </a:cubicBezTo>
                <a:cubicBezTo>
                  <a:pt x="3329789" y="1574900"/>
                  <a:pt x="3339700" y="1588805"/>
                  <a:pt x="3348841" y="1603169"/>
                </a:cubicBezTo>
                <a:cubicBezTo>
                  <a:pt x="3356988" y="1615972"/>
                  <a:pt x="3361386" y="1633527"/>
                  <a:pt x="3372592" y="1644733"/>
                </a:cubicBezTo>
                <a:cubicBezTo>
                  <a:pt x="3377638" y="1649779"/>
                  <a:pt x="3384467" y="1652650"/>
                  <a:pt x="3390405" y="1656608"/>
                </a:cubicBezTo>
                <a:cubicBezTo>
                  <a:pt x="3414156" y="1686296"/>
                  <a:pt x="3440568" y="1714038"/>
                  <a:pt x="3461657" y="1745673"/>
                </a:cubicBezTo>
                <a:cubicBezTo>
                  <a:pt x="3465615" y="1751611"/>
                  <a:pt x="3470341" y="1757103"/>
                  <a:pt x="3473532" y="1763486"/>
                </a:cubicBezTo>
                <a:cubicBezTo>
                  <a:pt x="3476331" y="1769084"/>
                  <a:pt x="3476190" y="1775969"/>
                  <a:pt x="3479470" y="1781299"/>
                </a:cubicBezTo>
                <a:cubicBezTo>
                  <a:pt x="3492132" y="1801875"/>
                  <a:pt x="3521033" y="1840676"/>
                  <a:pt x="3521033" y="1840676"/>
                </a:cubicBezTo>
                <a:cubicBezTo>
                  <a:pt x="3475511" y="1842655"/>
                  <a:pt x="3429806" y="1842079"/>
                  <a:pt x="3384467" y="1846613"/>
                </a:cubicBezTo>
                <a:cubicBezTo>
                  <a:pt x="3350470" y="1850013"/>
                  <a:pt x="3317691" y="1863970"/>
                  <a:pt x="3283527" y="1864426"/>
                </a:cubicBezTo>
                <a:lnTo>
                  <a:pt x="1603169" y="1870364"/>
                </a:lnTo>
                <a:cubicBezTo>
                  <a:pt x="1095505" y="1926765"/>
                  <a:pt x="1562973" y="1876743"/>
                  <a:pt x="178130" y="1882239"/>
                </a:cubicBezTo>
                <a:lnTo>
                  <a:pt x="53439" y="1882239"/>
                </a:lnTo>
                <a:lnTo>
                  <a:pt x="0" y="1858488"/>
                </a:lnTo>
                <a:close/>
              </a:path>
            </a:pathLst>
          </a:custGeom>
          <a:solidFill>
            <a:srgbClr val="5FCBE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in areas of a warehouse | AR Ra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9" y="1604655"/>
            <a:ext cx="6026728" cy="40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6976312" y="5237020"/>
            <a:ext cx="2588821" cy="457200"/>
          </a:xfrm>
          <a:prstGeom prst="borderCallout1">
            <a:avLst>
              <a:gd name="adj1" fmla="val 18750"/>
              <a:gd name="adj2" fmla="val -8333"/>
              <a:gd name="adj3" fmla="val -139448"/>
              <a:gd name="adj4" fmla="val -49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 (Staging area)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347849" y="3325091"/>
            <a:ext cx="5421086" cy="2369127"/>
          </a:xfrm>
          <a:custGeom>
            <a:avLst/>
            <a:gdLst>
              <a:gd name="connsiteX0" fmla="*/ 0 w 5421086"/>
              <a:gd name="connsiteY0" fmla="*/ 1591293 h 2369127"/>
              <a:gd name="connsiteX1" fmla="*/ 0 w 5421086"/>
              <a:gd name="connsiteY1" fmla="*/ 1591293 h 2369127"/>
              <a:gd name="connsiteX2" fmla="*/ 47502 w 5421086"/>
              <a:gd name="connsiteY2" fmla="*/ 1549730 h 2369127"/>
              <a:gd name="connsiteX3" fmla="*/ 89065 w 5421086"/>
              <a:gd name="connsiteY3" fmla="*/ 1525979 h 2369127"/>
              <a:gd name="connsiteX4" fmla="*/ 118754 w 5421086"/>
              <a:gd name="connsiteY4" fmla="*/ 1502228 h 2369127"/>
              <a:gd name="connsiteX5" fmla="*/ 160317 w 5421086"/>
              <a:gd name="connsiteY5" fmla="*/ 1478478 h 2369127"/>
              <a:gd name="connsiteX6" fmla="*/ 190006 w 5421086"/>
              <a:gd name="connsiteY6" fmla="*/ 1454727 h 2369127"/>
              <a:gd name="connsiteX7" fmla="*/ 219694 w 5421086"/>
              <a:gd name="connsiteY7" fmla="*/ 1436914 h 2369127"/>
              <a:gd name="connsiteX8" fmla="*/ 249382 w 5421086"/>
              <a:gd name="connsiteY8" fmla="*/ 1413164 h 2369127"/>
              <a:gd name="connsiteX9" fmla="*/ 279070 w 5421086"/>
              <a:gd name="connsiteY9" fmla="*/ 1401288 h 2369127"/>
              <a:gd name="connsiteX10" fmla="*/ 302821 w 5421086"/>
              <a:gd name="connsiteY10" fmla="*/ 1389413 h 2369127"/>
              <a:gd name="connsiteX11" fmla="*/ 326572 w 5421086"/>
              <a:gd name="connsiteY11" fmla="*/ 1371600 h 2369127"/>
              <a:gd name="connsiteX12" fmla="*/ 385948 w 5421086"/>
              <a:gd name="connsiteY12" fmla="*/ 1341912 h 2369127"/>
              <a:gd name="connsiteX13" fmla="*/ 421574 w 5421086"/>
              <a:gd name="connsiteY13" fmla="*/ 1318161 h 2369127"/>
              <a:gd name="connsiteX14" fmla="*/ 457200 w 5421086"/>
              <a:gd name="connsiteY14" fmla="*/ 1306286 h 2369127"/>
              <a:gd name="connsiteX15" fmla="*/ 510639 w 5421086"/>
              <a:gd name="connsiteY15" fmla="*/ 1276597 h 2369127"/>
              <a:gd name="connsiteX16" fmla="*/ 552203 w 5421086"/>
              <a:gd name="connsiteY16" fmla="*/ 1264722 h 2369127"/>
              <a:gd name="connsiteX17" fmla="*/ 635330 w 5421086"/>
              <a:gd name="connsiteY17" fmla="*/ 1229096 h 2369127"/>
              <a:gd name="connsiteX18" fmla="*/ 694707 w 5421086"/>
              <a:gd name="connsiteY18" fmla="*/ 1199408 h 2369127"/>
              <a:gd name="connsiteX19" fmla="*/ 712520 w 5421086"/>
              <a:gd name="connsiteY19" fmla="*/ 1187532 h 2369127"/>
              <a:gd name="connsiteX20" fmla="*/ 736270 w 5421086"/>
              <a:gd name="connsiteY20" fmla="*/ 1181595 h 2369127"/>
              <a:gd name="connsiteX21" fmla="*/ 777834 w 5421086"/>
              <a:gd name="connsiteY21" fmla="*/ 1145969 h 2369127"/>
              <a:gd name="connsiteX22" fmla="*/ 795647 w 5421086"/>
              <a:gd name="connsiteY22" fmla="*/ 1140031 h 2369127"/>
              <a:gd name="connsiteX23" fmla="*/ 813460 w 5421086"/>
              <a:gd name="connsiteY23" fmla="*/ 1128156 h 2369127"/>
              <a:gd name="connsiteX24" fmla="*/ 843148 w 5421086"/>
              <a:gd name="connsiteY24" fmla="*/ 1116280 h 2369127"/>
              <a:gd name="connsiteX25" fmla="*/ 866899 w 5421086"/>
              <a:gd name="connsiteY25" fmla="*/ 1092530 h 2369127"/>
              <a:gd name="connsiteX26" fmla="*/ 884712 w 5421086"/>
              <a:gd name="connsiteY26" fmla="*/ 1086592 h 2369127"/>
              <a:gd name="connsiteX27" fmla="*/ 926276 w 5421086"/>
              <a:gd name="connsiteY27" fmla="*/ 1062841 h 2369127"/>
              <a:gd name="connsiteX28" fmla="*/ 1068780 w 5421086"/>
              <a:gd name="connsiteY28" fmla="*/ 997527 h 2369127"/>
              <a:gd name="connsiteX29" fmla="*/ 1169720 w 5421086"/>
              <a:gd name="connsiteY29" fmla="*/ 961901 h 2369127"/>
              <a:gd name="connsiteX30" fmla="*/ 1223159 w 5421086"/>
              <a:gd name="connsiteY30" fmla="*/ 938151 h 2369127"/>
              <a:gd name="connsiteX31" fmla="*/ 1335974 w 5421086"/>
              <a:gd name="connsiteY31" fmla="*/ 902525 h 2369127"/>
              <a:gd name="connsiteX32" fmla="*/ 1466603 w 5421086"/>
              <a:gd name="connsiteY32" fmla="*/ 860961 h 2369127"/>
              <a:gd name="connsiteX33" fmla="*/ 1525980 w 5421086"/>
              <a:gd name="connsiteY33" fmla="*/ 843148 h 2369127"/>
              <a:gd name="connsiteX34" fmla="*/ 1698172 w 5421086"/>
              <a:gd name="connsiteY34" fmla="*/ 783771 h 2369127"/>
              <a:gd name="connsiteX35" fmla="*/ 1787237 w 5421086"/>
              <a:gd name="connsiteY35" fmla="*/ 754083 h 2369127"/>
              <a:gd name="connsiteX36" fmla="*/ 2006930 w 5421086"/>
              <a:gd name="connsiteY36" fmla="*/ 670956 h 2369127"/>
              <a:gd name="connsiteX37" fmla="*/ 2113808 w 5421086"/>
              <a:gd name="connsiteY37" fmla="*/ 617517 h 2369127"/>
              <a:gd name="connsiteX38" fmla="*/ 2167247 w 5421086"/>
              <a:gd name="connsiteY38" fmla="*/ 599704 h 2369127"/>
              <a:gd name="connsiteX39" fmla="*/ 2214748 w 5421086"/>
              <a:gd name="connsiteY39" fmla="*/ 581891 h 2369127"/>
              <a:gd name="connsiteX40" fmla="*/ 2256312 w 5421086"/>
              <a:gd name="connsiteY40" fmla="*/ 564078 h 2369127"/>
              <a:gd name="connsiteX41" fmla="*/ 2309751 w 5421086"/>
              <a:gd name="connsiteY41" fmla="*/ 552203 h 2369127"/>
              <a:gd name="connsiteX42" fmla="*/ 2535382 w 5421086"/>
              <a:gd name="connsiteY42" fmla="*/ 451262 h 2369127"/>
              <a:gd name="connsiteX43" fmla="*/ 2582883 w 5421086"/>
              <a:gd name="connsiteY43" fmla="*/ 433449 h 2369127"/>
              <a:gd name="connsiteX44" fmla="*/ 2677886 w 5421086"/>
              <a:gd name="connsiteY44" fmla="*/ 397823 h 2369127"/>
              <a:gd name="connsiteX45" fmla="*/ 2707574 w 5421086"/>
              <a:gd name="connsiteY45" fmla="*/ 374073 h 2369127"/>
              <a:gd name="connsiteX46" fmla="*/ 2749138 w 5421086"/>
              <a:gd name="connsiteY46" fmla="*/ 362197 h 2369127"/>
              <a:gd name="connsiteX47" fmla="*/ 2784764 w 5421086"/>
              <a:gd name="connsiteY47" fmla="*/ 350322 h 2369127"/>
              <a:gd name="connsiteX48" fmla="*/ 2826328 w 5421086"/>
              <a:gd name="connsiteY48" fmla="*/ 338447 h 2369127"/>
              <a:gd name="connsiteX49" fmla="*/ 2856016 w 5421086"/>
              <a:gd name="connsiteY49" fmla="*/ 326571 h 2369127"/>
              <a:gd name="connsiteX50" fmla="*/ 2897580 w 5421086"/>
              <a:gd name="connsiteY50" fmla="*/ 314696 h 2369127"/>
              <a:gd name="connsiteX51" fmla="*/ 2921330 w 5421086"/>
              <a:gd name="connsiteY51" fmla="*/ 302821 h 2369127"/>
              <a:gd name="connsiteX52" fmla="*/ 2974769 w 5421086"/>
              <a:gd name="connsiteY52" fmla="*/ 290945 h 2369127"/>
              <a:gd name="connsiteX53" fmla="*/ 3081647 w 5421086"/>
              <a:gd name="connsiteY53" fmla="*/ 255319 h 2369127"/>
              <a:gd name="connsiteX54" fmla="*/ 3146961 w 5421086"/>
              <a:gd name="connsiteY54" fmla="*/ 237506 h 2369127"/>
              <a:gd name="connsiteX55" fmla="*/ 3188525 w 5421086"/>
              <a:gd name="connsiteY55" fmla="*/ 213756 h 2369127"/>
              <a:gd name="connsiteX56" fmla="*/ 3206338 w 5421086"/>
              <a:gd name="connsiteY56" fmla="*/ 201880 h 2369127"/>
              <a:gd name="connsiteX57" fmla="*/ 3230089 w 5421086"/>
              <a:gd name="connsiteY57" fmla="*/ 190005 h 2369127"/>
              <a:gd name="connsiteX58" fmla="*/ 3247902 w 5421086"/>
              <a:gd name="connsiteY58" fmla="*/ 178130 h 2369127"/>
              <a:gd name="connsiteX59" fmla="*/ 3265715 w 5421086"/>
              <a:gd name="connsiteY59" fmla="*/ 172192 h 2369127"/>
              <a:gd name="connsiteX60" fmla="*/ 3289465 w 5421086"/>
              <a:gd name="connsiteY60" fmla="*/ 160317 h 2369127"/>
              <a:gd name="connsiteX61" fmla="*/ 3319154 w 5421086"/>
              <a:gd name="connsiteY61" fmla="*/ 154379 h 2369127"/>
              <a:gd name="connsiteX62" fmla="*/ 3348842 w 5421086"/>
              <a:gd name="connsiteY62" fmla="*/ 142504 h 2369127"/>
              <a:gd name="connsiteX63" fmla="*/ 3372593 w 5421086"/>
              <a:gd name="connsiteY63" fmla="*/ 136566 h 2369127"/>
              <a:gd name="connsiteX64" fmla="*/ 3396343 w 5421086"/>
              <a:gd name="connsiteY64" fmla="*/ 124691 h 2369127"/>
              <a:gd name="connsiteX65" fmla="*/ 3414156 w 5421086"/>
              <a:gd name="connsiteY65" fmla="*/ 118753 h 2369127"/>
              <a:gd name="connsiteX66" fmla="*/ 3491346 w 5421086"/>
              <a:gd name="connsiteY66" fmla="*/ 95003 h 2369127"/>
              <a:gd name="connsiteX67" fmla="*/ 3509159 w 5421086"/>
              <a:gd name="connsiteY67" fmla="*/ 83127 h 2369127"/>
              <a:gd name="connsiteX68" fmla="*/ 3544785 w 5421086"/>
              <a:gd name="connsiteY68" fmla="*/ 77190 h 2369127"/>
              <a:gd name="connsiteX69" fmla="*/ 3633850 w 5421086"/>
              <a:gd name="connsiteY69" fmla="*/ 65314 h 2369127"/>
              <a:gd name="connsiteX70" fmla="*/ 3693226 w 5421086"/>
              <a:gd name="connsiteY70" fmla="*/ 47501 h 2369127"/>
              <a:gd name="connsiteX71" fmla="*/ 3711039 w 5421086"/>
              <a:gd name="connsiteY71" fmla="*/ 41564 h 2369127"/>
              <a:gd name="connsiteX72" fmla="*/ 3734790 w 5421086"/>
              <a:gd name="connsiteY72" fmla="*/ 35626 h 2369127"/>
              <a:gd name="connsiteX73" fmla="*/ 3752603 w 5421086"/>
              <a:gd name="connsiteY73" fmla="*/ 29688 h 2369127"/>
              <a:gd name="connsiteX74" fmla="*/ 3811980 w 5421086"/>
              <a:gd name="connsiteY74" fmla="*/ 17813 h 2369127"/>
              <a:gd name="connsiteX75" fmla="*/ 3847606 w 5421086"/>
              <a:gd name="connsiteY75" fmla="*/ 5938 h 2369127"/>
              <a:gd name="connsiteX76" fmla="*/ 3865419 w 5421086"/>
              <a:gd name="connsiteY76" fmla="*/ 0 h 2369127"/>
              <a:gd name="connsiteX77" fmla="*/ 3877294 w 5421086"/>
              <a:gd name="connsiteY77" fmla="*/ 0 h 2369127"/>
              <a:gd name="connsiteX78" fmla="*/ 5421086 w 5421086"/>
              <a:gd name="connsiteY78" fmla="*/ 118753 h 2369127"/>
              <a:gd name="connsiteX79" fmla="*/ 3265715 w 5421086"/>
              <a:gd name="connsiteY79" fmla="*/ 2369127 h 2369127"/>
              <a:gd name="connsiteX80" fmla="*/ 0 w 5421086"/>
              <a:gd name="connsiteY80" fmla="*/ 1591293 h 23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421086" h="2369127">
                <a:moveTo>
                  <a:pt x="0" y="1591293"/>
                </a:moveTo>
                <a:lnTo>
                  <a:pt x="0" y="1591293"/>
                </a:lnTo>
                <a:cubicBezTo>
                  <a:pt x="15834" y="1577439"/>
                  <a:pt x="30536" y="1562172"/>
                  <a:pt x="47502" y="1549730"/>
                </a:cubicBezTo>
                <a:cubicBezTo>
                  <a:pt x="60370" y="1540294"/>
                  <a:pt x="75788" y="1534830"/>
                  <a:pt x="89065" y="1525979"/>
                </a:cubicBezTo>
                <a:cubicBezTo>
                  <a:pt x="99610" y="1518949"/>
                  <a:pt x="108209" y="1509258"/>
                  <a:pt x="118754" y="1502228"/>
                </a:cubicBezTo>
                <a:cubicBezTo>
                  <a:pt x="132031" y="1493377"/>
                  <a:pt x="147040" y="1487329"/>
                  <a:pt x="160317" y="1478478"/>
                </a:cubicBezTo>
                <a:cubicBezTo>
                  <a:pt x="170862" y="1471448"/>
                  <a:pt x="179624" y="1461995"/>
                  <a:pt x="190006" y="1454727"/>
                </a:cubicBezTo>
                <a:cubicBezTo>
                  <a:pt x="199460" y="1448109"/>
                  <a:pt x="210240" y="1443532"/>
                  <a:pt x="219694" y="1436914"/>
                </a:cubicBezTo>
                <a:cubicBezTo>
                  <a:pt x="230076" y="1429647"/>
                  <a:pt x="238515" y="1419684"/>
                  <a:pt x="249382" y="1413164"/>
                </a:cubicBezTo>
                <a:cubicBezTo>
                  <a:pt x="258521" y="1407680"/>
                  <a:pt x="269330" y="1405617"/>
                  <a:pt x="279070" y="1401288"/>
                </a:cubicBezTo>
                <a:cubicBezTo>
                  <a:pt x="287158" y="1397693"/>
                  <a:pt x="295315" y="1394104"/>
                  <a:pt x="302821" y="1389413"/>
                </a:cubicBezTo>
                <a:cubicBezTo>
                  <a:pt x="311213" y="1384168"/>
                  <a:pt x="317921" y="1376406"/>
                  <a:pt x="326572" y="1371600"/>
                </a:cubicBezTo>
                <a:cubicBezTo>
                  <a:pt x="428603" y="1314916"/>
                  <a:pt x="280390" y="1409086"/>
                  <a:pt x="385948" y="1341912"/>
                </a:cubicBezTo>
                <a:cubicBezTo>
                  <a:pt x="397989" y="1334249"/>
                  <a:pt x="408808" y="1324544"/>
                  <a:pt x="421574" y="1318161"/>
                </a:cubicBezTo>
                <a:cubicBezTo>
                  <a:pt x="432770" y="1312563"/>
                  <a:pt x="445857" y="1311580"/>
                  <a:pt x="457200" y="1306286"/>
                </a:cubicBezTo>
                <a:cubicBezTo>
                  <a:pt x="475666" y="1297669"/>
                  <a:pt x="491970" y="1284765"/>
                  <a:pt x="510639" y="1276597"/>
                </a:cubicBezTo>
                <a:cubicBezTo>
                  <a:pt x="523840" y="1270822"/>
                  <a:pt x="538738" y="1269852"/>
                  <a:pt x="552203" y="1264722"/>
                </a:cubicBezTo>
                <a:cubicBezTo>
                  <a:pt x="580375" y="1253990"/>
                  <a:pt x="608366" y="1242578"/>
                  <a:pt x="635330" y="1229096"/>
                </a:cubicBezTo>
                <a:cubicBezTo>
                  <a:pt x="655122" y="1219200"/>
                  <a:pt x="676295" y="1211683"/>
                  <a:pt x="694707" y="1199408"/>
                </a:cubicBezTo>
                <a:cubicBezTo>
                  <a:pt x="700645" y="1195449"/>
                  <a:pt x="705961" y="1190343"/>
                  <a:pt x="712520" y="1187532"/>
                </a:cubicBezTo>
                <a:cubicBezTo>
                  <a:pt x="720020" y="1184317"/>
                  <a:pt x="728353" y="1183574"/>
                  <a:pt x="736270" y="1181595"/>
                </a:cubicBezTo>
                <a:cubicBezTo>
                  <a:pt x="750309" y="1167556"/>
                  <a:pt x="760060" y="1156126"/>
                  <a:pt x="777834" y="1145969"/>
                </a:cubicBezTo>
                <a:cubicBezTo>
                  <a:pt x="783268" y="1142864"/>
                  <a:pt x="790049" y="1142830"/>
                  <a:pt x="795647" y="1140031"/>
                </a:cubicBezTo>
                <a:cubicBezTo>
                  <a:pt x="802030" y="1136840"/>
                  <a:pt x="807077" y="1131347"/>
                  <a:pt x="813460" y="1128156"/>
                </a:cubicBezTo>
                <a:cubicBezTo>
                  <a:pt x="822993" y="1123389"/>
                  <a:pt x="833252" y="1120239"/>
                  <a:pt x="843148" y="1116280"/>
                </a:cubicBezTo>
                <a:cubicBezTo>
                  <a:pt x="851065" y="1108363"/>
                  <a:pt x="857788" y="1099038"/>
                  <a:pt x="866899" y="1092530"/>
                </a:cubicBezTo>
                <a:cubicBezTo>
                  <a:pt x="871992" y="1088892"/>
                  <a:pt x="879278" y="1089697"/>
                  <a:pt x="884712" y="1086592"/>
                </a:cubicBezTo>
                <a:cubicBezTo>
                  <a:pt x="1010371" y="1014787"/>
                  <a:pt x="837790" y="1103681"/>
                  <a:pt x="926276" y="1062841"/>
                </a:cubicBezTo>
                <a:cubicBezTo>
                  <a:pt x="982101" y="1037075"/>
                  <a:pt x="1006885" y="1018159"/>
                  <a:pt x="1068780" y="997527"/>
                </a:cubicBezTo>
                <a:cubicBezTo>
                  <a:pt x="1104393" y="985656"/>
                  <a:pt x="1135141" y="976139"/>
                  <a:pt x="1169720" y="961901"/>
                </a:cubicBezTo>
                <a:cubicBezTo>
                  <a:pt x="1187745" y="954479"/>
                  <a:pt x="1204802" y="944707"/>
                  <a:pt x="1223159" y="938151"/>
                </a:cubicBezTo>
                <a:cubicBezTo>
                  <a:pt x="1260297" y="924887"/>
                  <a:pt x="1298395" y="914482"/>
                  <a:pt x="1335974" y="902525"/>
                </a:cubicBezTo>
                <a:lnTo>
                  <a:pt x="1466603" y="860961"/>
                </a:lnTo>
                <a:cubicBezTo>
                  <a:pt x="1486326" y="854797"/>
                  <a:pt x="1506445" y="849884"/>
                  <a:pt x="1525980" y="843148"/>
                </a:cubicBezTo>
                <a:lnTo>
                  <a:pt x="1698172" y="783771"/>
                </a:lnTo>
                <a:cubicBezTo>
                  <a:pt x="1727792" y="773673"/>
                  <a:pt x="1758593" y="766686"/>
                  <a:pt x="1787237" y="754083"/>
                </a:cubicBezTo>
                <a:cubicBezTo>
                  <a:pt x="1958086" y="678909"/>
                  <a:pt x="1883234" y="701880"/>
                  <a:pt x="2006930" y="670956"/>
                </a:cubicBezTo>
                <a:cubicBezTo>
                  <a:pt x="2052305" y="645747"/>
                  <a:pt x="2065762" y="636201"/>
                  <a:pt x="2113808" y="617517"/>
                </a:cubicBezTo>
                <a:cubicBezTo>
                  <a:pt x="2131308" y="610712"/>
                  <a:pt x="2149541" y="605953"/>
                  <a:pt x="2167247" y="599704"/>
                </a:cubicBezTo>
                <a:cubicBezTo>
                  <a:pt x="2183193" y="594076"/>
                  <a:pt x="2199047" y="588171"/>
                  <a:pt x="2214748" y="581891"/>
                </a:cubicBezTo>
                <a:cubicBezTo>
                  <a:pt x="2228743" y="576293"/>
                  <a:pt x="2241925" y="568574"/>
                  <a:pt x="2256312" y="564078"/>
                </a:cubicBezTo>
                <a:cubicBezTo>
                  <a:pt x="2273729" y="558635"/>
                  <a:pt x="2291938" y="556161"/>
                  <a:pt x="2309751" y="552203"/>
                </a:cubicBezTo>
                <a:cubicBezTo>
                  <a:pt x="2384961" y="518556"/>
                  <a:pt x="2458234" y="480193"/>
                  <a:pt x="2535382" y="451262"/>
                </a:cubicBezTo>
                <a:cubicBezTo>
                  <a:pt x="2551216" y="445324"/>
                  <a:pt x="2566937" y="439077"/>
                  <a:pt x="2582883" y="433449"/>
                </a:cubicBezTo>
                <a:cubicBezTo>
                  <a:pt x="2607167" y="424878"/>
                  <a:pt x="2653948" y="411786"/>
                  <a:pt x="2677886" y="397823"/>
                </a:cubicBezTo>
                <a:cubicBezTo>
                  <a:pt x="2688833" y="391438"/>
                  <a:pt x="2696239" y="379741"/>
                  <a:pt x="2707574" y="374073"/>
                </a:cubicBezTo>
                <a:cubicBezTo>
                  <a:pt x="2720462" y="367629"/>
                  <a:pt x="2735366" y="366435"/>
                  <a:pt x="2749138" y="362197"/>
                </a:cubicBezTo>
                <a:cubicBezTo>
                  <a:pt x="2761102" y="358516"/>
                  <a:pt x="2772800" y="354003"/>
                  <a:pt x="2784764" y="350322"/>
                </a:cubicBezTo>
                <a:cubicBezTo>
                  <a:pt x="2798536" y="346085"/>
                  <a:pt x="2812658" y="343004"/>
                  <a:pt x="2826328" y="338447"/>
                </a:cubicBezTo>
                <a:cubicBezTo>
                  <a:pt x="2836439" y="335076"/>
                  <a:pt x="2845905" y="329942"/>
                  <a:pt x="2856016" y="326571"/>
                </a:cubicBezTo>
                <a:cubicBezTo>
                  <a:pt x="2869686" y="322014"/>
                  <a:pt x="2884038" y="319620"/>
                  <a:pt x="2897580" y="314696"/>
                </a:cubicBezTo>
                <a:cubicBezTo>
                  <a:pt x="2905898" y="311671"/>
                  <a:pt x="2912870" y="305424"/>
                  <a:pt x="2921330" y="302821"/>
                </a:cubicBezTo>
                <a:cubicBezTo>
                  <a:pt x="2938771" y="297455"/>
                  <a:pt x="2957273" y="296129"/>
                  <a:pt x="2974769" y="290945"/>
                </a:cubicBezTo>
                <a:cubicBezTo>
                  <a:pt x="3010775" y="280276"/>
                  <a:pt x="3045539" y="265635"/>
                  <a:pt x="3081647" y="255319"/>
                </a:cubicBezTo>
                <a:cubicBezTo>
                  <a:pt x="3131057" y="241202"/>
                  <a:pt x="3109232" y="246939"/>
                  <a:pt x="3146961" y="237506"/>
                </a:cubicBezTo>
                <a:cubicBezTo>
                  <a:pt x="3204400" y="194427"/>
                  <a:pt x="3143184" y="236426"/>
                  <a:pt x="3188525" y="213756"/>
                </a:cubicBezTo>
                <a:cubicBezTo>
                  <a:pt x="3194908" y="210565"/>
                  <a:pt x="3200142" y="205421"/>
                  <a:pt x="3206338" y="201880"/>
                </a:cubicBezTo>
                <a:cubicBezTo>
                  <a:pt x="3214023" y="197488"/>
                  <a:pt x="3222404" y="194396"/>
                  <a:pt x="3230089" y="190005"/>
                </a:cubicBezTo>
                <a:cubicBezTo>
                  <a:pt x="3236285" y="186465"/>
                  <a:pt x="3241519" y="181321"/>
                  <a:pt x="3247902" y="178130"/>
                </a:cubicBezTo>
                <a:cubicBezTo>
                  <a:pt x="3253500" y="175331"/>
                  <a:pt x="3259962" y="174658"/>
                  <a:pt x="3265715" y="172192"/>
                </a:cubicBezTo>
                <a:cubicBezTo>
                  <a:pt x="3273850" y="168705"/>
                  <a:pt x="3281068" y="163116"/>
                  <a:pt x="3289465" y="160317"/>
                </a:cubicBezTo>
                <a:cubicBezTo>
                  <a:pt x="3299039" y="157126"/>
                  <a:pt x="3309487" y="157279"/>
                  <a:pt x="3319154" y="154379"/>
                </a:cubicBezTo>
                <a:cubicBezTo>
                  <a:pt x="3329363" y="151316"/>
                  <a:pt x="3338731" y="145874"/>
                  <a:pt x="3348842" y="142504"/>
                </a:cubicBezTo>
                <a:cubicBezTo>
                  <a:pt x="3356584" y="139923"/>
                  <a:pt x="3364952" y="139431"/>
                  <a:pt x="3372593" y="136566"/>
                </a:cubicBezTo>
                <a:cubicBezTo>
                  <a:pt x="3380881" y="133458"/>
                  <a:pt x="3388208" y="128178"/>
                  <a:pt x="3396343" y="124691"/>
                </a:cubicBezTo>
                <a:cubicBezTo>
                  <a:pt x="3402096" y="122225"/>
                  <a:pt x="3408296" y="120951"/>
                  <a:pt x="3414156" y="118753"/>
                </a:cubicBezTo>
                <a:cubicBezTo>
                  <a:pt x="3467962" y="98576"/>
                  <a:pt x="3419780" y="112894"/>
                  <a:pt x="3491346" y="95003"/>
                </a:cubicBezTo>
                <a:cubicBezTo>
                  <a:pt x="3497284" y="91044"/>
                  <a:pt x="3502389" y="85384"/>
                  <a:pt x="3509159" y="83127"/>
                </a:cubicBezTo>
                <a:cubicBezTo>
                  <a:pt x="3520580" y="79320"/>
                  <a:pt x="3532867" y="78893"/>
                  <a:pt x="3544785" y="77190"/>
                </a:cubicBezTo>
                <a:cubicBezTo>
                  <a:pt x="3568909" y="73744"/>
                  <a:pt x="3609172" y="69801"/>
                  <a:pt x="3633850" y="65314"/>
                </a:cubicBezTo>
                <a:cubicBezTo>
                  <a:pt x="3653600" y="61723"/>
                  <a:pt x="3674624" y="53702"/>
                  <a:pt x="3693226" y="47501"/>
                </a:cubicBezTo>
                <a:cubicBezTo>
                  <a:pt x="3699164" y="45522"/>
                  <a:pt x="3704967" y="43082"/>
                  <a:pt x="3711039" y="41564"/>
                </a:cubicBezTo>
                <a:cubicBezTo>
                  <a:pt x="3718956" y="39585"/>
                  <a:pt x="3726943" y="37868"/>
                  <a:pt x="3734790" y="35626"/>
                </a:cubicBezTo>
                <a:cubicBezTo>
                  <a:pt x="3740808" y="33906"/>
                  <a:pt x="3746504" y="31095"/>
                  <a:pt x="3752603" y="29688"/>
                </a:cubicBezTo>
                <a:cubicBezTo>
                  <a:pt x="3772270" y="25149"/>
                  <a:pt x="3792831" y="24196"/>
                  <a:pt x="3811980" y="17813"/>
                </a:cubicBezTo>
                <a:lnTo>
                  <a:pt x="3847606" y="5938"/>
                </a:lnTo>
                <a:cubicBezTo>
                  <a:pt x="3853544" y="3959"/>
                  <a:pt x="3859160" y="0"/>
                  <a:pt x="3865419" y="0"/>
                </a:cubicBezTo>
                <a:lnTo>
                  <a:pt x="3877294" y="0"/>
                </a:lnTo>
                <a:lnTo>
                  <a:pt x="5421086" y="118753"/>
                </a:lnTo>
                <a:lnTo>
                  <a:pt x="3265715" y="2369127"/>
                </a:lnTo>
                <a:lnTo>
                  <a:pt x="0" y="1591293"/>
                </a:lnTo>
                <a:close/>
              </a:path>
            </a:pathLst>
          </a:custGeom>
          <a:solidFill>
            <a:srgbClr val="5FCBEF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Lots of types of bins</a:t>
            </a:r>
          </a:p>
          <a:p>
            <a:r>
              <a:rPr lang="en-US" dirty="0" smtClean="0"/>
              <a:t>Bins can be found under Lists &gt; Supply Chain (or Items) &gt; Bins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31" y="1389412"/>
            <a:ext cx="10339322" cy="4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94" y="1432405"/>
            <a:ext cx="10527816" cy="11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3" y="1389041"/>
            <a:ext cx="10778465" cy="40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3" y="1389041"/>
            <a:ext cx="10778465" cy="4069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774" y="1840675"/>
            <a:ext cx="2380562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0772" y="3362190"/>
            <a:ext cx="2380562" cy="31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0771" y="3663185"/>
            <a:ext cx="2380562" cy="87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3280" y="2901186"/>
            <a:ext cx="2380562" cy="83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14" y="1377537"/>
            <a:ext cx="11044984" cy="41623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7339" y="5617370"/>
            <a:ext cx="8596668" cy="409357"/>
          </a:xfrm>
        </p:spPr>
        <p:txBody>
          <a:bodyPr/>
          <a:lstStyle/>
          <a:p>
            <a:r>
              <a:rPr lang="en-US" dirty="0" smtClean="0"/>
              <a:t>Bin Activity = Bins where item is currently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79" y="1318160"/>
            <a:ext cx="10474898" cy="374142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7339" y="5617370"/>
            <a:ext cx="8596668" cy="409357"/>
          </a:xfrm>
        </p:spPr>
        <p:txBody>
          <a:bodyPr/>
          <a:lstStyle/>
          <a:p>
            <a:r>
              <a:rPr lang="en-US" dirty="0" smtClean="0"/>
              <a:t>Bin Numbers = Bin records that are/were preferred at some point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7339" y="5617370"/>
            <a:ext cx="8596668" cy="409357"/>
          </a:xfrm>
        </p:spPr>
        <p:txBody>
          <a:bodyPr/>
          <a:lstStyle/>
          <a:p>
            <a:r>
              <a:rPr lang="en-US" dirty="0" smtClean="0"/>
              <a:t>Bin Receipt Detail = Bin transfer/adjustment/receipt activity/dates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1270000"/>
            <a:ext cx="7917008" cy="39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7339" y="5617370"/>
            <a:ext cx="8596668" cy="409357"/>
          </a:xfrm>
        </p:spPr>
        <p:txBody>
          <a:bodyPr/>
          <a:lstStyle/>
          <a:p>
            <a:r>
              <a:rPr lang="en-US" dirty="0" smtClean="0"/>
              <a:t>Bin Enhancements = Preferred bin, min/max settings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8" y="1334010"/>
            <a:ext cx="9185334" cy="42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Lots of types of bins</a:t>
            </a:r>
          </a:p>
          <a:p>
            <a:r>
              <a:rPr lang="en-US" dirty="0"/>
              <a:t>Bins can be found under Lists &gt; Supply Chain (or Items) &gt; </a:t>
            </a:r>
            <a:r>
              <a:rPr lang="en-US" dirty="0" smtClean="0"/>
              <a:t>Bins</a:t>
            </a:r>
          </a:p>
          <a:p>
            <a:r>
              <a:rPr lang="en-US" dirty="0" smtClean="0"/>
              <a:t>If </a:t>
            </a:r>
            <a:r>
              <a:rPr lang="en-US" dirty="0"/>
              <a:t>a location is binned, inventory MUST be in a bin at all times.  Inventory transactions must specify the bin.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Binned Locations: Inventory resides in and moves between bins</a:t>
            </a:r>
          </a:p>
          <a:p>
            <a:pPr lvl="1"/>
            <a:r>
              <a:rPr lang="en-US" dirty="0" smtClean="0"/>
              <a:t>We do not ever want inventory outside of a bin and in the Location itself</a:t>
            </a:r>
          </a:p>
          <a:p>
            <a:pPr lvl="1"/>
            <a:r>
              <a:rPr lang="en-US" dirty="0" smtClean="0"/>
              <a:t>Inventory management reviews this regularly to keep inventory in the bin (sometimes users make errors)</a:t>
            </a:r>
            <a:endParaRPr lang="en-US" dirty="0"/>
          </a:p>
          <a:p>
            <a:r>
              <a:rPr lang="en-US" dirty="0" err="1" smtClean="0"/>
              <a:t>Unbinned</a:t>
            </a:r>
            <a:r>
              <a:rPr lang="en-US" dirty="0" smtClean="0"/>
              <a:t> Locations: Inventory does not reside in or move between bins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7" y="2063508"/>
            <a:ext cx="11116601" cy="19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7" y="2063508"/>
            <a:ext cx="11116601" cy="1980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33901" y="3621974"/>
            <a:ext cx="712520" cy="504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048490"/>
            <a:ext cx="11191094" cy="27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048490"/>
            <a:ext cx="11191094" cy="27432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3900" y="3538848"/>
            <a:ext cx="3610099" cy="451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9912560" cy="18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Lots of types of bins</a:t>
            </a:r>
          </a:p>
          <a:p>
            <a:r>
              <a:rPr lang="en-US" dirty="0"/>
              <a:t>Bins can be found under Lists &gt; Supply Chain (or Items) &gt; </a:t>
            </a:r>
            <a:r>
              <a:rPr lang="en-US" dirty="0" smtClean="0"/>
              <a:t>Bins</a:t>
            </a:r>
          </a:p>
          <a:p>
            <a:r>
              <a:rPr lang="en-US" dirty="0" smtClean="0"/>
              <a:t>If a location is binned, inventory MUST be in a bin at all times.  Inventory transactions must specify the bin.</a:t>
            </a:r>
          </a:p>
          <a:p>
            <a:r>
              <a:rPr lang="en-US" dirty="0" smtClean="0"/>
              <a:t>Non-binned locations will not have inventory detail.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b="1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b="1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Locations: Binned vs </a:t>
            </a:r>
            <a:r>
              <a:rPr lang="en-US" dirty="0" err="1"/>
              <a:t>Unbinned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Binned Locations</a:t>
            </a:r>
          </a:p>
          <a:p>
            <a:pPr lvl="1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err="1" smtClean="0"/>
              <a:t>Shawland</a:t>
            </a:r>
            <a:endParaRPr lang="en-US" dirty="0" smtClean="0"/>
          </a:p>
          <a:p>
            <a:pPr lvl="1"/>
            <a:r>
              <a:rPr lang="en-US" dirty="0" smtClean="0"/>
              <a:t>PBG</a:t>
            </a:r>
            <a:endParaRPr lang="en-US" dirty="0" smtClean="0"/>
          </a:p>
          <a:p>
            <a:r>
              <a:rPr lang="en-US" dirty="0" err="1" smtClean="0"/>
              <a:t>Unbinned</a:t>
            </a:r>
            <a:r>
              <a:rPr lang="en-US" dirty="0" smtClean="0"/>
              <a:t> Locations</a:t>
            </a:r>
          </a:p>
          <a:p>
            <a:pPr lvl="1"/>
            <a:r>
              <a:rPr lang="en-US" dirty="0" smtClean="0"/>
              <a:t>Creative Images</a:t>
            </a:r>
          </a:p>
          <a:p>
            <a:pPr lvl="1"/>
            <a:r>
              <a:rPr lang="en-US" dirty="0" smtClean="0"/>
              <a:t>Direct Import</a:t>
            </a:r>
          </a:p>
          <a:p>
            <a:pPr lvl="1"/>
            <a:r>
              <a:rPr lang="en-US" dirty="0" smtClean="0"/>
              <a:t>Outside Domestic</a:t>
            </a:r>
          </a:p>
          <a:p>
            <a:pPr lvl="1"/>
            <a:r>
              <a:rPr lang="en-US" dirty="0" smtClean="0"/>
              <a:t>Outside International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Location Inventory Availability &lt;&gt; Bin Inventory Availability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Location Inventory Availability &lt;&gt; Bin Inventory Availability</a:t>
            </a:r>
          </a:p>
          <a:p>
            <a:pPr lvl="1"/>
            <a:r>
              <a:rPr lang="en-US" dirty="0" smtClean="0"/>
              <a:t>Location Inventory Availability</a:t>
            </a:r>
          </a:p>
          <a:p>
            <a:pPr lvl="2"/>
            <a:r>
              <a:rPr lang="en-US" dirty="0" smtClean="0"/>
              <a:t>Is this inventory allocated/committed to a transaction?</a:t>
            </a:r>
          </a:p>
          <a:p>
            <a:pPr lvl="2"/>
            <a:r>
              <a:rPr lang="en-US" dirty="0" smtClean="0"/>
              <a:t>Can I allocate/commit this inventory to a transaction?</a:t>
            </a:r>
          </a:p>
          <a:p>
            <a:pPr lvl="1"/>
            <a:r>
              <a:rPr lang="en-US" dirty="0" smtClean="0"/>
              <a:t>Bin Inventory Availability</a:t>
            </a:r>
          </a:p>
          <a:p>
            <a:pPr lvl="2"/>
            <a:r>
              <a:rPr lang="en-US" dirty="0" smtClean="0"/>
              <a:t>Can I move this inventory between bins within the warehouse?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4805" y="1312223"/>
            <a:ext cx="1217221" cy="4654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4" y="1458635"/>
            <a:ext cx="10349028" cy="44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7" y="1521721"/>
            <a:ext cx="9755579" cy="4248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3149" y="4773881"/>
            <a:ext cx="1870363" cy="231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4" y="1458635"/>
            <a:ext cx="10349028" cy="4455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834" y="5409210"/>
            <a:ext cx="10349027" cy="504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On Hand = What is physically in the location</a:t>
            </a:r>
          </a:p>
          <a:p>
            <a:r>
              <a:rPr lang="en-US" dirty="0" smtClean="0"/>
              <a:t>Allocated/Committed = What is committed/”locked” to an order</a:t>
            </a:r>
          </a:p>
          <a:p>
            <a:r>
              <a:rPr lang="en-US" dirty="0" smtClean="0"/>
              <a:t>Available = On Hand – Allocated/Committed</a:t>
            </a:r>
          </a:p>
          <a:p>
            <a:r>
              <a:rPr lang="en-US" dirty="0" smtClean="0"/>
              <a:t>Unallocated/Backordered = What is on open orders but not committed or backordered</a:t>
            </a:r>
          </a:p>
          <a:p>
            <a:r>
              <a:rPr lang="en-US" dirty="0" smtClean="0"/>
              <a:t>Net Available = Available – Unallocated/Backordered</a:t>
            </a:r>
          </a:p>
          <a:p>
            <a:r>
              <a:rPr lang="en-US" dirty="0" smtClean="0"/>
              <a:t>On Order = What is on open/released POs/WOs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Qty</a:t>
            </a:r>
            <a:r>
              <a:rPr lang="en-US" dirty="0" smtClean="0"/>
              <a:t> = Net Available + On Order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Inventory gets committed to Sales Orders, Work Orders, Transfer Orders</a:t>
            </a:r>
          </a:p>
          <a:p>
            <a:r>
              <a:rPr lang="en-US" dirty="0" smtClean="0"/>
              <a:t>Once committed, it “sticks” with that order and is not available for other orders unless it is re-allocated</a:t>
            </a:r>
          </a:p>
          <a:p>
            <a:r>
              <a:rPr lang="en-US" dirty="0" smtClean="0"/>
              <a:t>Meaning, the same inventory cannot be committed/allocated to two different sales orders = no risk of doubl</a:t>
            </a:r>
            <a:r>
              <a:rPr lang="en-US" dirty="0" smtClean="0"/>
              <a:t>e-dipping.  Inventory must be re-allocated/”freed up” to commit to another transaction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08826"/>
            <a:ext cx="8362950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454545"/>
            <a:ext cx="780097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09" y="3014283"/>
            <a:ext cx="8305800" cy="933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815" y="271916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4D5F79"/>
                </a:solidFill>
                <a:latin typeface="Open Sans"/>
              </a:rPr>
              <a:t>8044632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2815" y="127000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5F79"/>
                </a:solidFill>
                <a:latin typeface="Open Sans"/>
              </a:rPr>
              <a:t>8045329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2815" y="418068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5F79"/>
                </a:solidFill>
                <a:latin typeface="Open Sans"/>
              </a:rPr>
              <a:t>8045323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Locations: Binned vs </a:t>
            </a:r>
            <a:r>
              <a:rPr lang="en-US" dirty="0" err="1"/>
              <a:t>Unbinned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7701" y="2846511"/>
            <a:ext cx="2898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(Screenshot is not</a:t>
            </a:r>
          </a:p>
          <a:p>
            <a:r>
              <a:rPr lang="en-US" dirty="0" smtClean="0"/>
              <a:t>complete list of locations)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Location Inventory Availability &lt;&gt; Bin Inventory Availability</a:t>
            </a:r>
          </a:p>
          <a:p>
            <a:pPr lvl="1"/>
            <a:r>
              <a:rPr lang="en-US" dirty="0" smtClean="0"/>
              <a:t>Location Inventory Availability</a:t>
            </a:r>
          </a:p>
          <a:p>
            <a:pPr lvl="2"/>
            <a:r>
              <a:rPr lang="en-US" dirty="0" smtClean="0"/>
              <a:t>Is this inventory allocated/committed to a transaction?</a:t>
            </a:r>
          </a:p>
          <a:p>
            <a:pPr lvl="2"/>
            <a:r>
              <a:rPr lang="en-US" dirty="0" smtClean="0"/>
              <a:t>Can I allocate/commit this inventory to a transaction?</a:t>
            </a:r>
          </a:p>
          <a:p>
            <a:pPr lvl="1"/>
            <a:r>
              <a:rPr lang="en-US" dirty="0" smtClean="0"/>
              <a:t>Bin Inventory Availability</a:t>
            </a:r>
          </a:p>
          <a:p>
            <a:pPr lvl="2"/>
            <a:r>
              <a:rPr lang="en-US" dirty="0" smtClean="0"/>
              <a:t>Can I move this inventory between bins within the warehouse?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08826"/>
            <a:ext cx="8362950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454545"/>
            <a:ext cx="780097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09" y="3014283"/>
            <a:ext cx="8305800" cy="933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815" y="271916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4D5F79"/>
                </a:solidFill>
                <a:latin typeface="Open Sans"/>
              </a:rPr>
              <a:t>8044632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2815" y="127000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5F79"/>
                </a:solidFill>
                <a:latin typeface="Open Sans"/>
              </a:rPr>
              <a:t>8045329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2815" y="418068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5F79"/>
                </a:solidFill>
                <a:latin typeface="Open Sans"/>
              </a:rPr>
              <a:t>8045323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74" y="1659482"/>
            <a:ext cx="8504588" cy="37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22" y="1609177"/>
            <a:ext cx="9821704" cy="3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82127"/>
            <a:ext cx="9529508" cy="40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18" y="1689566"/>
            <a:ext cx="10905177" cy="42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Location Inventory Availability &lt;&gt; Bin Inventory Availability</a:t>
            </a:r>
          </a:p>
          <a:p>
            <a:pPr lvl="1"/>
            <a:r>
              <a:rPr lang="en-US" dirty="0" smtClean="0"/>
              <a:t>Location Inventory Availability</a:t>
            </a:r>
          </a:p>
          <a:p>
            <a:pPr lvl="2"/>
            <a:r>
              <a:rPr lang="en-US" dirty="0" smtClean="0"/>
              <a:t>Is this inventory allocated/committed to a transaction?</a:t>
            </a:r>
          </a:p>
          <a:p>
            <a:pPr lvl="2"/>
            <a:r>
              <a:rPr lang="en-US" dirty="0" smtClean="0"/>
              <a:t>Can I allocate/commit this inventory to a transaction?</a:t>
            </a:r>
          </a:p>
          <a:p>
            <a:pPr lvl="1"/>
            <a:r>
              <a:rPr lang="en-US" dirty="0" smtClean="0"/>
              <a:t>Bin Inventory Availability</a:t>
            </a:r>
          </a:p>
          <a:p>
            <a:pPr lvl="2"/>
            <a:r>
              <a:rPr lang="en-US" dirty="0" smtClean="0"/>
              <a:t>Can I move this inventory between bins within the warehouse?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If Bin Quantity Available &lt; Bin Quantity On Hand, this means that some portion of that quantity in the bin is tied to an Item Fulfillment and cannot be transferred/moved</a:t>
            </a:r>
          </a:p>
          <a:p>
            <a:r>
              <a:rPr lang="en-US" dirty="0" smtClean="0"/>
              <a:t>Because inventory is normally moved to a staging bin at the end of a pick, inventory in a staging bin is almost always not available.</a:t>
            </a:r>
          </a:p>
          <a:p>
            <a:r>
              <a:rPr lang="en-US" dirty="0" smtClean="0"/>
              <a:t>This means staging bins should usually have 0 for Bin Quantity Available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86423"/>
            <a:ext cx="10820416" cy="42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86423"/>
            <a:ext cx="10820416" cy="4249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34" y="4809507"/>
            <a:ext cx="10081709" cy="154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Locations: Binned vs </a:t>
            </a:r>
            <a:r>
              <a:rPr lang="en-US" dirty="0" err="1"/>
              <a:t>Unbinned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312223"/>
            <a:ext cx="4232870" cy="4654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6681" y="1312223"/>
            <a:ext cx="480950" cy="4654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86423"/>
            <a:ext cx="10820416" cy="4249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72157" y="2101933"/>
            <a:ext cx="201880" cy="184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72157" y="4231574"/>
            <a:ext cx="201880" cy="184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72157" y="5448795"/>
            <a:ext cx="201880" cy="184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Availability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Training: </a:t>
            </a:r>
            <a:r>
              <a:rPr lang="en-US" dirty="0" smtClean="0"/>
              <a:t>Locations &amp;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Locations: Binned vs </a:t>
            </a:r>
            <a:r>
              <a:rPr lang="en-US" dirty="0" err="1" smtClean="0"/>
              <a:t>Unbinned</a:t>
            </a:r>
            <a:endParaRPr lang="en-US" dirty="0" smtClean="0"/>
          </a:p>
          <a:p>
            <a:r>
              <a:rPr lang="en-US" dirty="0" smtClean="0"/>
              <a:t>Sub-Locations</a:t>
            </a:r>
            <a:endParaRPr lang="en-US" dirty="0" smtClean="0"/>
          </a:p>
          <a:p>
            <a:r>
              <a:rPr lang="en-US" dirty="0" smtClean="0"/>
              <a:t>Location Group Name</a:t>
            </a:r>
          </a:p>
          <a:p>
            <a:r>
              <a:rPr lang="en-US" dirty="0" smtClean="0"/>
              <a:t>Bins</a:t>
            </a:r>
          </a:p>
          <a:p>
            <a:r>
              <a:rPr lang="en-US" dirty="0" smtClean="0"/>
              <a:t>Location vs Bin Inventory Availability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Locations: Binned vs </a:t>
            </a:r>
            <a:r>
              <a:rPr lang="en-US" dirty="0" err="1"/>
              <a:t>Unbinned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2904</TotalTime>
  <Words>1191</Words>
  <Application>Microsoft Office PowerPoint</Application>
  <PresentationFormat>Widescreen</PresentationFormat>
  <Paragraphs>420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Open Sans</vt:lpstr>
      <vt:lpstr>Trebuchet MS</vt:lpstr>
      <vt:lpstr>Wingdings 3</vt:lpstr>
      <vt:lpstr>Facet</vt:lpstr>
      <vt:lpstr>2.0 Training: Locations &amp; Bins </vt:lpstr>
      <vt:lpstr>2.0 Training: Locations &amp; Bins</vt:lpstr>
      <vt:lpstr>2.0 Training: Locations &amp; Bins</vt:lpstr>
      <vt:lpstr>Locations: Binned vs Unbinned</vt:lpstr>
      <vt:lpstr>Locations: Binned vs Unbinned</vt:lpstr>
      <vt:lpstr>Locations: Binned vs Unbinned</vt:lpstr>
      <vt:lpstr>Locations: Binned vs Unbinned</vt:lpstr>
      <vt:lpstr>Locations: Binned vs Unbinned</vt:lpstr>
      <vt:lpstr>Locations: Binned vs Unbinned</vt:lpstr>
      <vt:lpstr>2.0 Training: Locations &amp; Bins</vt:lpstr>
      <vt:lpstr>2.0 Training: Locations &amp; Bins</vt:lpstr>
      <vt:lpstr>Sub Locations</vt:lpstr>
      <vt:lpstr>Sub-Locations</vt:lpstr>
      <vt:lpstr>Sub-Locations</vt:lpstr>
      <vt:lpstr>Sub-Locations</vt:lpstr>
      <vt:lpstr>Sub-Locations</vt:lpstr>
      <vt:lpstr>Sub-Locations</vt:lpstr>
      <vt:lpstr>Sub-Locations</vt:lpstr>
      <vt:lpstr>Sub-Locations</vt:lpstr>
      <vt:lpstr>Sub-Locations</vt:lpstr>
      <vt:lpstr>Sub-Locations</vt:lpstr>
      <vt:lpstr>Sub-Locations</vt:lpstr>
      <vt:lpstr>2.0 Training: Locations &amp; Bins</vt:lpstr>
      <vt:lpstr>2.0 Training: Locations &amp; Bins</vt:lpstr>
      <vt:lpstr>Location Group Name</vt:lpstr>
      <vt:lpstr>Location Group Name</vt:lpstr>
      <vt:lpstr>Location Group Name</vt:lpstr>
      <vt:lpstr>Location Group Name</vt:lpstr>
      <vt:lpstr>Location Group Name</vt:lpstr>
      <vt:lpstr>Location Group Name</vt:lpstr>
      <vt:lpstr>Location Group Name</vt:lpstr>
      <vt:lpstr>2.0 Training: Locations &amp; Bins</vt:lpstr>
      <vt:lpstr>2.0 Training: Locations &amp; 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Bins</vt:lpstr>
      <vt:lpstr>2.0 Training: Locations &amp; Bins</vt:lpstr>
      <vt:lpstr>2.0 Training: Locations &amp; Bins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Inventory Availability</vt:lpstr>
      <vt:lpstr>2.0 Training: Locations &amp; Bins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Shrader</dc:creator>
  <cp:lastModifiedBy>Bryan Dunford</cp:lastModifiedBy>
  <cp:revision>71</cp:revision>
  <dcterms:created xsi:type="dcterms:W3CDTF">2021-01-04T14:39:48Z</dcterms:created>
  <dcterms:modified xsi:type="dcterms:W3CDTF">2021-03-02T19:30:19Z</dcterms:modified>
</cp:coreProperties>
</file>