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74" r:id="rId5"/>
    <p:sldId id="258" r:id="rId6"/>
    <p:sldId id="275" r:id="rId7"/>
    <p:sldId id="261" r:id="rId8"/>
    <p:sldId id="280" r:id="rId9"/>
    <p:sldId id="276" r:id="rId10"/>
    <p:sldId id="277" r:id="rId11"/>
    <p:sldId id="278" r:id="rId12"/>
    <p:sldId id="281" r:id="rId13"/>
    <p:sldId id="283" r:id="rId14"/>
    <p:sldId id="282"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63" d="100"/>
          <a:sy n="163" d="100"/>
        </p:scale>
        <p:origin x="222"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FB57F39-1D55-4D2B-B15D-C4B8580DE6EC}"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1814A-428B-499A-9C58-8C7DEBB6315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1061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B57F39-1D55-4D2B-B15D-C4B8580DE6EC}"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1814A-428B-499A-9C58-8C7DEBB63153}" type="slidenum">
              <a:rPr lang="en-US" smtClean="0"/>
              <a:t>‹#›</a:t>
            </a:fld>
            <a:endParaRPr lang="en-US"/>
          </a:p>
        </p:txBody>
      </p:sp>
    </p:spTree>
    <p:extLst>
      <p:ext uri="{BB962C8B-B14F-4D97-AF65-F5344CB8AC3E}">
        <p14:creationId xmlns:p14="http://schemas.microsoft.com/office/powerpoint/2010/main" val="3069276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B57F39-1D55-4D2B-B15D-C4B8580DE6EC}"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1814A-428B-499A-9C58-8C7DEBB63153}" type="slidenum">
              <a:rPr lang="en-US" smtClean="0"/>
              <a:t>‹#›</a:t>
            </a:fld>
            <a:endParaRPr lang="en-US"/>
          </a:p>
        </p:txBody>
      </p:sp>
    </p:spTree>
    <p:extLst>
      <p:ext uri="{BB962C8B-B14F-4D97-AF65-F5344CB8AC3E}">
        <p14:creationId xmlns:p14="http://schemas.microsoft.com/office/powerpoint/2010/main" val="2426496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B57F39-1D55-4D2B-B15D-C4B8580DE6EC}"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1814A-428B-499A-9C58-8C7DEBB63153}" type="slidenum">
              <a:rPr lang="en-US" smtClean="0"/>
              <a:t>‹#›</a:t>
            </a:fld>
            <a:endParaRPr lang="en-US"/>
          </a:p>
        </p:txBody>
      </p:sp>
    </p:spTree>
    <p:extLst>
      <p:ext uri="{BB962C8B-B14F-4D97-AF65-F5344CB8AC3E}">
        <p14:creationId xmlns:p14="http://schemas.microsoft.com/office/powerpoint/2010/main" val="747292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FB57F39-1D55-4D2B-B15D-C4B8580DE6EC}"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1814A-428B-499A-9C58-8C7DEBB6315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9929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FB57F39-1D55-4D2B-B15D-C4B8580DE6EC}"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01814A-428B-499A-9C58-8C7DEBB63153}" type="slidenum">
              <a:rPr lang="en-US" smtClean="0"/>
              <a:t>‹#›</a:t>
            </a:fld>
            <a:endParaRPr lang="en-US"/>
          </a:p>
        </p:txBody>
      </p:sp>
    </p:spTree>
    <p:extLst>
      <p:ext uri="{BB962C8B-B14F-4D97-AF65-F5344CB8AC3E}">
        <p14:creationId xmlns:p14="http://schemas.microsoft.com/office/powerpoint/2010/main" val="2789245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FB57F39-1D55-4D2B-B15D-C4B8580DE6EC}"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01814A-428B-499A-9C58-8C7DEBB63153}" type="slidenum">
              <a:rPr lang="en-US" smtClean="0"/>
              <a:t>‹#›</a:t>
            </a:fld>
            <a:endParaRPr lang="en-US"/>
          </a:p>
        </p:txBody>
      </p:sp>
    </p:spTree>
    <p:extLst>
      <p:ext uri="{BB962C8B-B14F-4D97-AF65-F5344CB8AC3E}">
        <p14:creationId xmlns:p14="http://schemas.microsoft.com/office/powerpoint/2010/main" val="328952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FB57F39-1D55-4D2B-B15D-C4B8580DE6EC}"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01814A-428B-499A-9C58-8C7DEBB63153}" type="slidenum">
              <a:rPr lang="en-US" smtClean="0"/>
              <a:t>‹#›</a:t>
            </a:fld>
            <a:endParaRPr lang="en-US"/>
          </a:p>
        </p:txBody>
      </p:sp>
    </p:spTree>
    <p:extLst>
      <p:ext uri="{BB962C8B-B14F-4D97-AF65-F5344CB8AC3E}">
        <p14:creationId xmlns:p14="http://schemas.microsoft.com/office/powerpoint/2010/main" val="1484907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FB57F39-1D55-4D2B-B15D-C4B8580DE6EC}" type="datetimeFigureOut">
              <a:rPr lang="en-US" smtClean="0"/>
              <a:t>12/1/2020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901814A-428B-499A-9C58-8C7DEBB63153}" type="slidenum">
              <a:rPr lang="en-US" smtClean="0"/>
              <a:t>‹#›</a:t>
            </a:fld>
            <a:endParaRPr lang="en-US"/>
          </a:p>
        </p:txBody>
      </p:sp>
    </p:spTree>
    <p:extLst>
      <p:ext uri="{BB962C8B-B14F-4D97-AF65-F5344CB8AC3E}">
        <p14:creationId xmlns:p14="http://schemas.microsoft.com/office/powerpoint/2010/main" val="3818583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FB57F39-1D55-4D2B-B15D-C4B8580DE6EC}" type="datetimeFigureOut">
              <a:rPr lang="en-US" smtClean="0"/>
              <a:t>12/1/2020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901814A-428B-499A-9C58-8C7DEBB63153}" type="slidenum">
              <a:rPr lang="en-US" smtClean="0"/>
              <a:t>‹#›</a:t>
            </a:fld>
            <a:endParaRPr lang="en-US"/>
          </a:p>
        </p:txBody>
      </p:sp>
    </p:spTree>
    <p:extLst>
      <p:ext uri="{BB962C8B-B14F-4D97-AF65-F5344CB8AC3E}">
        <p14:creationId xmlns:p14="http://schemas.microsoft.com/office/powerpoint/2010/main" val="3063005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FB57F39-1D55-4D2B-B15D-C4B8580DE6EC}"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01814A-428B-499A-9C58-8C7DEBB63153}" type="slidenum">
              <a:rPr lang="en-US" smtClean="0"/>
              <a:t>‹#›</a:t>
            </a:fld>
            <a:endParaRPr lang="en-US"/>
          </a:p>
        </p:txBody>
      </p:sp>
    </p:spTree>
    <p:extLst>
      <p:ext uri="{BB962C8B-B14F-4D97-AF65-F5344CB8AC3E}">
        <p14:creationId xmlns:p14="http://schemas.microsoft.com/office/powerpoint/2010/main" val="835855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FB57F39-1D55-4D2B-B15D-C4B8580DE6EC}" type="datetimeFigureOut">
              <a:rPr lang="en-US" smtClean="0"/>
              <a:t>12/1/2020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901814A-428B-499A-9C58-8C7DEBB6315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66056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ediacademy.com/blog/x12-date-time-qualifier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newton.advantus.com/EDIPOLooku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NetSuite EDI Processes</a:t>
            </a:r>
            <a:endParaRPr lang="en-US" dirty="0"/>
          </a:p>
        </p:txBody>
      </p:sp>
      <p:sp>
        <p:nvSpPr>
          <p:cNvPr id="3" name="Subtitle 2"/>
          <p:cNvSpPr>
            <a:spLocks noGrp="1"/>
          </p:cNvSpPr>
          <p:nvPr>
            <p:ph type="subTitle" idx="1"/>
          </p:nvPr>
        </p:nvSpPr>
        <p:spPr/>
        <p:txBody>
          <a:bodyPr/>
          <a:lstStyle/>
          <a:p>
            <a:r>
              <a:rPr lang="en-US" dirty="0" smtClean="0"/>
              <a:t>Kevin Kazimir</a:t>
            </a:r>
          </a:p>
          <a:p>
            <a:r>
              <a:rPr lang="en-US" dirty="0" smtClean="0"/>
              <a:t>December 1st, 2020</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9156" y="1636449"/>
            <a:ext cx="5079365" cy="1650794"/>
          </a:xfrm>
          <a:prstGeom prst="rect">
            <a:avLst/>
          </a:prstGeom>
        </p:spPr>
      </p:pic>
    </p:spTree>
    <p:extLst>
      <p:ext uri="{BB962C8B-B14F-4D97-AF65-F5344CB8AC3E}">
        <p14:creationId xmlns:p14="http://schemas.microsoft.com/office/powerpoint/2010/main" val="30591553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EDI Issues / Misconceptions</a:t>
            </a:r>
          </a:p>
        </p:txBody>
      </p:sp>
      <p:sp>
        <p:nvSpPr>
          <p:cNvPr id="3" name="Content Placeholder 2"/>
          <p:cNvSpPr>
            <a:spLocks noGrp="1"/>
          </p:cNvSpPr>
          <p:nvPr>
            <p:ph idx="1"/>
          </p:nvPr>
        </p:nvSpPr>
        <p:spPr/>
        <p:txBody>
          <a:bodyPr>
            <a:normAutofit/>
          </a:bodyPr>
          <a:lstStyle/>
          <a:p>
            <a:pPr marL="0" indent="0">
              <a:buNone/>
            </a:pPr>
            <a:r>
              <a:rPr lang="en-US" u="sng" dirty="0" smtClean="0"/>
              <a:t>MYTH</a:t>
            </a:r>
            <a:r>
              <a:rPr lang="en-US" dirty="0" smtClean="0"/>
              <a:t> – Every PO has an address we should ship to</a:t>
            </a:r>
            <a:br>
              <a:rPr lang="en-US" dirty="0" smtClean="0"/>
            </a:br>
            <a:r>
              <a:rPr lang="en-US" u="sng" dirty="0" smtClean="0"/>
              <a:t>FACT</a:t>
            </a:r>
            <a:r>
              <a:rPr lang="en-US" dirty="0" smtClean="0"/>
              <a:t> – Many big customers use location codes (e.g. location code 0001 corresponds to a physical distribution center in Jacksonville, FL)</a:t>
            </a:r>
          </a:p>
          <a:p>
            <a:pPr marL="0" indent="0">
              <a:buNone/>
            </a:pPr>
            <a:r>
              <a:rPr lang="en-US" u="sng" dirty="0" smtClean="0"/>
              <a:t>MYTH</a:t>
            </a:r>
            <a:r>
              <a:rPr lang="en-US" dirty="0" smtClean="0"/>
              <a:t> – EDI is always more cost effective over manual data entry and we should always do it</a:t>
            </a:r>
            <a:br>
              <a:rPr lang="en-US" dirty="0" smtClean="0"/>
            </a:br>
            <a:r>
              <a:rPr lang="en-US" u="sng" dirty="0" smtClean="0"/>
              <a:t>FACT</a:t>
            </a:r>
            <a:r>
              <a:rPr lang="en-US" dirty="0" smtClean="0"/>
              <a:t> – Even when we start building out our own EDI maps, </a:t>
            </a:r>
            <a:r>
              <a:rPr lang="en-US" dirty="0" err="1" smtClean="0"/>
              <a:t>Boomi</a:t>
            </a:r>
            <a:r>
              <a:rPr lang="en-US" dirty="0" smtClean="0"/>
              <a:t> Trading Partner licenses cost $450 / year plus the labor to build and maintain those maps.  If order volume is low, </a:t>
            </a:r>
            <a:r>
              <a:rPr lang="en-US" i="1" dirty="0" smtClean="0"/>
              <a:t>we should push for manual data entry</a:t>
            </a:r>
            <a:r>
              <a:rPr lang="en-US" dirty="0" smtClean="0"/>
              <a:t>.</a:t>
            </a:r>
            <a:br>
              <a:rPr lang="en-US" dirty="0" smtClean="0"/>
            </a:br>
            <a:r>
              <a:rPr lang="en-US" dirty="0" smtClean="0"/>
              <a:t/>
            </a:r>
            <a:br>
              <a:rPr lang="en-US" dirty="0" smtClean="0"/>
            </a:br>
            <a:r>
              <a:rPr lang="en-US" u="sng" dirty="0" smtClean="0"/>
              <a:t>MYTH</a:t>
            </a:r>
            <a:r>
              <a:rPr lang="en-US" dirty="0"/>
              <a:t> </a:t>
            </a:r>
            <a:r>
              <a:rPr lang="en-US" dirty="0" smtClean="0"/>
              <a:t>– Our EDI map is wrong</a:t>
            </a:r>
            <a:r>
              <a:rPr lang="en-US" u="sng" dirty="0"/>
              <a:t/>
            </a:r>
            <a:br>
              <a:rPr lang="en-US" u="sng" dirty="0"/>
            </a:br>
            <a:r>
              <a:rPr lang="en-US" u="sng" dirty="0" smtClean="0"/>
              <a:t>FACT</a:t>
            </a:r>
            <a:r>
              <a:rPr lang="en-US" dirty="0" smtClean="0"/>
              <a:t> – Most commonly, EDI problems are caused by bad data in our system – not mapping issues</a:t>
            </a:r>
          </a:p>
          <a:p>
            <a:pPr marL="0" indent="0">
              <a:buNone/>
            </a:pPr>
            <a:r>
              <a:rPr lang="en-US" u="sng" dirty="0" smtClean="0"/>
              <a:t>MYTH</a:t>
            </a:r>
            <a:r>
              <a:rPr lang="en-US" dirty="0" smtClean="0"/>
              <a:t> – All inventory feeds are EDI</a:t>
            </a:r>
            <a:r>
              <a:rPr lang="en-US" u="sng" dirty="0"/>
              <a:t/>
            </a:r>
            <a:br>
              <a:rPr lang="en-US" u="sng" dirty="0"/>
            </a:br>
            <a:r>
              <a:rPr lang="en-US" u="sng" dirty="0" smtClean="0"/>
              <a:t>FACT</a:t>
            </a:r>
            <a:r>
              <a:rPr lang="en-US" dirty="0" smtClean="0"/>
              <a:t> – Some, but not all, inventory feeds are EDI.  Many customers of ours get their inventory feed as a CSV/Excel file that’s emailed to them.</a:t>
            </a:r>
          </a:p>
        </p:txBody>
      </p:sp>
    </p:spTree>
    <p:extLst>
      <p:ext uri="{BB962C8B-B14F-4D97-AF65-F5344CB8AC3E}">
        <p14:creationId xmlns:p14="http://schemas.microsoft.com/office/powerpoint/2010/main" val="1807870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Customers, Trading Partners, Accounts</a:t>
            </a:r>
            <a:endParaRPr lang="en-US" dirty="0"/>
          </a:p>
        </p:txBody>
      </p:sp>
      <p:sp>
        <p:nvSpPr>
          <p:cNvPr id="3" name="Content Placeholder 2"/>
          <p:cNvSpPr>
            <a:spLocks noGrp="1"/>
          </p:cNvSpPr>
          <p:nvPr>
            <p:ph idx="1"/>
          </p:nvPr>
        </p:nvSpPr>
        <p:spPr/>
        <p:txBody>
          <a:bodyPr>
            <a:normAutofit fontScale="62500" lnSpcReduction="20000"/>
          </a:bodyPr>
          <a:lstStyle/>
          <a:p>
            <a:pPr>
              <a:buFont typeface="Arial" panose="020B0604020202020204" pitchFamily="34" charset="0"/>
              <a:buChar char="•"/>
            </a:pPr>
            <a:r>
              <a:rPr lang="en-US" u="sng" dirty="0" smtClean="0"/>
              <a:t> Customers != Trading Partners != </a:t>
            </a:r>
            <a:r>
              <a:rPr lang="en-US" u="sng" dirty="0" err="1" smtClean="0"/>
              <a:t>Netsuite</a:t>
            </a:r>
            <a:r>
              <a:rPr lang="en-US" u="sng" dirty="0" smtClean="0"/>
              <a:t> Accounts != Fulfillment Locations</a:t>
            </a:r>
          </a:p>
          <a:p>
            <a:pPr>
              <a:buFont typeface="Arial" panose="020B0604020202020204" pitchFamily="34" charset="0"/>
              <a:buChar char="•"/>
            </a:pPr>
            <a:r>
              <a:rPr lang="en-US" dirty="0" smtClean="0"/>
              <a:t> Scenario #1 – Customer: Walmart</a:t>
            </a:r>
          </a:p>
          <a:p>
            <a:pPr lvl="1">
              <a:buFont typeface="Arial" panose="020B0604020202020204" pitchFamily="34" charset="0"/>
              <a:buChar char="•"/>
            </a:pPr>
            <a:r>
              <a:rPr lang="en-US" dirty="0" smtClean="0"/>
              <a:t>2 Trading Partners = 1 for Walmart DSV (dropship), 1 for Walmart</a:t>
            </a:r>
          </a:p>
          <a:p>
            <a:pPr lvl="1">
              <a:buFont typeface="Arial" panose="020B0604020202020204" pitchFamily="34" charset="0"/>
              <a:buChar char="•"/>
            </a:pPr>
            <a:r>
              <a:rPr lang="en-US" dirty="0" smtClean="0"/>
              <a:t>3 Accounts in NetSuite</a:t>
            </a:r>
          </a:p>
          <a:p>
            <a:pPr lvl="1">
              <a:buFont typeface="Arial" panose="020B0604020202020204" pitchFamily="34" charset="0"/>
              <a:buChar char="•"/>
            </a:pPr>
            <a:r>
              <a:rPr lang="en-US" dirty="0" smtClean="0"/>
              <a:t>2 Fulfillment Locations</a:t>
            </a:r>
          </a:p>
          <a:p>
            <a:pPr>
              <a:buFont typeface="Arial" panose="020B0604020202020204" pitchFamily="34" charset="0"/>
              <a:buChar char="•"/>
            </a:pPr>
            <a:r>
              <a:rPr lang="en-US" dirty="0"/>
              <a:t> </a:t>
            </a:r>
            <a:r>
              <a:rPr lang="en-US" dirty="0" smtClean="0"/>
              <a:t>Scenario #2 – Customer: Wayfair</a:t>
            </a:r>
          </a:p>
          <a:p>
            <a:pPr lvl="1">
              <a:buFont typeface="Arial" panose="020B0604020202020204" pitchFamily="34" charset="0"/>
              <a:buChar char="•"/>
            </a:pPr>
            <a:r>
              <a:rPr lang="en-US" dirty="0" smtClean="0"/>
              <a:t>1 Trading Partner</a:t>
            </a:r>
          </a:p>
          <a:p>
            <a:pPr lvl="1">
              <a:buFont typeface="Arial" panose="020B0604020202020204" pitchFamily="34" charset="0"/>
              <a:buChar char="•"/>
            </a:pPr>
            <a:r>
              <a:rPr lang="en-US" dirty="0" smtClean="0"/>
              <a:t>2 Accounts in NetSuite</a:t>
            </a:r>
          </a:p>
          <a:p>
            <a:pPr lvl="1">
              <a:buFont typeface="Arial" panose="020B0604020202020204" pitchFamily="34" charset="0"/>
              <a:buChar char="•"/>
            </a:pPr>
            <a:r>
              <a:rPr lang="en-US" dirty="0" smtClean="0"/>
              <a:t>2 Fulfillment Locations</a:t>
            </a:r>
          </a:p>
          <a:p>
            <a:pPr>
              <a:buFont typeface="Arial" panose="020B0604020202020204" pitchFamily="34" charset="0"/>
              <a:buChar char="•"/>
            </a:pPr>
            <a:r>
              <a:rPr lang="en-US" dirty="0"/>
              <a:t> </a:t>
            </a:r>
            <a:r>
              <a:rPr lang="en-US" dirty="0" smtClean="0"/>
              <a:t>Scenario #3 – Customer: Home Depot</a:t>
            </a:r>
          </a:p>
          <a:p>
            <a:pPr lvl="1">
              <a:buFont typeface="Arial" panose="020B0604020202020204" pitchFamily="34" charset="0"/>
              <a:buChar char="•"/>
            </a:pPr>
            <a:r>
              <a:rPr lang="en-US" dirty="0" smtClean="0"/>
              <a:t>2 Trading Partners = 1 for HomeDepot.com (dropship), 1 for Home Depot stores</a:t>
            </a:r>
          </a:p>
          <a:p>
            <a:pPr lvl="1">
              <a:buFont typeface="Arial" panose="020B0604020202020204" pitchFamily="34" charset="0"/>
              <a:buChar char="•"/>
            </a:pPr>
            <a:r>
              <a:rPr lang="en-US" dirty="0" smtClean="0"/>
              <a:t>Several accounts in NetSuite</a:t>
            </a:r>
          </a:p>
          <a:p>
            <a:pPr lvl="1">
              <a:buFont typeface="Arial" panose="020B0604020202020204" pitchFamily="34" charset="0"/>
              <a:buChar char="•"/>
            </a:pPr>
            <a:r>
              <a:rPr lang="en-US" dirty="0" smtClean="0"/>
              <a:t>3 Fulfillment Locations</a:t>
            </a:r>
          </a:p>
          <a:p>
            <a:pPr>
              <a:buFont typeface="Arial" panose="020B0604020202020204" pitchFamily="34" charset="0"/>
              <a:buChar char="•"/>
            </a:pPr>
            <a:r>
              <a:rPr lang="en-US" dirty="0"/>
              <a:t> </a:t>
            </a:r>
            <a:r>
              <a:rPr lang="en-US" dirty="0" smtClean="0"/>
              <a:t>Scenario #4 – Customer: 123Stores</a:t>
            </a:r>
          </a:p>
          <a:p>
            <a:pPr lvl="1">
              <a:buFont typeface="Arial" panose="020B0604020202020204" pitchFamily="34" charset="0"/>
              <a:buChar char="•"/>
            </a:pPr>
            <a:r>
              <a:rPr lang="en-US" dirty="0" smtClean="0"/>
              <a:t>1 Trading Partner</a:t>
            </a:r>
          </a:p>
          <a:p>
            <a:pPr lvl="1">
              <a:buFont typeface="Arial" panose="020B0604020202020204" pitchFamily="34" charset="0"/>
              <a:buChar char="•"/>
            </a:pPr>
            <a:r>
              <a:rPr lang="en-US" dirty="0" smtClean="0"/>
              <a:t>1 Account in NetSuite</a:t>
            </a:r>
          </a:p>
          <a:p>
            <a:pPr lvl="1">
              <a:buFont typeface="Arial" panose="020B0604020202020204" pitchFamily="34" charset="0"/>
              <a:buChar char="•"/>
            </a:pPr>
            <a:r>
              <a:rPr lang="en-US" dirty="0" smtClean="0"/>
              <a:t>3 Fulfillment Locations</a:t>
            </a:r>
          </a:p>
          <a:p>
            <a:pPr>
              <a:buFont typeface="Arial" panose="020B0604020202020204" pitchFamily="34" charset="0"/>
              <a:buChar char="•"/>
            </a:pPr>
            <a:endParaRPr lang="en-US" dirty="0" smtClean="0"/>
          </a:p>
        </p:txBody>
      </p:sp>
    </p:spTree>
    <p:extLst>
      <p:ext uri="{BB962C8B-B14F-4D97-AF65-F5344CB8AC3E}">
        <p14:creationId xmlns:p14="http://schemas.microsoft.com/office/powerpoint/2010/main" val="809537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an EDI 850</a:t>
            </a:r>
            <a:endParaRPr lang="en-US" dirty="0"/>
          </a:p>
        </p:txBody>
      </p:sp>
      <p:sp>
        <p:nvSpPr>
          <p:cNvPr id="3" name="Content Placeholder 2"/>
          <p:cNvSpPr>
            <a:spLocks noGrp="1"/>
          </p:cNvSpPr>
          <p:nvPr>
            <p:ph idx="1"/>
          </p:nvPr>
        </p:nvSpPr>
        <p:spPr>
          <a:xfrm>
            <a:off x="1097280" y="1845733"/>
            <a:ext cx="4526280" cy="3646529"/>
          </a:xfrm>
        </p:spPr>
        <p:txBody>
          <a:bodyPr>
            <a:normAutofit/>
          </a:bodyPr>
          <a:lstStyle/>
          <a:p>
            <a:pPr>
              <a:buFont typeface="Wingdings" panose="05000000000000000000" pitchFamily="2" charset="2"/>
              <a:buChar char="§"/>
            </a:pPr>
            <a:r>
              <a:rPr lang="en-US" dirty="0" smtClean="0"/>
              <a:t> Reminder – Segments vs. Elements</a:t>
            </a:r>
          </a:p>
          <a:p>
            <a:pPr>
              <a:buFont typeface="Wingdings" panose="05000000000000000000" pitchFamily="2" charset="2"/>
              <a:buChar char="§"/>
            </a:pPr>
            <a:r>
              <a:rPr lang="en-US" dirty="0"/>
              <a:t> </a:t>
            </a:r>
            <a:r>
              <a:rPr lang="en-US" dirty="0" smtClean="0"/>
              <a:t>The ST segment</a:t>
            </a:r>
          </a:p>
          <a:p>
            <a:pPr>
              <a:buFont typeface="Wingdings" panose="05000000000000000000" pitchFamily="2" charset="2"/>
              <a:buChar char="§"/>
            </a:pPr>
            <a:r>
              <a:rPr lang="en-US" dirty="0"/>
              <a:t> </a:t>
            </a:r>
            <a:r>
              <a:rPr lang="en-US" dirty="0" smtClean="0"/>
              <a:t>The BEG segment</a:t>
            </a:r>
          </a:p>
          <a:p>
            <a:pPr>
              <a:buFont typeface="Wingdings" panose="05000000000000000000" pitchFamily="2" charset="2"/>
              <a:buChar char="§"/>
            </a:pPr>
            <a:r>
              <a:rPr lang="en-US" dirty="0"/>
              <a:t> </a:t>
            </a:r>
            <a:r>
              <a:rPr lang="en-US" dirty="0" smtClean="0"/>
              <a:t>DTM codes – see: </a:t>
            </a:r>
            <a:r>
              <a:rPr lang="en-US" dirty="0">
                <a:hlinkClick r:id="rId2"/>
              </a:rPr>
              <a:t>https://ediacademy.com/blog/x12-date-time-qualifiers</a:t>
            </a:r>
            <a:r>
              <a:rPr lang="en-US" dirty="0" smtClean="0">
                <a:hlinkClick r:id="rId2"/>
              </a:rPr>
              <a:t>/</a:t>
            </a:r>
            <a:endParaRPr lang="en-US" dirty="0" smtClean="0"/>
          </a:p>
          <a:p>
            <a:pPr>
              <a:buFont typeface="Wingdings" panose="05000000000000000000" pitchFamily="2" charset="2"/>
              <a:buChar char="§"/>
            </a:pPr>
            <a:r>
              <a:rPr lang="en-US" dirty="0"/>
              <a:t> </a:t>
            </a:r>
            <a:r>
              <a:rPr lang="en-US" dirty="0" smtClean="0"/>
              <a:t>The N1*ST and N1*BT segments</a:t>
            </a:r>
          </a:p>
          <a:p>
            <a:pPr>
              <a:buFont typeface="Wingdings" panose="05000000000000000000" pitchFamily="2" charset="2"/>
              <a:buChar char="§"/>
            </a:pPr>
            <a:r>
              <a:rPr lang="en-US" dirty="0"/>
              <a:t> </a:t>
            </a:r>
            <a:r>
              <a:rPr lang="en-US" dirty="0" smtClean="0"/>
              <a:t>The PO1 segment</a:t>
            </a:r>
          </a:p>
          <a:p>
            <a:pPr lvl="1">
              <a:buFont typeface="Wingdings" panose="05000000000000000000" pitchFamily="2" charset="2"/>
              <a:buChar char="§"/>
            </a:pPr>
            <a:endParaRPr lang="en-US" dirty="0" smtClean="0"/>
          </a:p>
          <a:p>
            <a:pPr lvl="1">
              <a:buFont typeface="Wingdings" panose="05000000000000000000" pitchFamily="2" charset="2"/>
              <a:buChar char="§"/>
            </a:pPr>
            <a:endParaRPr lang="en-US" dirty="0" smtClean="0"/>
          </a:p>
        </p:txBody>
      </p:sp>
      <p:pic>
        <p:nvPicPr>
          <p:cNvPr id="4" name="Picture 3"/>
          <p:cNvPicPr>
            <a:picLocks noChangeAspect="1"/>
          </p:cNvPicPr>
          <p:nvPr/>
        </p:nvPicPr>
        <p:blipFill>
          <a:blip r:embed="rId3"/>
          <a:stretch>
            <a:fillRect/>
          </a:stretch>
        </p:blipFill>
        <p:spPr>
          <a:xfrm>
            <a:off x="5925791" y="2016456"/>
            <a:ext cx="5574178" cy="3305081"/>
          </a:xfrm>
          <a:prstGeom prst="rect">
            <a:avLst/>
          </a:prstGeom>
        </p:spPr>
      </p:pic>
      <p:sp>
        <p:nvSpPr>
          <p:cNvPr id="5" name="Rectangle 4"/>
          <p:cNvSpPr/>
          <p:nvPr/>
        </p:nvSpPr>
        <p:spPr>
          <a:xfrm>
            <a:off x="5623560" y="1845733"/>
            <a:ext cx="6296297" cy="39280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9274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Advantus EDI Tools</a:t>
            </a:r>
            <a:endParaRPr lang="en-US" dirty="0"/>
          </a:p>
        </p:txBody>
      </p:sp>
      <p:sp>
        <p:nvSpPr>
          <p:cNvPr id="3" name="Content Placeholder 2"/>
          <p:cNvSpPr>
            <a:spLocks noGrp="1"/>
          </p:cNvSpPr>
          <p:nvPr>
            <p:ph idx="1"/>
          </p:nvPr>
        </p:nvSpPr>
        <p:spPr>
          <a:xfrm>
            <a:off x="1097280" y="1845733"/>
            <a:ext cx="10058400" cy="3646529"/>
          </a:xfrm>
        </p:spPr>
        <p:txBody>
          <a:bodyPr>
            <a:normAutofit/>
          </a:bodyPr>
          <a:lstStyle/>
          <a:p>
            <a:pPr>
              <a:buFont typeface="Wingdings" panose="05000000000000000000" pitchFamily="2" charset="2"/>
              <a:buChar char="§"/>
            </a:pPr>
            <a:r>
              <a:rPr lang="en-US" dirty="0" smtClean="0"/>
              <a:t> Dell </a:t>
            </a:r>
            <a:r>
              <a:rPr lang="en-US" dirty="0" err="1" smtClean="0"/>
              <a:t>Boomi</a:t>
            </a:r>
            <a:r>
              <a:rPr lang="en-US" dirty="0" smtClean="0"/>
              <a:t> demo</a:t>
            </a:r>
            <a:endParaRPr lang="en-US" dirty="0"/>
          </a:p>
          <a:p>
            <a:pPr lvl="1">
              <a:buFont typeface="Wingdings" panose="05000000000000000000" pitchFamily="2" charset="2"/>
              <a:buChar char="§"/>
            </a:pPr>
            <a:r>
              <a:rPr lang="en-US" dirty="0" smtClean="0"/>
              <a:t>What does a map look like</a:t>
            </a:r>
          </a:p>
          <a:p>
            <a:pPr lvl="1">
              <a:buFont typeface="Wingdings" panose="05000000000000000000" pitchFamily="2" charset="2"/>
              <a:buChar char="§"/>
            </a:pPr>
            <a:r>
              <a:rPr lang="en-US" dirty="0" smtClean="0"/>
              <a:t>How do we monitor processes and errors</a:t>
            </a:r>
          </a:p>
          <a:p>
            <a:pPr lvl="1">
              <a:buFont typeface="Wingdings" panose="05000000000000000000" pitchFamily="2" charset="2"/>
              <a:buChar char="§"/>
            </a:pPr>
            <a:endParaRPr lang="en-US" dirty="0" smtClean="0"/>
          </a:p>
          <a:p>
            <a:pPr lvl="1">
              <a:buFont typeface="Wingdings" panose="05000000000000000000" pitchFamily="2" charset="2"/>
              <a:buChar char="§"/>
            </a:pPr>
            <a:endParaRPr lang="en-US" dirty="0" smtClean="0"/>
          </a:p>
        </p:txBody>
      </p:sp>
    </p:spTree>
    <p:extLst>
      <p:ext uri="{BB962C8B-B14F-4D97-AF65-F5344CB8AC3E}">
        <p14:creationId xmlns:p14="http://schemas.microsoft.com/office/powerpoint/2010/main" val="22885673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Advantus EDI Tools</a:t>
            </a:r>
            <a:endParaRPr lang="en-US" dirty="0"/>
          </a:p>
        </p:txBody>
      </p:sp>
      <p:sp>
        <p:nvSpPr>
          <p:cNvPr id="3" name="Content Placeholder 2"/>
          <p:cNvSpPr>
            <a:spLocks noGrp="1"/>
          </p:cNvSpPr>
          <p:nvPr>
            <p:ph idx="1"/>
          </p:nvPr>
        </p:nvSpPr>
        <p:spPr>
          <a:xfrm>
            <a:off x="1097280" y="1845733"/>
            <a:ext cx="10058400" cy="3646529"/>
          </a:xfrm>
        </p:spPr>
        <p:txBody>
          <a:bodyPr>
            <a:normAutofit/>
          </a:bodyPr>
          <a:lstStyle/>
          <a:p>
            <a:pPr>
              <a:buFont typeface="Wingdings" panose="05000000000000000000" pitchFamily="2" charset="2"/>
              <a:buChar char="§"/>
            </a:pPr>
            <a:r>
              <a:rPr lang="en-US" dirty="0" smtClean="0"/>
              <a:t> View EDI850 Button on Sales Orders –</a:t>
            </a:r>
            <a:r>
              <a:rPr lang="en-US" dirty="0" smtClean="0">
                <a:hlinkClick r:id="rId2"/>
              </a:rPr>
              <a:t>https</a:t>
            </a:r>
            <a:r>
              <a:rPr lang="en-US" dirty="0">
                <a:hlinkClick r:id="rId2"/>
              </a:rPr>
              <a:t>://newton.advantus.com/EDIPOLookup</a:t>
            </a:r>
            <a:r>
              <a:rPr lang="en-US" dirty="0" smtClean="0">
                <a:hlinkClick r:id="rId2"/>
              </a:rPr>
              <a:t>/</a:t>
            </a:r>
            <a:endParaRPr lang="en-US" dirty="0" smtClean="0"/>
          </a:p>
          <a:p>
            <a:pPr>
              <a:buFont typeface="Wingdings" panose="05000000000000000000" pitchFamily="2" charset="2"/>
              <a:buChar char="§"/>
            </a:pPr>
            <a:r>
              <a:rPr lang="en-US" dirty="0" smtClean="0"/>
              <a:t> Resend EDI810 on Invoice record</a:t>
            </a:r>
          </a:p>
          <a:p>
            <a:pPr>
              <a:buFont typeface="Wingdings" panose="05000000000000000000" pitchFamily="2" charset="2"/>
              <a:buChar char="§"/>
            </a:pPr>
            <a:r>
              <a:rPr lang="en-US" dirty="0" smtClean="0"/>
              <a:t> Resend EDI846 Inventory Feed on Customer record</a:t>
            </a:r>
          </a:p>
          <a:p>
            <a:pPr>
              <a:buFont typeface="Wingdings" panose="05000000000000000000" pitchFamily="2" charset="2"/>
              <a:buChar char="§"/>
            </a:pPr>
            <a:r>
              <a:rPr lang="en-US" dirty="0"/>
              <a:t> </a:t>
            </a:r>
            <a:r>
              <a:rPr lang="en-US" dirty="0" smtClean="0"/>
              <a:t>Lots of other “IT only” tools to help us manage</a:t>
            </a:r>
          </a:p>
          <a:p>
            <a:pPr lvl="1">
              <a:buFont typeface="Wingdings" panose="05000000000000000000" pitchFamily="2" charset="2"/>
              <a:buChar char="§"/>
            </a:pPr>
            <a:r>
              <a:rPr lang="en-US" dirty="0" smtClean="0"/>
              <a:t>EDI Score</a:t>
            </a:r>
          </a:p>
          <a:p>
            <a:pPr lvl="1">
              <a:buFont typeface="Wingdings" panose="05000000000000000000" pitchFamily="2" charset="2"/>
              <a:buChar char="§"/>
            </a:pPr>
            <a:r>
              <a:rPr lang="en-US" dirty="0" smtClean="0"/>
              <a:t>Hybrid PO Verifier – Checks to see if every PO we receive is either in NetSuite or </a:t>
            </a:r>
            <a:r>
              <a:rPr lang="en-US" dirty="0" err="1" smtClean="0"/>
              <a:t>Macola</a:t>
            </a:r>
            <a:endParaRPr lang="en-US" dirty="0" smtClean="0"/>
          </a:p>
          <a:p>
            <a:pPr lvl="1">
              <a:buFont typeface="Wingdings" panose="05000000000000000000" pitchFamily="2" charset="2"/>
              <a:buChar char="§"/>
            </a:pPr>
            <a:r>
              <a:rPr lang="en-US" dirty="0" smtClean="0"/>
              <a:t>Hybrid EDI log – Logs every EDI document that passes through our “hybrid” system</a:t>
            </a:r>
          </a:p>
          <a:p>
            <a:pPr lvl="1">
              <a:buFont typeface="Wingdings" panose="05000000000000000000" pitchFamily="2" charset="2"/>
              <a:buChar char="§"/>
            </a:pPr>
            <a:r>
              <a:rPr lang="en-US" dirty="0" smtClean="0"/>
              <a:t>Resend EDI856 ASN on Shipment record</a:t>
            </a:r>
          </a:p>
          <a:p>
            <a:pPr lvl="1">
              <a:buFont typeface="Wingdings" panose="05000000000000000000" pitchFamily="2" charset="2"/>
              <a:buChar char="§"/>
            </a:pPr>
            <a:endParaRPr lang="en-US" dirty="0" smtClean="0"/>
          </a:p>
          <a:p>
            <a:pPr lvl="1">
              <a:buFont typeface="Wingdings" panose="05000000000000000000" pitchFamily="2" charset="2"/>
              <a:buChar char="§"/>
            </a:pPr>
            <a:endParaRPr lang="en-US" dirty="0" smtClean="0"/>
          </a:p>
        </p:txBody>
      </p:sp>
    </p:spTree>
    <p:extLst>
      <p:ext uri="{BB962C8B-B14F-4D97-AF65-F5344CB8AC3E}">
        <p14:creationId xmlns:p14="http://schemas.microsoft.com/office/powerpoint/2010/main" val="32475813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a:bodyPr>
          <a:lstStyle/>
          <a:p>
            <a:pPr marL="201168" lvl="1" indent="0">
              <a:buNone/>
            </a:pPr>
            <a:r>
              <a:rPr lang="en-US" sz="5400" dirty="0" smtClean="0"/>
              <a:t>Ask away!</a:t>
            </a:r>
          </a:p>
        </p:txBody>
      </p:sp>
    </p:spTree>
    <p:extLst>
      <p:ext uri="{BB962C8B-B14F-4D97-AF65-F5344CB8AC3E}">
        <p14:creationId xmlns:p14="http://schemas.microsoft.com/office/powerpoint/2010/main" val="1481823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 What is EDI</a:t>
            </a:r>
          </a:p>
          <a:p>
            <a:pPr>
              <a:buFont typeface="Arial" panose="020B0604020202020204" pitchFamily="34" charset="0"/>
              <a:buChar char="•"/>
            </a:pPr>
            <a:r>
              <a:rPr lang="en-US" dirty="0" smtClean="0"/>
              <a:t> Advantus EDI Platforms (1.0, 1.5, 2.0)</a:t>
            </a:r>
          </a:p>
          <a:p>
            <a:pPr>
              <a:buFont typeface="Arial" panose="020B0604020202020204" pitchFamily="34" charset="0"/>
              <a:buChar char="•"/>
            </a:pPr>
            <a:r>
              <a:rPr lang="en-US" dirty="0" smtClean="0"/>
              <a:t> Journey of an EDI Order through NetSuite</a:t>
            </a:r>
          </a:p>
          <a:p>
            <a:pPr>
              <a:buFont typeface="Arial" panose="020B0604020202020204" pitchFamily="34" charset="0"/>
              <a:buChar char="•"/>
            </a:pPr>
            <a:r>
              <a:rPr lang="en-US" dirty="0" smtClean="0"/>
              <a:t> Common EDI Misconceptions / Misunderstandings</a:t>
            </a:r>
          </a:p>
          <a:p>
            <a:pPr>
              <a:buFont typeface="Arial" panose="020B0604020202020204" pitchFamily="34" charset="0"/>
              <a:buChar char="•"/>
            </a:pPr>
            <a:r>
              <a:rPr lang="en-US" dirty="0"/>
              <a:t> Understanding an EDI Purchase Order / </a:t>
            </a:r>
            <a:r>
              <a:rPr lang="en-US" dirty="0" smtClean="0"/>
              <a:t>850</a:t>
            </a:r>
          </a:p>
          <a:p>
            <a:pPr>
              <a:buFont typeface="Arial" panose="020B0604020202020204" pitchFamily="34" charset="0"/>
              <a:buChar char="•"/>
            </a:pPr>
            <a:r>
              <a:rPr lang="en-US" dirty="0"/>
              <a:t> </a:t>
            </a:r>
            <a:r>
              <a:rPr lang="en-US" dirty="0" smtClean="0"/>
              <a:t>Advantus EDI Tools for Your Enjoyment</a:t>
            </a:r>
          </a:p>
          <a:p>
            <a:pPr>
              <a:buFont typeface="Arial" panose="020B0604020202020204" pitchFamily="34" charset="0"/>
              <a:buChar char="•"/>
            </a:pPr>
            <a:r>
              <a:rPr lang="en-US" dirty="0"/>
              <a:t> </a:t>
            </a:r>
            <a:r>
              <a:rPr lang="en-US" dirty="0" smtClean="0"/>
              <a:t>Questions?</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4137232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EDI</a:t>
            </a:r>
            <a:endParaRPr lang="en-US" dirty="0"/>
          </a:p>
        </p:txBody>
      </p:sp>
      <p:sp>
        <p:nvSpPr>
          <p:cNvPr id="3" name="Content Placeholder 2"/>
          <p:cNvSpPr>
            <a:spLocks noGrp="1"/>
          </p:cNvSpPr>
          <p:nvPr>
            <p:ph idx="1"/>
          </p:nvPr>
        </p:nvSpPr>
        <p:spPr>
          <a:xfrm>
            <a:off x="1097280" y="1845733"/>
            <a:ext cx="6516858" cy="3646529"/>
          </a:xfrm>
        </p:spPr>
        <p:txBody>
          <a:bodyPr>
            <a:normAutofit/>
          </a:bodyPr>
          <a:lstStyle/>
          <a:p>
            <a:pPr>
              <a:buFont typeface="Wingdings" panose="05000000000000000000" pitchFamily="2" charset="2"/>
              <a:buChar char="§"/>
            </a:pPr>
            <a:r>
              <a:rPr lang="en-US" dirty="0" smtClean="0"/>
              <a:t> EDI = Electronic Data Interchange</a:t>
            </a:r>
          </a:p>
          <a:p>
            <a:pPr>
              <a:buFont typeface="Wingdings" panose="05000000000000000000" pitchFamily="2" charset="2"/>
              <a:buChar char="§"/>
            </a:pPr>
            <a:r>
              <a:rPr lang="en-US" dirty="0"/>
              <a:t> </a:t>
            </a:r>
            <a:r>
              <a:rPr lang="en-US" dirty="0" smtClean="0"/>
              <a:t>Send business documents electronically</a:t>
            </a:r>
          </a:p>
          <a:p>
            <a:pPr lvl="1">
              <a:buFont typeface="Wingdings" panose="05000000000000000000" pitchFamily="2" charset="2"/>
              <a:buChar char="§"/>
            </a:pPr>
            <a:r>
              <a:rPr lang="en-US" dirty="0" smtClean="0"/>
              <a:t>Inbound</a:t>
            </a:r>
          </a:p>
          <a:p>
            <a:pPr lvl="2">
              <a:buFont typeface="Wingdings" panose="05000000000000000000" pitchFamily="2" charset="2"/>
              <a:buChar char="§"/>
            </a:pPr>
            <a:r>
              <a:rPr lang="en-US" dirty="0" smtClean="0"/>
              <a:t>EDI 850 = Customer Purchase Order (Advantus Sales Order)</a:t>
            </a:r>
          </a:p>
          <a:p>
            <a:pPr lvl="2">
              <a:buFont typeface="Wingdings" panose="05000000000000000000" pitchFamily="2" charset="2"/>
              <a:buChar char="§"/>
            </a:pPr>
            <a:r>
              <a:rPr lang="en-US" dirty="0" smtClean="0"/>
              <a:t>EDI 860 = Purchase Order Change Request</a:t>
            </a:r>
          </a:p>
          <a:p>
            <a:pPr lvl="1">
              <a:buFont typeface="Wingdings" panose="05000000000000000000" pitchFamily="2" charset="2"/>
              <a:buChar char="§"/>
            </a:pPr>
            <a:r>
              <a:rPr lang="en-US" dirty="0" smtClean="0"/>
              <a:t>Outbound</a:t>
            </a:r>
          </a:p>
          <a:p>
            <a:pPr lvl="2">
              <a:buFont typeface="Wingdings" panose="05000000000000000000" pitchFamily="2" charset="2"/>
              <a:buChar char="§"/>
            </a:pPr>
            <a:r>
              <a:rPr lang="en-US" dirty="0" smtClean="0"/>
              <a:t>EDI 810 = Advantus Invoice</a:t>
            </a:r>
          </a:p>
          <a:p>
            <a:pPr lvl="2">
              <a:buFont typeface="Wingdings" panose="05000000000000000000" pitchFamily="2" charset="2"/>
              <a:buChar char="§"/>
            </a:pPr>
            <a:r>
              <a:rPr lang="en-US" dirty="0" smtClean="0"/>
              <a:t>EDI 856 = ASN (Advance Shipping Notice)</a:t>
            </a:r>
          </a:p>
          <a:p>
            <a:pPr lvl="2">
              <a:buFont typeface="Wingdings" panose="05000000000000000000" pitchFamily="2" charset="2"/>
              <a:buChar char="§"/>
            </a:pPr>
            <a:r>
              <a:rPr lang="en-US" dirty="0" smtClean="0"/>
              <a:t>EDI 855 = PO Acknowledgment</a:t>
            </a:r>
          </a:p>
          <a:p>
            <a:pPr lvl="2">
              <a:buFont typeface="Wingdings" panose="05000000000000000000" pitchFamily="2" charset="2"/>
              <a:buChar char="§"/>
            </a:pPr>
            <a:r>
              <a:rPr lang="en-US" dirty="0" smtClean="0"/>
              <a:t>EDI 846 = Inventory Inquiry (aka Inventory Feed)</a:t>
            </a:r>
          </a:p>
          <a:p>
            <a:pPr lvl="1">
              <a:buFont typeface="Wingdings" panose="05000000000000000000" pitchFamily="2" charset="2"/>
              <a:buChar char="§"/>
            </a:pPr>
            <a:r>
              <a:rPr lang="en-US" dirty="0" smtClean="0"/>
              <a:t>Inbound –and- Outbound</a:t>
            </a:r>
          </a:p>
          <a:p>
            <a:pPr lvl="2">
              <a:buFont typeface="Wingdings" panose="05000000000000000000" pitchFamily="2" charset="2"/>
              <a:buChar char="§"/>
            </a:pPr>
            <a:r>
              <a:rPr lang="en-US" dirty="0" smtClean="0"/>
              <a:t>EDI 997 = Functional Acknowledgment</a:t>
            </a:r>
            <a:endParaRPr lang="en-US" dirty="0"/>
          </a:p>
        </p:txBody>
      </p:sp>
      <p:pic>
        <p:nvPicPr>
          <p:cNvPr id="1026" name="Picture 2" descr="Electronic Data Interchange: Benefits and U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3145" y="2218959"/>
            <a:ext cx="3021077" cy="283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5890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EDI</a:t>
            </a:r>
            <a:endParaRPr lang="en-US" dirty="0"/>
          </a:p>
        </p:txBody>
      </p:sp>
      <p:sp>
        <p:nvSpPr>
          <p:cNvPr id="3" name="Content Placeholder 2"/>
          <p:cNvSpPr>
            <a:spLocks noGrp="1"/>
          </p:cNvSpPr>
          <p:nvPr>
            <p:ph idx="1"/>
          </p:nvPr>
        </p:nvSpPr>
        <p:spPr>
          <a:xfrm>
            <a:off x="1097280" y="1845733"/>
            <a:ext cx="6516858" cy="3646529"/>
          </a:xfrm>
        </p:spPr>
        <p:txBody>
          <a:bodyPr>
            <a:normAutofit lnSpcReduction="10000"/>
          </a:bodyPr>
          <a:lstStyle/>
          <a:p>
            <a:pPr>
              <a:buFont typeface="Wingdings" panose="05000000000000000000" pitchFamily="2" charset="2"/>
              <a:buChar char="§"/>
            </a:pPr>
            <a:r>
              <a:rPr lang="en-US" dirty="0" smtClean="0"/>
              <a:t> EDI anatomy</a:t>
            </a:r>
          </a:p>
          <a:p>
            <a:pPr lvl="1">
              <a:buFont typeface="Wingdings" panose="05000000000000000000" pitchFamily="2" charset="2"/>
              <a:buChar char="§"/>
            </a:pPr>
            <a:r>
              <a:rPr lang="en-US" dirty="0" smtClean="0"/>
              <a:t>EDI Standards – ANSI X12, EDIFACT</a:t>
            </a:r>
          </a:p>
          <a:p>
            <a:pPr lvl="1">
              <a:buFont typeface="Wingdings" panose="05000000000000000000" pitchFamily="2" charset="2"/>
              <a:buChar char="§"/>
            </a:pPr>
            <a:r>
              <a:rPr lang="en-US" dirty="0" smtClean="0"/>
              <a:t>EDI Transports</a:t>
            </a:r>
          </a:p>
          <a:p>
            <a:pPr lvl="2">
              <a:buFont typeface="Wingdings" panose="05000000000000000000" pitchFamily="2" charset="2"/>
              <a:buChar char="§"/>
            </a:pPr>
            <a:r>
              <a:rPr lang="en-US" dirty="0" smtClean="0"/>
              <a:t>AS2</a:t>
            </a:r>
          </a:p>
          <a:p>
            <a:pPr lvl="2">
              <a:buFont typeface="Wingdings" panose="05000000000000000000" pitchFamily="2" charset="2"/>
              <a:buChar char="§"/>
            </a:pPr>
            <a:r>
              <a:rPr lang="en-US" dirty="0" smtClean="0"/>
              <a:t>VAN (Value Added Network)</a:t>
            </a:r>
          </a:p>
          <a:p>
            <a:pPr lvl="2">
              <a:buFont typeface="Wingdings" panose="05000000000000000000" pitchFamily="2" charset="2"/>
              <a:buChar char="§"/>
            </a:pPr>
            <a:r>
              <a:rPr lang="en-US" dirty="0" smtClean="0"/>
              <a:t>FTP (File Transfer Protocol) or SFTP (Secure FTP)</a:t>
            </a:r>
          </a:p>
          <a:p>
            <a:pPr lvl="1">
              <a:buFont typeface="Wingdings" panose="05000000000000000000" pitchFamily="2" charset="2"/>
              <a:buChar char="§"/>
            </a:pPr>
            <a:r>
              <a:rPr lang="en-US" dirty="0" smtClean="0"/>
              <a:t>EDI Document basics</a:t>
            </a:r>
          </a:p>
          <a:p>
            <a:pPr lvl="2">
              <a:buFont typeface="Wingdings" panose="05000000000000000000" pitchFamily="2" charset="2"/>
              <a:buChar char="§"/>
            </a:pPr>
            <a:r>
              <a:rPr lang="en-US" dirty="0" smtClean="0"/>
              <a:t>Identification / GS Version (Lines 1 - 2 </a:t>
            </a:r>
            <a:r>
              <a:rPr lang="en-US" dirty="0"/>
              <a:t>in example</a:t>
            </a:r>
            <a:r>
              <a:rPr lang="en-US" dirty="0" smtClean="0"/>
              <a:t>)</a:t>
            </a:r>
          </a:p>
          <a:p>
            <a:pPr lvl="2">
              <a:buFont typeface="Wingdings" panose="05000000000000000000" pitchFamily="2" charset="2"/>
              <a:buChar char="§"/>
            </a:pPr>
            <a:r>
              <a:rPr lang="en-US" dirty="0" smtClean="0"/>
              <a:t>Header (Lines 3 – 24 in example)</a:t>
            </a:r>
          </a:p>
          <a:p>
            <a:pPr lvl="2">
              <a:buFont typeface="Wingdings" panose="05000000000000000000" pitchFamily="2" charset="2"/>
              <a:buChar char="§"/>
            </a:pPr>
            <a:r>
              <a:rPr lang="en-US" dirty="0" smtClean="0"/>
              <a:t>Detail (Lines 25 </a:t>
            </a:r>
            <a:r>
              <a:rPr lang="en-US" dirty="0"/>
              <a:t>– 29 in example)</a:t>
            </a:r>
            <a:endParaRPr lang="en-US" dirty="0" smtClean="0"/>
          </a:p>
          <a:p>
            <a:pPr lvl="2">
              <a:buFont typeface="Wingdings" panose="05000000000000000000" pitchFamily="2" charset="2"/>
              <a:buChar char="§"/>
            </a:pPr>
            <a:r>
              <a:rPr lang="en-US" dirty="0" smtClean="0"/>
              <a:t>Summary (Lines 30 – 33 </a:t>
            </a:r>
            <a:r>
              <a:rPr lang="en-US" dirty="0"/>
              <a:t>in example</a:t>
            </a:r>
            <a:r>
              <a:rPr lang="en-US" dirty="0" smtClean="0"/>
              <a:t>)</a:t>
            </a:r>
          </a:p>
          <a:p>
            <a:pPr lvl="2">
              <a:buFont typeface="Wingdings" panose="05000000000000000000" pitchFamily="2" charset="2"/>
              <a:buChar char="§"/>
            </a:pPr>
            <a:r>
              <a:rPr lang="en-US" dirty="0" smtClean="0"/>
              <a:t>Segments</a:t>
            </a:r>
          </a:p>
          <a:p>
            <a:pPr lvl="2">
              <a:buFont typeface="Wingdings" panose="05000000000000000000" pitchFamily="2" charset="2"/>
              <a:buChar char="§"/>
            </a:pPr>
            <a:r>
              <a:rPr lang="en-US" dirty="0" smtClean="0"/>
              <a:t>Elements</a:t>
            </a:r>
          </a:p>
        </p:txBody>
      </p:sp>
      <p:pic>
        <p:nvPicPr>
          <p:cNvPr id="4" name="Picture 3"/>
          <p:cNvPicPr>
            <a:picLocks noChangeAspect="1"/>
          </p:cNvPicPr>
          <p:nvPr/>
        </p:nvPicPr>
        <p:blipFill>
          <a:blip r:embed="rId2"/>
          <a:stretch>
            <a:fillRect/>
          </a:stretch>
        </p:blipFill>
        <p:spPr>
          <a:xfrm>
            <a:off x="5925791" y="2016456"/>
            <a:ext cx="5574178" cy="3305081"/>
          </a:xfrm>
          <a:prstGeom prst="rect">
            <a:avLst/>
          </a:prstGeom>
        </p:spPr>
      </p:pic>
      <p:sp>
        <p:nvSpPr>
          <p:cNvPr id="5" name="Rectangle 4"/>
          <p:cNvSpPr/>
          <p:nvPr/>
        </p:nvSpPr>
        <p:spPr>
          <a:xfrm>
            <a:off x="5623560" y="1845733"/>
            <a:ext cx="6296297" cy="39280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0468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Advantus EDI Platforms</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t> Advantus EDI 1.0</a:t>
            </a:r>
          </a:p>
          <a:p>
            <a:pPr lvl="1">
              <a:buFont typeface="Arial" panose="020B0604020202020204" pitchFamily="34" charset="0"/>
              <a:buChar char="•"/>
            </a:pPr>
            <a:r>
              <a:rPr lang="en-US" dirty="0" smtClean="0"/>
              <a:t>Managed by software called “Vantage Point” developed by a company named “Data Masons”</a:t>
            </a:r>
          </a:p>
          <a:p>
            <a:pPr lvl="1">
              <a:buFont typeface="Arial" panose="020B0604020202020204" pitchFamily="34" charset="0"/>
              <a:buChar char="•"/>
            </a:pPr>
            <a:r>
              <a:rPr lang="en-US" dirty="0" smtClean="0"/>
              <a:t>We need one EDI map per document type. EDI maps are developed by Vantage Point (~$500 / map)</a:t>
            </a:r>
          </a:p>
          <a:p>
            <a:pPr lvl="1">
              <a:buFont typeface="Arial" panose="020B0604020202020204" pitchFamily="34" charset="0"/>
              <a:buChar char="•"/>
            </a:pPr>
            <a:r>
              <a:rPr lang="en-US" dirty="0" smtClean="0"/>
              <a:t>Software called “Cleo” running on a server at Corporate HQ listens for connections from our trading partners and sends documents</a:t>
            </a:r>
          </a:p>
          <a:p>
            <a:pPr lvl="1">
              <a:buFont typeface="Arial" panose="020B0604020202020204" pitchFamily="34" charset="0"/>
              <a:buChar char="•"/>
            </a:pPr>
            <a:r>
              <a:rPr lang="en-US" dirty="0" smtClean="0"/>
              <a:t>Compatible with </a:t>
            </a:r>
            <a:r>
              <a:rPr lang="en-US" dirty="0" err="1" smtClean="0"/>
              <a:t>Macola</a:t>
            </a:r>
            <a:r>
              <a:rPr lang="en-US" dirty="0" smtClean="0"/>
              <a:t> only</a:t>
            </a:r>
          </a:p>
          <a:p>
            <a:pPr>
              <a:buFont typeface="Arial" panose="020B0604020202020204" pitchFamily="34" charset="0"/>
              <a:buChar char="•"/>
            </a:pPr>
            <a:r>
              <a:rPr lang="en-US" dirty="0"/>
              <a:t> </a:t>
            </a:r>
            <a:r>
              <a:rPr lang="en-US" dirty="0" smtClean="0"/>
              <a:t>Advantus EDI 1.5</a:t>
            </a:r>
          </a:p>
          <a:p>
            <a:pPr lvl="1">
              <a:buFont typeface="Arial" panose="020B0604020202020204" pitchFamily="34" charset="0"/>
              <a:buChar char="•"/>
            </a:pPr>
            <a:r>
              <a:rPr lang="en-US" dirty="0" smtClean="0"/>
              <a:t>Continue to use Vantage Point, but selectively duplicate documents for NetSuite customers</a:t>
            </a:r>
          </a:p>
          <a:p>
            <a:pPr lvl="1">
              <a:buFont typeface="Arial" panose="020B0604020202020204" pitchFamily="34" charset="0"/>
              <a:buChar char="•"/>
            </a:pPr>
            <a:r>
              <a:rPr lang="en-US" dirty="0" smtClean="0"/>
              <a:t>Use Dell </a:t>
            </a:r>
            <a:r>
              <a:rPr lang="en-US" dirty="0" err="1" smtClean="0"/>
              <a:t>Boomi</a:t>
            </a:r>
            <a:r>
              <a:rPr lang="en-US" dirty="0" smtClean="0"/>
              <a:t> to make an FTP connection to EDI server at Corporate and “read-in” EDI documents</a:t>
            </a:r>
          </a:p>
          <a:p>
            <a:pPr lvl="1">
              <a:buFont typeface="Arial" panose="020B0604020202020204" pitchFamily="34" charset="0"/>
              <a:buChar char="•"/>
            </a:pPr>
            <a:r>
              <a:rPr lang="en-US" dirty="0" smtClean="0"/>
              <a:t>Use Dell </a:t>
            </a:r>
            <a:r>
              <a:rPr lang="en-US" dirty="0" err="1" smtClean="0"/>
              <a:t>Boomi</a:t>
            </a:r>
            <a:r>
              <a:rPr lang="en-US" dirty="0" smtClean="0"/>
              <a:t> to query NetSuite, build outbound EDI documents, and place on EDI server at Corporate for sending</a:t>
            </a:r>
          </a:p>
        </p:txBody>
      </p:sp>
    </p:spTree>
    <p:extLst>
      <p:ext uri="{BB962C8B-B14F-4D97-AF65-F5344CB8AC3E}">
        <p14:creationId xmlns:p14="http://schemas.microsoft.com/office/powerpoint/2010/main" val="15334522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Advantus EDI Platforms</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t> Advantus EDI 2.0</a:t>
            </a:r>
          </a:p>
          <a:p>
            <a:pPr lvl="1">
              <a:buFont typeface="Arial" panose="020B0604020202020204" pitchFamily="34" charset="0"/>
              <a:buChar char="•"/>
            </a:pPr>
            <a:r>
              <a:rPr lang="en-US" dirty="0" smtClean="0"/>
              <a:t>Use Dell </a:t>
            </a:r>
            <a:r>
              <a:rPr lang="en-US" dirty="0" err="1" smtClean="0"/>
              <a:t>Boomi</a:t>
            </a:r>
            <a:r>
              <a:rPr lang="en-US" dirty="0" smtClean="0"/>
              <a:t> exclusively</a:t>
            </a:r>
          </a:p>
          <a:p>
            <a:pPr lvl="1">
              <a:buFont typeface="Arial" panose="020B0604020202020204" pitchFamily="34" charset="0"/>
              <a:buChar char="•"/>
            </a:pPr>
            <a:r>
              <a:rPr lang="en-US" dirty="0" smtClean="0"/>
              <a:t>Have our customers start sending their documents directly to the “</a:t>
            </a:r>
            <a:r>
              <a:rPr lang="en-US" dirty="0" err="1" smtClean="0"/>
              <a:t>Boomi</a:t>
            </a:r>
            <a:r>
              <a:rPr lang="en-US" dirty="0" smtClean="0"/>
              <a:t> Cloud”</a:t>
            </a:r>
          </a:p>
          <a:p>
            <a:pPr lvl="1">
              <a:buFont typeface="Arial" panose="020B0604020202020204" pitchFamily="34" charset="0"/>
              <a:buChar char="•"/>
            </a:pPr>
            <a:r>
              <a:rPr lang="en-US" dirty="0" smtClean="0"/>
              <a:t>Customer must fully be on NetSuite in order for us to do this</a:t>
            </a:r>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pPr marL="201168" lvl="1" indent="0" algn="ctr">
              <a:buNone/>
            </a:pPr>
            <a:r>
              <a:rPr lang="en-US" b="1" i="1" dirty="0" smtClean="0">
                <a:solidFill>
                  <a:schemeClr val="bg2">
                    <a:lumMod val="25000"/>
                  </a:schemeClr>
                </a:solidFill>
              </a:rPr>
              <a:t>At the end of the day, our objective was/is to change systems without our customers noticing so that their buying habits would not need to change.</a:t>
            </a:r>
          </a:p>
        </p:txBody>
      </p:sp>
    </p:spTree>
    <p:extLst>
      <p:ext uri="{BB962C8B-B14F-4D97-AF65-F5344CB8AC3E}">
        <p14:creationId xmlns:p14="http://schemas.microsoft.com/office/powerpoint/2010/main" val="946704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 Journey through NetSuite</a:t>
            </a:r>
            <a:endParaRPr lang="en-US" dirty="0"/>
          </a:p>
        </p:txBody>
      </p:sp>
      <p:cxnSp>
        <p:nvCxnSpPr>
          <p:cNvPr id="5" name="Straight Connector 4"/>
          <p:cNvCxnSpPr/>
          <p:nvPr/>
        </p:nvCxnSpPr>
        <p:spPr>
          <a:xfrm flipH="1">
            <a:off x="5908431" y="2069123"/>
            <a:ext cx="11723" cy="4349262"/>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301262" y="2069123"/>
            <a:ext cx="9854418"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365738" y="1737360"/>
            <a:ext cx="2936631" cy="369332"/>
          </a:xfrm>
          <a:prstGeom prst="rect">
            <a:avLst/>
          </a:prstGeom>
          <a:noFill/>
        </p:spPr>
        <p:txBody>
          <a:bodyPr wrap="square" rtlCol="0">
            <a:spAutoFit/>
          </a:bodyPr>
          <a:lstStyle/>
          <a:p>
            <a:r>
              <a:rPr lang="en-US" dirty="0" smtClean="0"/>
              <a:t>Customer</a:t>
            </a:r>
            <a:endParaRPr lang="en-US" dirty="0"/>
          </a:p>
        </p:txBody>
      </p:sp>
      <p:sp>
        <p:nvSpPr>
          <p:cNvPr id="9" name="TextBox 8"/>
          <p:cNvSpPr txBox="1"/>
          <p:nvPr/>
        </p:nvSpPr>
        <p:spPr>
          <a:xfrm>
            <a:off x="6126480" y="1699791"/>
            <a:ext cx="2936631" cy="369332"/>
          </a:xfrm>
          <a:prstGeom prst="rect">
            <a:avLst/>
          </a:prstGeom>
          <a:noFill/>
        </p:spPr>
        <p:txBody>
          <a:bodyPr wrap="square" rtlCol="0">
            <a:spAutoFit/>
          </a:bodyPr>
          <a:lstStyle/>
          <a:p>
            <a:r>
              <a:rPr lang="en-US" dirty="0" smtClean="0"/>
              <a:t>Advantus</a:t>
            </a:r>
            <a:endParaRPr lang="en-US" dirty="0"/>
          </a:p>
        </p:txBody>
      </p:sp>
      <p:sp>
        <p:nvSpPr>
          <p:cNvPr id="10" name="Rectangle 9"/>
          <p:cNvSpPr/>
          <p:nvPr/>
        </p:nvSpPr>
        <p:spPr>
          <a:xfrm>
            <a:off x="1547447" y="2262552"/>
            <a:ext cx="896815" cy="2227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PO (850)</a:t>
            </a:r>
            <a:endParaRPr lang="en-US" sz="1200" dirty="0"/>
          </a:p>
        </p:txBody>
      </p:sp>
      <p:cxnSp>
        <p:nvCxnSpPr>
          <p:cNvPr id="12" name="Straight Arrow Connector 11"/>
          <p:cNvCxnSpPr>
            <a:stCxn id="10" idx="3"/>
          </p:cNvCxnSpPr>
          <p:nvPr/>
        </p:nvCxnSpPr>
        <p:spPr>
          <a:xfrm>
            <a:off x="2444262" y="2373921"/>
            <a:ext cx="384516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7895493" y="2119532"/>
            <a:ext cx="867508" cy="56270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smtClean="0"/>
              <a:t>NS Sales Order</a:t>
            </a:r>
            <a:endParaRPr lang="en-US" sz="1200" dirty="0"/>
          </a:p>
        </p:txBody>
      </p:sp>
      <p:sp>
        <p:nvSpPr>
          <p:cNvPr id="14" name="Rectangle 13"/>
          <p:cNvSpPr/>
          <p:nvPr/>
        </p:nvSpPr>
        <p:spPr>
          <a:xfrm>
            <a:off x="6289431" y="2233242"/>
            <a:ext cx="896815" cy="263771"/>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Receive Doc</a:t>
            </a:r>
            <a:endParaRPr lang="en-US" sz="1000" dirty="0"/>
          </a:p>
        </p:txBody>
      </p:sp>
      <p:cxnSp>
        <p:nvCxnSpPr>
          <p:cNvPr id="16" name="Straight Arrow Connector 15"/>
          <p:cNvCxnSpPr/>
          <p:nvPr/>
        </p:nvCxnSpPr>
        <p:spPr>
          <a:xfrm>
            <a:off x="7239000" y="2373921"/>
            <a:ext cx="65649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6289431" y="2694804"/>
            <a:ext cx="896815" cy="3282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Functional </a:t>
            </a:r>
            <a:r>
              <a:rPr lang="en-US" sz="1000" dirty="0" err="1" smtClean="0"/>
              <a:t>Ack</a:t>
            </a:r>
            <a:r>
              <a:rPr lang="en-US" sz="1000" dirty="0" smtClean="0"/>
              <a:t> (997)</a:t>
            </a:r>
            <a:endParaRPr lang="en-US" sz="1000" dirty="0"/>
          </a:p>
        </p:txBody>
      </p:sp>
      <p:sp>
        <p:nvSpPr>
          <p:cNvPr id="21" name="Rectangle 20"/>
          <p:cNvSpPr/>
          <p:nvPr/>
        </p:nvSpPr>
        <p:spPr>
          <a:xfrm>
            <a:off x="1547447" y="2727041"/>
            <a:ext cx="896815" cy="263771"/>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Receive Doc</a:t>
            </a:r>
            <a:endParaRPr lang="en-US" sz="1000" dirty="0"/>
          </a:p>
        </p:txBody>
      </p:sp>
      <p:cxnSp>
        <p:nvCxnSpPr>
          <p:cNvPr id="23" name="Straight Arrow Connector 22"/>
          <p:cNvCxnSpPr>
            <a:stCxn id="17" idx="1"/>
            <a:endCxn id="21" idx="3"/>
          </p:cNvCxnSpPr>
          <p:nvPr/>
        </p:nvCxnSpPr>
        <p:spPr>
          <a:xfrm flipH="1">
            <a:off x="2444262" y="2858927"/>
            <a:ext cx="384516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Oval 23"/>
          <p:cNvSpPr/>
          <p:nvPr/>
        </p:nvSpPr>
        <p:spPr>
          <a:xfrm>
            <a:off x="9454914" y="3712831"/>
            <a:ext cx="867508" cy="56270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800" dirty="0" smtClean="0"/>
              <a:t>NS Outbound Shipment</a:t>
            </a:r>
            <a:endParaRPr lang="en-US" sz="800" dirty="0"/>
          </a:p>
        </p:txBody>
      </p:sp>
      <p:sp>
        <p:nvSpPr>
          <p:cNvPr id="25" name="Rectangle 24"/>
          <p:cNvSpPr/>
          <p:nvPr/>
        </p:nvSpPr>
        <p:spPr>
          <a:xfrm>
            <a:off x="9425607" y="3262622"/>
            <a:ext cx="896815" cy="263771"/>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Pick/Pack</a:t>
            </a:r>
            <a:endParaRPr lang="en-US" sz="1000" dirty="0"/>
          </a:p>
        </p:txBody>
      </p:sp>
      <p:sp>
        <p:nvSpPr>
          <p:cNvPr id="26" name="Rectangle 25"/>
          <p:cNvSpPr/>
          <p:nvPr/>
        </p:nvSpPr>
        <p:spPr>
          <a:xfrm>
            <a:off x="6293366" y="3220841"/>
            <a:ext cx="896815" cy="3282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PO </a:t>
            </a:r>
            <a:r>
              <a:rPr lang="en-US" sz="1000" dirty="0" err="1" smtClean="0"/>
              <a:t>Ack</a:t>
            </a:r>
            <a:r>
              <a:rPr lang="en-US" sz="1000" dirty="0" smtClean="0"/>
              <a:t> (855)</a:t>
            </a:r>
            <a:endParaRPr lang="en-US" sz="1000" dirty="0"/>
          </a:p>
        </p:txBody>
      </p:sp>
      <p:sp>
        <p:nvSpPr>
          <p:cNvPr id="28" name="Rectangle 27"/>
          <p:cNvSpPr/>
          <p:nvPr/>
        </p:nvSpPr>
        <p:spPr>
          <a:xfrm>
            <a:off x="1547447" y="3232563"/>
            <a:ext cx="896815" cy="263771"/>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Receive Doc</a:t>
            </a:r>
            <a:endParaRPr lang="en-US" sz="1000" dirty="0"/>
          </a:p>
        </p:txBody>
      </p:sp>
      <p:cxnSp>
        <p:nvCxnSpPr>
          <p:cNvPr id="29" name="Straight Arrow Connector 28"/>
          <p:cNvCxnSpPr/>
          <p:nvPr/>
        </p:nvCxnSpPr>
        <p:spPr>
          <a:xfrm flipH="1">
            <a:off x="2444261" y="3364448"/>
            <a:ext cx="384516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3" idx="4"/>
            <a:endCxn id="26" idx="3"/>
          </p:cNvCxnSpPr>
          <p:nvPr/>
        </p:nvCxnSpPr>
        <p:spPr>
          <a:xfrm flipH="1">
            <a:off x="7190181" y="2682240"/>
            <a:ext cx="1139066" cy="7027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3" idx="4"/>
            <a:endCxn id="25" idx="1"/>
          </p:cNvCxnSpPr>
          <p:nvPr/>
        </p:nvCxnSpPr>
        <p:spPr>
          <a:xfrm>
            <a:off x="8329247" y="2682240"/>
            <a:ext cx="1096360" cy="7122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endCxn id="24" idx="0"/>
          </p:cNvCxnSpPr>
          <p:nvPr/>
        </p:nvCxnSpPr>
        <p:spPr>
          <a:xfrm>
            <a:off x="9874016" y="3481381"/>
            <a:ext cx="14652" cy="2314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9264310" y="4525141"/>
            <a:ext cx="1248715" cy="39933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“Shipped” / Picked Up by Carrier</a:t>
            </a:r>
            <a:endParaRPr lang="en-US" sz="1000" dirty="0"/>
          </a:p>
        </p:txBody>
      </p:sp>
      <p:sp>
        <p:nvSpPr>
          <p:cNvPr id="41" name="Rectangle 40"/>
          <p:cNvSpPr/>
          <p:nvPr/>
        </p:nvSpPr>
        <p:spPr>
          <a:xfrm>
            <a:off x="7751928" y="4555769"/>
            <a:ext cx="896815" cy="3282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ASN (856)</a:t>
            </a:r>
            <a:endParaRPr lang="en-US" sz="1000" dirty="0"/>
          </a:p>
        </p:txBody>
      </p:sp>
      <p:sp>
        <p:nvSpPr>
          <p:cNvPr id="42" name="Oval 41"/>
          <p:cNvSpPr/>
          <p:nvPr/>
        </p:nvSpPr>
        <p:spPr>
          <a:xfrm>
            <a:off x="9454914" y="5250050"/>
            <a:ext cx="867508" cy="56270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100" dirty="0" smtClean="0"/>
              <a:t>NS Invoice</a:t>
            </a:r>
            <a:endParaRPr lang="en-US" sz="1100" dirty="0"/>
          </a:p>
        </p:txBody>
      </p:sp>
      <p:cxnSp>
        <p:nvCxnSpPr>
          <p:cNvPr id="44" name="Straight Arrow Connector 43"/>
          <p:cNvCxnSpPr>
            <a:stCxn id="24" idx="4"/>
            <a:endCxn id="40" idx="0"/>
          </p:cNvCxnSpPr>
          <p:nvPr/>
        </p:nvCxnSpPr>
        <p:spPr>
          <a:xfrm>
            <a:off x="9888668" y="4275539"/>
            <a:ext cx="0" cy="2496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40" idx="2"/>
            <a:endCxn id="42" idx="0"/>
          </p:cNvCxnSpPr>
          <p:nvPr/>
        </p:nvCxnSpPr>
        <p:spPr>
          <a:xfrm>
            <a:off x="9888668" y="4924471"/>
            <a:ext cx="0" cy="3255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7751927" y="5370365"/>
            <a:ext cx="896815" cy="3282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Invoice (810)</a:t>
            </a:r>
            <a:endParaRPr lang="en-US" sz="1000" dirty="0"/>
          </a:p>
        </p:txBody>
      </p:sp>
      <p:sp>
        <p:nvSpPr>
          <p:cNvPr id="48" name="Rectangle 47"/>
          <p:cNvSpPr/>
          <p:nvPr/>
        </p:nvSpPr>
        <p:spPr>
          <a:xfrm>
            <a:off x="6327658" y="4923837"/>
            <a:ext cx="896815" cy="263771"/>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Receive Doc</a:t>
            </a:r>
            <a:endParaRPr lang="en-US" sz="1000" dirty="0"/>
          </a:p>
        </p:txBody>
      </p:sp>
      <p:sp>
        <p:nvSpPr>
          <p:cNvPr id="49" name="Rectangle 48"/>
          <p:cNvSpPr/>
          <p:nvPr/>
        </p:nvSpPr>
        <p:spPr>
          <a:xfrm>
            <a:off x="6327657" y="5827355"/>
            <a:ext cx="896815" cy="263771"/>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Receive Doc</a:t>
            </a:r>
            <a:endParaRPr lang="en-US" sz="1000" dirty="0"/>
          </a:p>
        </p:txBody>
      </p:sp>
      <p:sp>
        <p:nvSpPr>
          <p:cNvPr id="51" name="Rectangle 50"/>
          <p:cNvSpPr/>
          <p:nvPr/>
        </p:nvSpPr>
        <p:spPr>
          <a:xfrm>
            <a:off x="1530050" y="4555769"/>
            <a:ext cx="896815" cy="263771"/>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Receive Doc</a:t>
            </a:r>
            <a:endParaRPr lang="en-US" sz="1000" dirty="0"/>
          </a:p>
        </p:txBody>
      </p:sp>
      <p:sp>
        <p:nvSpPr>
          <p:cNvPr id="52" name="Rectangle 51"/>
          <p:cNvSpPr/>
          <p:nvPr/>
        </p:nvSpPr>
        <p:spPr>
          <a:xfrm>
            <a:off x="1530049" y="5400780"/>
            <a:ext cx="896815" cy="263771"/>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Receive Doc</a:t>
            </a:r>
            <a:endParaRPr lang="en-US" sz="1000" dirty="0"/>
          </a:p>
        </p:txBody>
      </p:sp>
      <p:cxnSp>
        <p:nvCxnSpPr>
          <p:cNvPr id="54" name="Straight Arrow Connector 53"/>
          <p:cNvCxnSpPr>
            <a:stCxn id="40" idx="1"/>
            <a:endCxn id="41" idx="3"/>
          </p:cNvCxnSpPr>
          <p:nvPr/>
        </p:nvCxnSpPr>
        <p:spPr>
          <a:xfrm flipH="1" flipV="1">
            <a:off x="8648743" y="4719892"/>
            <a:ext cx="615567" cy="49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41" idx="1"/>
            <a:endCxn id="51" idx="3"/>
          </p:cNvCxnSpPr>
          <p:nvPr/>
        </p:nvCxnSpPr>
        <p:spPr>
          <a:xfrm flipH="1" flipV="1">
            <a:off x="2426865" y="4687655"/>
            <a:ext cx="5325063" cy="32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2486632" y="4900278"/>
            <a:ext cx="896815" cy="3282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Functional </a:t>
            </a:r>
            <a:r>
              <a:rPr lang="en-US" sz="1000" dirty="0" err="1" smtClean="0"/>
              <a:t>Ack</a:t>
            </a:r>
            <a:r>
              <a:rPr lang="en-US" sz="1000" dirty="0" smtClean="0"/>
              <a:t> (997)</a:t>
            </a:r>
            <a:endParaRPr lang="en-US" sz="1000" dirty="0"/>
          </a:p>
        </p:txBody>
      </p:sp>
      <p:sp>
        <p:nvSpPr>
          <p:cNvPr id="58" name="Rectangle 57"/>
          <p:cNvSpPr/>
          <p:nvPr/>
        </p:nvSpPr>
        <p:spPr>
          <a:xfrm>
            <a:off x="2486632" y="5805589"/>
            <a:ext cx="896815" cy="3282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Functional </a:t>
            </a:r>
            <a:r>
              <a:rPr lang="en-US" sz="1000" dirty="0" err="1" smtClean="0"/>
              <a:t>Ack</a:t>
            </a:r>
            <a:r>
              <a:rPr lang="en-US" sz="1000" dirty="0" smtClean="0"/>
              <a:t> (997)</a:t>
            </a:r>
            <a:endParaRPr lang="en-US" sz="1000" dirty="0"/>
          </a:p>
        </p:txBody>
      </p:sp>
      <p:cxnSp>
        <p:nvCxnSpPr>
          <p:cNvPr id="60" name="Straight Arrow Connector 59"/>
          <p:cNvCxnSpPr>
            <a:stCxn id="57" idx="3"/>
            <a:endCxn id="48" idx="1"/>
          </p:cNvCxnSpPr>
          <p:nvPr/>
        </p:nvCxnSpPr>
        <p:spPr>
          <a:xfrm flipV="1">
            <a:off x="3383447" y="5055723"/>
            <a:ext cx="2944211" cy="86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47" idx="1"/>
            <a:endCxn id="52" idx="3"/>
          </p:cNvCxnSpPr>
          <p:nvPr/>
        </p:nvCxnSpPr>
        <p:spPr>
          <a:xfrm flipH="1" flipV="1">
            <a:off x="2426864" y="5532666"/>
            <a:ext cx="5325063" cy="18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42" idx="2"/>
            <a:endCxn id="47" idx="3"/>
          </p:cNvCxnSpPr>
          <p:nvPr/>
        </p:nvCxnSpPr>
        <p:spPr>
          <a:xfrm flipH="1">
            <a:off x="8648742" y="5531404"/>
            <a:ext cx="806172" cy="30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58" idx="3"/>
            <a:endCxn id="49" idx="1"/>
          </p:cNvCxnSpPr>
          <p:nvPr/>
        </p:nvCxnSpPr>
        <p:spPr>
          <a:xfrm flipV="1">
            <a:off x="3383447" y="5959241"/>
            <a:ext cx="2944210" cy="104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285287" y="3727497"/>
            <a:ext cx="896815" cy="263771"/>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Receive Doc</a:t>
            </a:r>
            <a:endParaRPr lang="en-US" sz="1000" dirty="0"/>
          </a:p>
        </p:txBody>
      </p:sp>
      <p:sp>
        <p:nvSpPr>
          <p:cNvPr id="50" name="Rectangle 49"/>
          <p:cNvSpPr/>
          <p:nvPr/>
        </p:nvSpPr>
        <p:spPr>
          <a:xfrm>
            <a:off x="2444261" y="3703938"/>
            <a:ext cx="896815" cy="3282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Functional </a:t>
            </a:r>
            <a:r>
              <a:rPr lang="en-US" sz="1000" dirty="0" err="1" smtClean="0"/>
              <a:t>Ack</a:t>
            </a:r>
            <a:r>
              <a:rPr lang="en-US" sz="1000" dirty="0" smtClean="0"/>
              <a:t> (997)</a:t>
            </a:r>
            <a:endParaRPr lang="en-US" sz="1000" dirty="0"/>
          </a:p>
        </p:txBody>
      </p:sp>
      <p:cxnSp>
        <p:nvCxnSpPr>
          <p:cNvPr id="53" name="Straight Arrow Connector 52"/>
          <p:cNvCxnSpPr>
            <a:stCxn id="50" idx="3"/>
            <a:endCxn id="45" idx="1"/>
          </p:cNvCxnSpPr>
          <p:nvPr/>
        </p:nvCxnSpPr>
        <p:spPr>
          <a:xfrm flipV="1">
            <a:off x="3341076" y="3859383"/>
            <a:ext cx="2944211" cy="86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Elbow Connector 5"/>
          <p:cNvCxnSpPr>
            <a:stCxn id="28" idx="2"/>
            <a:endCxn id="50" idx="1"/>
          </p:cNvCxnSpPr>
          <p:nvPr/>
        </p:nvCxnSpPr>
        <p:spPr>
          <a:xfrm rot="16200000" flipH="1">
            <a:off x="2034195" y="3457994"/>
            <a:ext cx="371727" cy="44840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Elbow Connector 14"/>
          <p:cNvCxnSpPr>
            <a:stCxn id="51" idx="2"/>
            <a:endCxn id="57" idx="1"/>
          </p:cNvCxnSpPr>
          <p:nvPr/>
        </p:nvCxnSpPr>
        <p:spPr>
          <a:xfrm rot="16200000" flipH="1">
            <a:off x="2110115" y="4687883"/>
            <a:ext cx="244861" cy="50817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52" idx="2"/>
            <a:endCxn id="58" idx="1"/>
          </p:cNvCxnSpPr>
          <p:nvPr/>
        </p:nvCxnSpPr>
        <p:spPr>
          <a:xfrm rot="16200000" flipH="1">
            <a:off x="2079964" y="5563043"/>
            <a:ext cx="305161" cy="50817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4" idx="2"/>
            <a:endCxn id="17" idx="0"/>
          </p:cNvCxnSpPr>
          <p:nvPr/>
        </p:nvCxnSpPr>
        <p:spPr>
          <a:xfrm>
            <a:off x="6737839" y="2497013"/>
            <a:ext cx="0" cy="1977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5174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 Timing / Schedule</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t> Purchase Orders (850) – Every hour</a:t>
            </a:r>
          </a:p>
          <a:p>
            <a:pPr>
              <a:buFont typeface="Arial" panose="020B0604020202020204" pitchFamily="34" charset="0"/>
              <a:buChar char="•"/>
            </a:pPr>
            <a:r>
              <a:rPr lang="en-US" dirty="0"/>
              <a:t> </a:t>
            </a:r>
            <a:r>
              <a:rPr lang="en-US" dirty="0" smtClean="0"/>
              <a:t>Invoices (810) – Every 6 hours</a:t>
            </a:r>
          </a:p>
          <a:p>
            <a:pPr>
              <a:buFont typeface="Arial" panose="020B0604020202020204" pitchFamily="34" charset="0"/>
              <a:buChar char="•"/>
            </a:pPr>
            <a:r>
              <a:rPr lang="en-US" dirty="0"/>
              <a:t> </a:t>
            </a:r>
            <a:r>
              <a:rPr lang="en-US" dirty="0" smtClean="0"/>
              <a:t>ASNs (856) – Every 2 hours </a:t>
            </a:r>
            <a:r>
              <a:rPr lang="en-US" i="1" dirty="0" smtClean="0"/>
              <a:t>after a shipment is in “Shipped” status</a:t>
            </a:r>
            <a:endParaRPr lang="en-US" dirty="0" smtClean="0"/>
          </a:p>
          <a:p>
            <a:pPr>
              <a:buFont typeface="Arial" panose="020B0604020202020204" pitchFamily="34" charset="0"/>
              <a:buChar char="•"/>
            </a:pPr>
            <a:r>
              <a:rPr lang="en-US" dirty="0"/>
              <a:t> </a:t>
            </a:r>
            <a:r>
              <a:rPr lang="en-US" dirty="0" smtClean="0"/>
              <a:t>Inventory Feeds (846) – Once per day (however, we can do more often)</a:t>
            </a:r>
          </a:p>
          <a:p>
            <a:pPr>
              <a:buFont typeface="Arial" panose="020B0604020202020204" pitchFamily="34" charset="0"/>
              <a:buChar char="•"/>
            </a:pPr>
            <a:endParaRPr lang="en-US" dirty="0"/>
          </a:p>
          <a:p>
            <a:pPr marL="0" indent="0" algn="ctr">
              <a:buNone/>
            </a:pPr>
            <a:r>
              <a:rPr lang="en-US" i="1" dirty="0" smtClean="0">
                <a:solidFill>
                  <a:srgbClr val="002060"/>
                </a:solidFill>
              </a:rPr>
              <a:t>Because </a:t>
            </a:r>
            <a:r>
              <a:rPr lang="en-US" i="1" dirty="0" err="1" smtClean="0">
                <a:solidFill>
                  <a:srgbClr val="002060"/>
                </a:solidFill>
              </a:rPr>
              <a:t>Boomi</a:t>
            </a:r>
            <a:r>
              <a:rPr lang="en-US" i="1" dirty="0" smtClean="0">
                <a:solidFill>
                  <a:srgbClr val="002060"/>
                </a:solidFill>
              </a:rPr>
              <a:t> limits how many processes we can have running at once, we do NOT run every customer’s processes at the same hour marker (e.g. we don’t integrate 850s for every customer at 2:00 PM, 3:00 PM, 4:00 PM, etc.)</a:t>
            </a:r>
          </a:p>
        </p:txBody>
      </p:sp>
    </p:spTree>
    <p:extLst>
      <p:ext uri="{BB962C8B-B14F-4D97-AF65-F5344CB8AC3E}">
        <p14:creationId xmlns:p14="http://schemas.microsoft.com/office/powerpoint/2010/main" val="1344721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EDI Issues / Misconceptions</a:t>
            </a:r>
          </a:p>
        </p:txBody>
      </p:sp>
      <p:sp>
        <p:nvSpPr>
          <p:cNvPr id="3" name="Content Placeholder 2"/>
          <p:cNvSpPr>
            <a:spLocks noGrp="1"/>
          </p:cNvSpPr>
          <p:nvPr>
            <p:ph idx="1"/>
          </p:nvPr>
        </p:nvSpPr>
        <p:spPr/>
        <p:txBody>
          <a:bodyPr>
            <a:normAutofit/>
          </a:bodyPr>
          <a:lstStyle/>
          <a:p>
            <a:pPr marL="0" indent="0">
              <a:buNone/>
            </a:pPr>
            <a:r>
              <a:rPr lang="en-US" u="sng" dirty="0" smtClean="0"/>
              <a:t>MYTH</a:t>
            </a:r>
            <a:r>
              <a:rPr lang="en-US" dirty="0" smtClean="0"/>
              <a:t> – There are “stuck” or “hidden” purchase orders</a:t>
            </a:r>
            <a:br>
              <a:rPr lang="en-US" dirty="0" smtClean="0"/>
            </a:br>
            <a:r>
              <a:rPr lang="en-US" u="sng" dirty="0" smtClean="0"/>
              <a:t>FACT</a:t>
            </a:r>
            <a:r>
              <a:rPr lang="en-US" dirty="0" smtClean="0"/>
              <a:t> – The EDI PO Lookup tool is a window into PO activity.  99.99% of the time, if we receive a PO, it’s integrated</a:t>
            </a:r>
          </a:p>
          <a:p>
            <a:pPr marL="0" indent="0">
              <a:buNone/>
            </a:pPr>
            <a:r>
              <a:rPr lang="en-US" u="sng" dirty="0" smtClean="0"/>
              <a:t>MYTH</a:t>
            </a:r>
            <a:r>
              <a:rPr lang="en-US" dirty="0" smtClean="0"/>
              <a:t> – The customer has an “ASN issue”</a:t>
            </a:r>
            <a:r>
              <a:rPr lang="en-US" dirty="0"/>
              <a:t/>
            </a:r>
            <a:br>
              <a:rPr lang="en-US" dirty="0"/>
            </a:br>
            <a:r>
              <a:rPr lang="en-US" u="sng" dirty="0" smtClean="0"/>
              <a:t>FACT</a:t>
            </a:r>
            <a:r>
              <a:rPr lang="en-US" dirty="0" smtClean="0"/>
              <a:t> – The majority of the time, customers refer to over/short issues as ASN issues (e.g. the quantity or items they received does not match the quantities and items we said we shipped on our ASN)</a:t>
            </a:r>
            <a:br>
              <a:rPr lang="en-US" dirty="0" smtClean="0"/>
            </a:br>
            <a:r>
              <a:rPr lang="en-US" dirty="0" smtClean="0"/>
              <a:t/>
            </a:r>
            <a:br>
              <a:rPr lang="en-US" dirty="0" smtClean="0"/>
            </a:br>
            <a:r>
              <a:rPr lang="en-US" u="sng" dirty="0" smtClean="0"/>
              <a:t>MYTH</a:t>
            </a:r>
            <a:r>
              <a:rPr lang="en-US" dirty="0"/>
              <a:t> </a:t>
            </a:r>
            <a:r>
              <a:rPr lang="en-US" dirty="0" smtClean="0"/>
              <a:t>- We acknowledge every PO</a:t>
            </a:r>
            <a:r>
              <a:rPr lang="en-US" u="sng" dirty="0"/>
              <a:t/>
            </a:r>
            <a:br>
              <a:rPr lang="en-US" u="sng" dirty="0"/>
            </a:br>
            <a:r>
              <a:rPr lang="en-US" u="sng" dirty="0" smtClean="0"/>
              <a:t>FACT</a:t>
            </a:r>
            <a:r>
              <a:rPr lang="en-US" dirty="0" smtClean="0"/>
              <a:t> – We FUNCTIONALLY ACKNOWLEDGE every PO, but we do not send out a formal, PO acknowledgement for every PO.  The functional acknowledgement just confirms we received the PO systematically.  It is not an acceptance of the terms of the PO</a:t>
            </a:r>
          </a:p>
        </p:txBody>
      </p:sp>
    </p:spTree>
    <p:extLst>
      <p:ext uri="{BB962C8B-B14F-4D97-AF65-F5344CB8AC3E}">
        <p14:creationId xmlns:p14="http://schemas.microsoft.com/office/powerpoint/2010/main" val="1708151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3122</TotalTime>
  <Words>1169</Words>
  <Application>Microsoft Office PowerPoint</Application>
  <PresentationFormat>Widescreen</PresentationFormat>
  <Paragraphs>136</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Retrospect</vt:lpstr>
      <vt:lpstr>NetSuite EDI Processes</vt:lpstr>
      <vt:lpstr>Agenda</vt:lpstr>
      <vt:lpstr>What is EDI</vt:lpstr>
      <vt:lpstr>What is EDI</vt:lpstr>
      <vt:lpstr>Advantus EDI Platforms</vt:lpstr>
      <vt:lpstr>Advantus EDI Platforms</vt:lpstr>
      <vt:lpstr>EDI Journey through NetSuite</vt:lpstr>
      <vt:lpstr>EDI Timing / Schedule</vt:lpstr>
      <vt:lpstr>Common EDI Issues / Misconceptions</vt:lpstr>
      <vt:lpstr>Common EDI Issues / Misconceptions</vt:lpstr>
      <vt:lpstr>Customers, Trading Partners, Accounts</vt:lpstr>
      <vt:lpstr>Understanding an EDI 850</vt:lpstr>
      <vt:lpstr>Advantus EDI Tools</vt:lpstr>
      <vt:lpstr>Advantus EDI Tools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Process Awareness</dc:title>
  <dc:creator>Kevin Kazimir</dc:creator>
  <cp:lastModifiedBy>Kevin Kazimir</cp:lastModifiedBy>
  <cp:revision>47</cp:revision>
  <dcterms:created xsi:type="dcterms:W3CDTF">2018-10-09T20:55:13Z</dcterms:created>
  <dcterms:modified xsi:type="dcterms:W3CDTF">2020-12-01T14:05:30Z</dcterms:modified>
</cp:coreProperties>
</file>