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4"/>
  </p:notesMasterIdLst>
  <p:handoutMasterIdLst>
    <p:handoutMasterId r:id="rId35"/>
  </p:handoutMasterIdLst>
  <p:sldIdLst>
    <p:sldId id="265" r:id="rId2"/>
    <p:sldId id="270" r:id="rId3"/>
    <p:sldId id="290" r:id="rId4"/>
    <p:sldId id="266" r:id="rId5"/>
    <p:sldId id="267" r:id="rId6"/>
    <p:sldId id="292" r:id="rId7"/>
    <p:sldId id="291" r:id="rId8"/>
    <p:sldId id="277" r:id="rId9"/>
    <p:sldId id="278" r:id="rId10"/>
    <p:sldId id="280" r:id="rId11"/>
    <p:sldId id="283" r:id="rId12"/>
    <p:sldId id="279" r:id="rId13"/>
    <p:sldId id="289" r:id="rId14"/>
    <p:sldId id="282" r:id="rId15"/>
    <p:sldId id="285" r:id="rId16"/>
    <p:sldId id="281" r:id="rId17"/>
    <p:sldId id="287" r:id="rId18"/>
    <p:sldId id="288" r:id="rId19"/>
    <p:sldId id="295" r:id="rId20"/>
    <p:sldId id="274" r:id="rId21"/>
    <p:sldId id="296" r:id="rId22"/>
    <p:sldId id="293" r:id="rId23"/>
    <p:sldId id="300" r:id="rId24"/>
    <p:sldId id="275" r:id="rId25"/>
    <p:sldId id="271" r:id="rId26"/>
    <p:sldId id="273" r:id="rId27"/>
    <p:sldId id="294" r:id="rId28"/>
    <p:sldId id="297" r:id="rId29"/>
    <p:sldId id="272" r:id="rId30"/>
    <p:sldId id="299" r:id="rId31"/>
    <p:sldId id="301" r:id="rId32"/>
    <p:sldId id="29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08" d="100"/>
          <a:sy n="108" d="100"/>
        </p:scale>
        <p:origin x="714"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3/8/2021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3/8/2021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3/8/2021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t>3/8/2021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t>3/8/2021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3/8/2021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3/8/2021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3/8/2021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t>3/8/2021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EAB7D7-3608-4730-B2E2-670834DF882C}" type="datetimeFigureOut">
              <a:rPr lang="en-US" smtClean="0"/>
              <a:t>3/8/2021</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AB7D7-3608-4730-B2E2-670834DF882C}" type="datetimeFigureOut">
              <a:rPr lang="en-US" smtClean="0"/>
              <a:t>3/8/2021</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3/8/2021</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3/8/2021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3/8/2021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3/8/2021</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iki.advantus.com/welcome/netsuite-training-sess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Inventory </a:t>
            </a:r>
            <a:r>
              <a:rPr lang="en-US" dirty="0"/>
              <a:t>A</a:t>
            </a:r>
            <a:r>
              <a:rPr lang="en-US" dirty="0" smtClean="0"/>
              <a:t>llocation/Commitment </a:t>
            </a:r>
            <a:endParaRPr lang="en-US" dirty="0"/>
          </a:p>
        </p:txBody>
      </p:sp>
      <p:sp>
        <p:nvSpPr>
          <p:cNvPr id="3" name="Subtitle 2"/>
          <p:cNvSpPr>
            <a:spLocks noGrp="1"/>
          </p:cNvSpPr>
          <p:nvPr>
            <p:ph type="subTitle" idx="1"/>
          </p:nvPr>
        </p:nvSpPr>
        <p:spPr/>
        <p:txBody>
          <a:bodyPr/>
          <a:lstStyle/>
          <a:p>
            <a:r>
              <a:rPr lang="en-US" dirty="0" smtClean="0"/>
              <a:t>March 9, 2021</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2317" y="6234202"/>
            <a:ext cx="2476500" cy="5143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23078003"/>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Commit Inventory: Commit </a:t>
            </a:r>
            <a:r>
              <a:rPr lang="en-US" dirty="0" smtClean="0"/>
              <a:t>Orders Manually</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Transactions -&gt; Inventory -&gt; Commit Orders</a:t>
            </a:r>
          </a:p>
          <a:p>
            <a:r>
              <a:rPr lang="en-US" dirty="0" smtClean="0"/>
              <a:t>Native </a:t>
            </a:r>
            <a:r>
              <a:rPr lang="en-US" dirty="0" err="1" smtClean="0"/>
              <a:t>suitelet</a:t>
            </a:r>
            <a:endParaRPr lang="en-US" dirty="0" smtClean="0"/>
          </a:p>
          <a:p>
            <a:r>
              <a:rPr lang="en-US" dirty="0" smtClean="0"/>
              <a:t>Expected to be used occasionally </a:t>
            </a:r>
          </a:p>
          <a:p>
            <a:r>
              <a:rPr lang="en-US" dirty="0"/>
              <a:t>No orders will appear on this screen in production </a:t>
            </a:r>
            <a:r>
              <a:rPr lang="en-US" dirty="0" smtClean="0"/>
              <a:t>right now since </a:t>
            </a:r>
            <a:r>
              <a:rPr lang="en-US" dirty="0"/>
              <a:t>commitment is done instantly </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908933929"/>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Commit Inventory: Commit </a:t>
            </a:r>
            <a:r>
              <a:rPr lang="en-US" dirty="0" smtClean="0"/>
              <a:t>Orders Manually</a:t>
            </a:r>
            <a:endParaRPr lang="en-US" dirty="0"/>
          </a:p>
        </p:txBody>
      </p:sp>
      <p:pic>
        <p:nvPicPr>
          <p:cNvPr id="4" name="Picture 3"/>
          <p:cNvPicPr>
            <a:picLocks noChangeAspect="1"/>
          </p:cNvPicPr>
          <p:nvPr/>
        </p:nvPicPr>
        <p:blipFill>
          <a:blip r:embed="rId2"/>
          <a:stretch>
            <a:fillRect/>
          </a:stretch>
        </p:blipFill>
        <p:spPr>
          <a:xfrm>
            <a:off x="322867" y="1838819"/>
            <a:ext cx="11558413" cy="45318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49961812"/>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Commit Inventory: Commit Orders via Schedules</a:t>
            </a:r>
            <a:endParaRPr lang="en-US" dirty="0"/>
          </a:p>
        </p:txBody>
      </p:sp>
      <p:sp>
        <p:nvSpPr>
          <p:cNvPr id="3" name="Content Placeholder 2"/>
          <p:cNvSpPr>
            <a:spLocks noGrp="1"/>
          </p:cNvSpPr>
          <p:nvPr>
            <p:ph idx="1"/>
          </p:nvPr>
        </p:nvSpPr>
        <p:spPr/>
        <p:txBody>
          <a:bodyPr/>
          <a:lstStyle/>
          <a:p>
            <a:endParaRPr lang="en-US" dirty="0" smtClean="0"/>
          </a:p>
          <a:p>
            <a:r>
              <a:rPr lang="en-US" dirty="0" smtClean="0"/>
              <a:t>Transactions </a:t>
            </a:r>
            <a:r>
              <a:rPr lang="en-US" dirty="0"/>
              <a:t>-&gt; Inventory -&gt; Commit </a:t>
            </a:r>
            <a:r>
              <a:rPr lang="en-US" dirty="0" smtClean="0"/>
              <a:t>Orders</a:t>
            </a:r>
            <a:r>
              <a:rPr lang="en-US" dirty="0"/>
              <a:t> -&gt; </a:t>
            </a:r>
            <a:r>
              <a:rPr lang="en-US" dirty="0" smtClean="0"/>
              <a:t>Schedule</a:t>
            </a:r>
          </a:p>
          <a:p>
            <a:r>
              <a:rPr lang="en-US" dirty="0" smtClean="0"/>
              <a:t>Majority of the orders will be allocated using schedules</a:t>
            </a:r>
            <a:endParaRPr lang="en-US" dirty="0"/>
          </a:p>
          <a:p>
            <a:r>
              <a:rPr lang="en-US" dirty="0" smtClean="0"/>
              <a:t>Based on saved searches</a:t>
            </a:r>
          </a:p>
          <a:p>
            <a:r>
              <a:rPr lang="en-US" dirty="0" smtClean="0"/>
              <a:t>We currently only have schedules for sales orders</a:t>
            </a:r>
          </a:p>
          <a:p>
            <a:r>
              <a:rPr lang="en-US" dirty="0" smtClean="0"/>
              <a:t>Current schedules are set up to run every 15 minutes</a:t>
            </a:r>
          </a:p>
          <a:p>
            <a:endParaRPr lang="en-US" dirty="0" smtClean="0"/>
          </a:p>
          <a:p>
            <a:endParaRPr lang="en-US" dirty="0" smtClean="0"/>
          </a:p>
          <a:p>
            <a:pPr lvl="1"/>
            <a:endParaRPr lang="en-US" dirty="0"/>
          </a:p>
        </p:txBody>
      </p:sp>
    </p:spTree>
    <p:extLst>
      <p:ext uri="{BB962C8B-B14F-4D97-AF65-F5344CB8AC3E}">
        <p14:creationId xmlns:p14="http://schemas.microsoft.com/office/powerpoint/2010/main" val="2173406846"/>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Commit Inventory: Commit Orders via Schedules</a:t>
            </a:r>
            <a:endParaRPr lang="en-US" dirty="0"/>
          </a:p>
        </p:txBody>
      </p:sp>
      <p:pic>
        <p:nvPicPr>
          <p:cNvPr id="5" name="Picture 4"/>
          <p:cNvPicPr>
            <a:picLocks noChangeAspect="1"/>
          </p:cNvPicPr>
          <p:nvPr/>
        </p:nvPicPr>
        <p:blipFill>
          <a:blip r:embed="rId2"/>
          <a:stretch>
            <a:fillRect/>
          </a:stretch>
        </p:blipFill>
        <p:spPr>
          <a:xfrm>
            <a:off x="497149" y="2001405"/>
            <a:ext cx="11117802" cy="43682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53088287"/>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Inventory</a:t>
            </a:r>
            <a:r>
              <a:rPr lang="en-US" dirty="0" smtClean="0"/>
              <a:t>: Reallocate Items</a:t>
            </a:r>
            <a:endParaRPr lang="en-US" dirty="0"/>
          </a:p>
        </p:txBody>
      </p:sp>
      <p:sp>
        <p:nvSpPr>
          <p:cNvPr id="3" name="Content Placeholder 2"/>
          <p:cNvSpPr>
            <a:spLocks noGrp="1"/>
          </p:cNvSpPr>
          <p:nvPr>
            <p:ph idx="1"/>
          </p:nvPr>
        </p:nvSpPr>
        <p:spPr>
          <a:xfrm>
            <a:off x="1562100" y="1825625"/>
            <a:ext cx="9791700" cy="4708340"/>
          </a:xfrm>
        </p:spPr>
        <p:txBody>
          <a:bodyPr>
            <a:normAutofit lnSpcReduction="10000"/>
          </a:bodyPr>
          <a:lstStyle/>
          <a:p>
            <a:r>
              <a:rPr lang="en-US" dirty="0"/>
              <a:t>Transactions -&gt; Inventory </a:t>
            </a:r>
            <a:r>
              <a:rPr lang="en-US" dirty="0" smtClean="0"/>
              <a:t>-&gt; Reallocate Items</a:t>
            </a:r>
          </a:p>
          <a:p>
            <a:r>
              <a:rPr lang="en-US" dirty="0" smtClean="0"/>
              <a:t>Native </a:t>
            </a:r>
            <a:r>
              <a:rPr lang="en-US" dirty="0" err="1" smtClean="0"/>
              <a:t>suitelet</a:t>
            </a:r>
            <a:endParaRPr lang="en-US" dirty="0" smtClean="0"/>
          </a:p>
          <a:p>
            <a:r>
              <a:rPr lang="en-US" dirty="0" smtClean="0"/>
              <a:t>Choose Item and Location</a:t>
            </a:r>
          </a:p>
          <a:p>
            <a:pPr lvl="1"/>
            <a:r>
              <a:rPr lang="en-US" dirty="0" smtClean="0"/>
              <a:t>Once selected, adjustments can be done as needed</a:t>
            </a:r>
          </a:p>
          <a:p>
            <a:r>
              <a:rPr lang="en-US" dirty="0"/>
              <a:t>Once a work order has been released and inventory committed, the quantity cannot be reallocated</a:t>
            </a:r>
          </a:p>
          <a:p>
            <a:r>
              <a:rPr lang="en-US" dirty="0" smtClean="0"/>
              <a:t>Available </a:t>
            </a:r>
            <a:r>
              <a:rPr lang="en-US" dirty="0"/>
              <a:t>for use now</a:t>
            </a:r>
          </a:p>
          <a:p>
            <a:pPr lvl="1"/>
            <a:r>
              <a:rPr lang="en-US" dirty="0" smtClean="0"/>
              <a:t>Be aware that since we have the setting enabled to allocate immediate, if you are trying to </a:t>
            </a:r>
            <a:r>
              <a:rPr lang="en-US" dirty="0" err="1" smtClean="0"/>
              <a:t>unallocate</a:t>
            </a:r>
            <a:r>
              <a:rPr lang="en-US" dirty="0" smtClean="0"/>
              <a:t> but the quantity is still available and there are not other orders for the items, the inventory will re-commit.</a:t>
            </a:r>
          </a:p>
          <a:p>
            <a:pPr lvl="2"/>
            <a:r>
              <a:rPr lang="en-US" dirty="0" smtClean="0"/>
              <a:t>This will not be an issue once we fully transition to the new process</a:t>
            </a:r>
          </a:p>
          <a:p>
            <a:endParaRPr lang="en-US" dirty="0" smtClean="0"/>
          </a:p>
          <a:p>
            <a:pPr lvl="2"/>
            <a:endParaRPr lang="en-US" dirty="0" smtClean="0"/>
          </a:p>
        </p:txBody>
      </p:sp>
    </p:spTree>
    <p:extLst>
      <p:ext uri="{BB962C8B-B14F-4D97-AF65-F5344CB8AC3E}">
        <p14:creationId xmlns:p14="http://schemas.microsoft.com/office/powerpoint/2010/main" val="2348954250"/>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Inventory</a:t>
            </a:r>
            <a:r>
              <a:rPr lang="en-US" dirty="0" smtClean="0"/>
              <a:t>: Reallocate Items</a:t>
            </a:r>
            <a:endParaRPr lang="en-US" dirty="0"/>
          </a:p>
        </p:txBody>
      </p:sp>
      <p:pic>
        <p:nvPicPr>
          <p:cNvPr id="4" name="Picture 3"/>
          <p:cNvPicPr>
            <a:picLocks noChangeAspect="1"/>
          </p:cNvPicPr>
          <p:nvPr/>
        </p:nvPicPr>
        <p:blipFill>
          <a:blip r:embed="rId2"/>
          <a:stretch>
            <a:fillRect/>
          </a:stretch>
        </p:blipFill>
        <p:spPr>
          <a:xfrm>
            <a:off x="1142631" y="1690688"/>
            <a:ext cx="10439400" cy="4495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16268469"/>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Inventory</a:t>
            </a:r>
            <a:r>
              <a:rPr lang="en-US" dirty="0" smtClean="0"/>
              <a:t>: Transition Plan</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Why</a:t>
            </a:r>
            <a:r>
              <a:rPr lang="en-US" dirty="0" smtClean="0"/>
              <a:t>?</a:t>
            </a:r>
          </a:p>
          <a:p>
            <a:pPr lvl="1"/>
            <a:r>
              <a:rPr lang="en-US" dirty="0" smtClean="0"/>
              <a:t>Although on the surface it may seem as though we should let the system allocate as soon as inventory is available, we have too many customer requirements and customer-specific processes to allow this.</a:t>
            </a:r>
          </a:p>
          <a:p>
            <a:pPr lvl="1"/>
            <a:r>
              <a:rPr lang="en-US" dirty="0" smtClean="0"/>
              <a:t>Switching to NetSuite native processes will allow us to allocate based on the needs of our customer and process</a:t>
            </a:r>
          </a:p>
          <a:p>
            <a:r>
              <a:rPr lang="en-US" dirty="0" smtClean="0"/>
              <a:t>Over the coming weeks, the following actions will be done prior to the switch</a:t>
            </a:r>
          </a:p>
          <a:p>
            <a:pPr lvl="1"/>
            <a:r>
              <a:rPr lang="en-US" dirty="0"/>
              <a:t>Current commit schedules reviewed/modified</a:t>
            </a:r>
          </a:p>
          <a:p>
            <a:pPr lvl="1"/>
            <a:r>
              <a:rPr lang="en-US" dirty="0" smtClean="0"/>
              <a:t>Commit schedules will be built for work orders, transfer orders and reservations</a:t>
            </a:r>
          </a:p>
          <a:p>
            <a:pPr lvl="1"/>
            <a:r>
              <a:rPr lang="en-US" dirty="0" smtClean="0"/>
              <a:t>Process-specific training with impacted departments</a:t>
            </a:r>
          </a:p>
        </p:txBody>
      </p:sp>
    </p:spTree>
    <p:extLst>
      <p:ext uri="{BB962C8B-B14F-4D97-AF65-F5344CB8AC3E}">
        <p14:creationId xmlns:p14="http://schemas.microsoft.com/office/powerpoint/2010/main" val="3518315946"/>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Commit </a:t>
            </a:r>
            <a:r>
              <a:rPr lang="en-US" dirty="0" smtClean="0"/>
              <a:t>Inventory</a:t>
            </a:r>
            <a:endParaRPr lang="en-US" dirty="0"/>
          </a:p>
        </p:txBody>
      </p:sp>
      <p:sp>
        <p:nvSpPr>
          <p:cNvPr id="3" name="Content Placeholder 2"/>
          <p:cNvSpPr>
            <a:spLocks noGrp="1"/>
          </p:cNvSpPr>
          <p:nvPr>
            <p:ph idx="1"/>
          </p:nvPr>
        </p:nvSpPr>
        <p:spPr/>
        <p:txBody>
          <a:bodyPr>
            <a:normAutofit/>
          </a:bodyPr>
          <a:lstStyle/>
          <a:p>
            <a:r>
              <a:rPr lang="en-US" dirty="0" smtClean="0"/>
              <a:t>For more specifics regarding the filters and this process, there is a process-specific training available on the wiki</a:t>
            </a:r>
          </a:p>
          <a:p>
            <a:pPr lvl="1"/>
            <a:r>
              <a:rPr lang="en-US" dirty="0" smtClean="0"/>
              <a:t>Committing Orders</a:t>
            </a:r>
          </a:p>
          <a:p>
            <a:pPr lvl="1"/>
            <a:r>
              <a:rPr lang="en-US" dirty="0" smtClean="0">
                <a:hlinkClick r:id="rId2"/>
              </a:rPr>
              <a:t>http</a:t>
            </a:r>
            <a:r>
              <a:rPr lang="en-US" dirty="0">
                <a:hlinkClick r:id="rId2"/>
              </a:rPr>
              <a:t>://</a:t>
            </a:r>
            <a:r>
              <a:rPr lang="en-US" dirty="0" smtClean="0">
                <a:hlinkClick r:id="rId2"/>
              </a:rPr>
              <a:t>wiki.advantus.com/welcome/netsuite-training-sessions</a:t>
            </a:r>
            <a:endParaRPr lang="en-US" dirty="0" smtClean="0"/>
          </a:p>
          <a:p>
            <a:endParaRPr lang="en-US" dirty="0"/>
          </a:p>
        </p:txBody>
      </p:sp>
    </p:spTree>
    <p:extLst>
      <p:ext uri="{BB962C8B-B14F-4D97-AF65-F5344CB8AC3E}">
        <p14:creationId xmlns:p14="http://schemas.microsoft.com/office/powerpoint/2010/main" val="2907935719"/>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Inventory</a:t>
            </a:r>
          </a:p>
        </p:txBody>
      </p:sp>
      <p:sp>
        <p:nvSpPr>
          <p:cNvPr id="3" name="Content Placeholder 2"/>
          <p:cNvSpPr>
            <a:spLocks noGrp="1"/>
          </p:cNvSpPr>
          <p:nvPr>
            <p:ph idx="1"/>
          </p:nvPr>
        </p:nvSpPr>
        <p:spPr>
          <a:xfrm>
            <a:off x="1562100" y="2823099"/>
            <a:ext cx="9791700" cy="3353864"/>
          </a:xfrm>
        </p:spPr>
        <p:txBody>
          <a:bodyPr/>
          <a:lstStyle/>
          <a:p>
            <a:pPr marL="0" indent="0" algn="ctr">
              <a:buNone/>
            </a:pPr>
            <a:r>
              <a:rPr lang="en-US" dirty="0" smtClean="0"/>
              <a:t>Questions?</a:t>
            </a:r>
            <a:endParaRPr lang="en-US" dirty="0"/>
          </a:p>
        </p:txBody>
      </p:sp>
    </p:spTree>
    <p:extLst>
      <p:ext uri="{BB962C8B-B14F-4D97-AF65-F5344CB8AC3E}">
        <p14:creationId xmlns:p14="http://schemas.microsoft.com/office/powerpoint/2010/main" val="2448256156"/>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Reservations</a:t>
            </a:r>
            <a:endParaRPr lang="en-US" dirty="0"/>
          </a:p>
        </p:txBody>
      </p:sp>
    </p:spTree>
    <p:extLst>
      <p:ext uri="{BB962C8B-B14F-4D97-AF65-F5344CB8AC3E}">
        <p14:creationId xmlns:p14="http://schemas.microsoft.com/office/powerpoint/2010/main" val="699577324"/>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a:t>Macola vs. </a:t>
            </a:r>
            <a:r>
              <a:rPr lang="en-US" dirty="0" smtClean="0"/>
              <a:t>NetSuite</a:t>
            </a:r>
          </a:p>
          <a:p>
            <a:r>
              <a:rPr lang="en-US" dirty="0" smtClean="0"/>
              <a:t>Commit Inventory</a:t>
            </a:r>
          </a:p>
          <a:p>
            <a:r>
              <a:rPr lang="en-US" dirty="0" smtClean="0"/>
              <a:t>Reservations</a:t>
            </a:r>
          </a:p>
          <a:p>
            <a:r>
              <a:rPr lang="en-US" dirty="0"/>
              <a:t>Order </a:t>
            </a:r>
            <a:r>
              <a:rPr lang="en-US" dirty="0" smtClean="0"/>
              <a:t>Fields</a:t>
            </a:r>
          </a:p>
          <a:p>
            <a:r>
              <a:rPr lang="en-US" dirty="0"/>
              <a:t>Exceptions</a:t>
            </a: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531741338"/>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Reservations</a:t>
            </a:r>
            <a:endParaRPr lang="en-US" dirty="0"/>
          </a:p>
        </p:txBody>
      </p:sp>
      <p:sp>
        <p:nvSpPr>
          <p:cNvPr id="3" name="Content Placeholder 2"/>
          <p:cNvSpPr>
            <a:spLocks noGrp="1"/>
          </p:cNvSpPr>
          <p:nvPr>
            <p:ph idx="1"/>
          </p:nvPr>
        </p:nvSpPr>
        <p:spPr/>
        <p:txBody>
          <a:bodyPr/>
          <a:lstStyle/>
          <a:p>
            <a:r>
              <a:rPr lang="en-US" dirty="0"/>
              <a:t>In </a:t>
            </a:r>
            <a:r>
              <a:rPr lang="en-US" dirty="0" smtClean="0"/>
              <a:t>NetSuite, specific </a:t>
            </a:r>
            <a:r>
              <a:rPr lang="en-US" dirty="0"/>
              <a:t>Sales Order </a:t>
            </a:r>
            <a:r>
              <a:rPr lang="en-US" dirty="0" smtClean="0"/>
              <a:t>form is used</a:t>
            </a:r>
            <a:endParaRPr lang="en-US" dirty="0"/>
          </a:p>
          <a:p>
            <a:pPr lvl="1"/>
            <a:r>
              <a:rPr lang="en-US" dirty="0"/>
              <a:t>The reservation is for the parent customer so that Order Priority is 1 which allows the system to reserve the </a:t>
            </a:r>
            <a:r>
              <a:rPr lang="en-US" dirty="0" smtClean="0"/>
              <a:t>inventory</a:t>
            </a:r>
          </a:p>
          <a:p>
            <a:pPr lvl="2"/>
            <a:r>
              <a:rPr lang="en-US" dirty="0" smtClean="0"/>
              <a:t>Parent customers are the only customers with a set priority at this time</a:t>
            </a:r>
            <a:endParaRPr lang="en-US" dirty="0"/>
          </a:p>
          <a:p>
            <a:pPr lvl="1"/>
            <a:r>
              <a:rPr lang="en-US" dirty="0" smtClean="0"/>
              <a:t>No </a:t>
            </a:r>
            <a:r>
              <a:rPr lang="en-US" dirty="0"/>
              <a:t>shipping </a:t>
            </a:r>
            <a:r>
              <a:rPr lang="en-US" dirty="0" smtClean="0"/>
              <a:t>information on Reservations form</a:t>
            </a:r>
            <a:endParaRPr lang="en-US" dirty="0"/>
          </a:p>
          <a:p>
            <a:r>
              <a:rPr lang="en-US" dirty="0" smtClean="0"/>
              <a:t>If </a:t>
            </a:r>
            <a:r>
              <a:rPr lang="en-US" dirty="0"/>
              <a:t>quantity is on hand, reservation will commit the quantity</a:t>
            </a:r>
          </a:p>
          <a:p>
            <a:pPr lvl="1"/>
            <a:r>
              <a:rPr lang="en-US" dirty="0"/>
              <a:t>If not, reservation will commit </a:t>
            </a:r>
            <a:r>
              <a:rPr lang="en-US" dirty="0" smtClean="0"/>
              <a:t>quantity once available</a:t>
            </a:r>
          </a:p>
          <a:p>
            <a:r>
              <a:rPr lang="en-US" dirty="0" smtClean="0"/>
              <a:t>Inventory is allocated to the parent customer’s sales order</a:t>
            </a:r>
          </a:p>
          <a:p>
            <a:pPr lvl="1"/>
            <a:r>
              <a:rPr lang="en-US" dirty="0" smtClean="0"/>
              <a:t>Based on the reason for the reservation, the reallocation can be done several ways</a:t>
            </a:r>
            <a:endParaRPr lang="en-US" dirty="0"/>
          </a:p>
          <a:p>
            <a:endParaRPr lang="en-US" dirty="0"/>
          </a:p>
        </p:txBody>
      </p:sp>
    </p:spTree>
    <p:extLst>
      <p:ext uri="{BB962C8B-B14F-4D97-AF65-F5344CB8AC3E}">
        <p14:creationId xmlns:p14="http://schemas.microsoft.com/office/powerpoint/2010/main" val="4294742178"/>
      </p:ext>
    </p:extLst>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Reservations</a:t>
            </a:r>
            <a:endParaRPr lang="en-US" dirty="0"/>
          </a:p>
        </p:txBody>
      </p:sp>
      <p:sp>
        <p:nvSpPr>
          <p:cNvPr id="3" name="Content Placeholder 2"/>
          <p:cNvSpPr>
            <a:spLocks noGrp="1"/>
          </p:cNvSpPr>
          <p:nvPr>
            <p:ph idx="1"/>
          </p:nvPr>
        </p:nvSpPr>
        <p:spPr>
          <a:xfrm>
            <a:off x="1562100" y="2823099"/>
            <a:ext cx="9791700" cy="3353864"/>
          </a:xfrm>
        </p:spPr>
        <p:txBody>
          <a:bodyPr/>
          <a:lstStyle/>
          <a:p>
            <a:pPr marL="0" indent="0" algn="ctr">
              <a:buNone/>
            </a:pPr>
            <a:r>
              <a:rPr lang="en-US" dirty="0" smtClean="0"/>
              <a:t>Questions?</a:t>
            </a:r>
            <a:endParaRPr lang="en-US" dirty="0"/>
          </a:p>
        </p:txBody>
      </p:sp>
    </p:spTree>
    <p:extLst>
      <p:ext uri="{BB962C8B-B14F-4D97-AF65-F5344CB8AC3E}">
        <p14:creationId xmlns:p14="http://schemas.microsoft.com/office/powerpoint/2010/main" val="3144298225"/>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Fields</a:t>
            </a:r>
            <a:endParaRPr lang="en-US" dirty="0"/>
          </a:p>
        </p:txBody>
      </p:sp>
    </p:spTree>
    <p:extLst>
      <p:ext uri="{BB962C8B-B14F-4D97-AF65-F5344CB8AC3E}">
        <p14:creationId xmlns:p14="http://schemas.microsoft.com/office/powerpoint/2010/main" val="919514157"/>
      </p:ext>
    </p:extLst>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Order Fields</a:t>
            </a:r>
            <a:r>
              <a:rPr lang="en-US" dirty="0" smtClean="0"/>
              <a:t>: Status</a:t>
            </a:r>
            <a:endParaRPr lang="en-US" dirty="0"/>
          </a:p>
        </p:txBody>
      </p:sp>
      <p:sp>
        <p:nvSpPr>
          <p:cNvPr id="3" name="Content Placeholder 2"/>
          <p:cNvSpPr>
            <a:spLocks noGrp="1"/>
          </p:cNvSpPr>
          <p:nvPr>
            <p:ph idx="1"/>
          </p:nvPr>
        </p:nvSpPr>
        <p:spPr/>
        <p:txBody>
          <a:bodyPr>
            <a:normAutofit/>
          </a:bodyPr>
          <a:lstStyle/>
          <a:p>
            <a:r>
              <a:rPr lang="en-US" dirty="0" smtClean="0"/>
              <a:t>The orders must be in the in the following statuses in order to allocation/commit inventory</a:t>
            </a:r>
          </a:p>
          <a:p>
            <a:pPr lvl="1"/>
            <a:r>
              <a:rPr lang="en-US" dirty="0" smtClean="0"/>
              <a:t>Sales Orders = Pending Fulfillment</a:t>
            </a:r>
          </a:p>
          <a:p>
            <a:pPr lvl="1"/>
            <a:r>
              <a:rPr lang="en-US" dirty="0" smtClean="0"/>
              <a:t>Transfer Orders </a:t>
            </a:r>
            <a:r>
              <a:rPr lang="en-US" dirty="0"/>
              <a:t>= Pending Fulfillment</a:t>
            </a:r>
          </a:p>
          <a:p>
            <a:pPr lvl="1"/>
            <a:r>
              <a:rPr lang="en-US" dirty="0" smtClean="0"/>
              <a:t>Work Orders = Released </a:t>
            </a:r>
          </a:p>
          <a:p>
            <a:pPr lvl="1"/>
            <a:endParaRPr lang="en-US" dirty="0"/>
          </a:p>
        </p:txBody>
      </p:sp>
    </p:spTree>
    <p:extLst>
      <p:ext uri="{BB962C8B-B14F-4D97-AF65-F5344CB8AC3E}">
        <p14:creationId xmlns:p14="http://schemas.microsoft.com/office/powerpoint/2010/main" val="2989190309"/>
      </p:ext>
    </p:extLst>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Fields: </a:t>
            </a:r>
            <a:r>
              <a:rPr lang="en-US" dirty="0"/>
              <a:t>Sales </a:t>
            </a:r>
            <a:r>
              <a:rPr lang="en-US" dirty="0" smtClean="0"/>
              <a:t>Order Status Icon</a:t>
            </a:r>
            <a:endParaRPr lang="en-US" dirty="0"/>
          </a:p>
        </p:txBody>
      </p:sp>
      <p:sp>
        <p:nvSpPr>
          <p:cNvPr id="3" name="Content Placeholder 2"/>
          <p:cNvSpPr>
            <a:spLocks noGrp="1"/>
          </p:cNvSpPr>
          <p:nvPr>
            <p:ph idx="1"/>
          </p:nvPr>
        </p:nvSpPr>
        <p:spPr/>
        <p:txBody>
          <a:bodyPr>
            <a:normAutofit/>
          </a:bodyPr>
          <a:lstStyle/>
          <a:p>
            <a:r>
              <a:rPr lang="en-US" dirty="0" smtClean="0"/>
              <a:t>Backordered line:</a:t>
            </a:r>
          </a:p>
          <a:p>
            <a:r>
              <a:rPr lang="en-US" dirty="0" smtClean="0"/>
              <a:t>Committed and not fulfilled line:</a:t>
            </a:r>
          </a:p>
          <a:p>
            <a:r>
              <a:rPr lang="en-US" dirty="0" smtClean="0"/>
              <a:t> No icon for fulfilled lines</a:t>
            </a:r>
          </a:p>
        </p:txBody>
      </p:sp>
      <p:pic>
        <p:nvPicPr>
          <p:cNvPr id="2056" name="Picture 3"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5928" y="1825626"/>
            <a:ext cx="499864" cy="474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8450" y="2470873"/>
            <a:ext cx="381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3"/>
          <p:cNvGrpSpPr/>
          <p:nvPr/>
        </p:nvGrpSpPr>
        <p:grpSpPr>
          <a:xfrm>
            <a:off x="2881312" y="4757738"/>
            <a:ext cx="7153275" cy="1419225"/>
            <a:chOff x="2881312" y="4757738"/>
            <a:chExt cx="7153275" cy="1419225"/>
          </a:xfrm>
        </p:grpSpPr>
        <p:pic>
          <p:nvPicPr>
            <p:cNvPr id="8" name="Picture 7"/>
            <p:cNvPicPr>
              <a:picLocks noChangeAspect="1"/>
            </p:cNvPicPr>
            <p:nvPr/>
          </p:nvPicPr>
          <p:blipFill>
            <a:blip r:embed="rId4"/>
            <a:stretch>
              <a:fillRect/>
            </a:stretch>
          </p:blipFill>
          <p:spPr>
            <a:xfrm>
              <a:off x="2881312" y="4757738"/>
              <a:ext cx="7153275" cy="1419225"/>
            </a:xfrm>
            <a:prstGeom prst="rect">
              <a:avLst/>
            </a:prstGeom>
            <a:ln>
              <a:noFill/>
            </a:ln>
            <a:effectLst>
              <a:outerShdw blurRad="292100" dist="139700" dir="2700000" algn="tl" rotWithShape="0">
                <a:srgbClr val="333333">
                  <a:alpha val="65000"/>
                </a:srgbClr>
              </a:outerShdw>
            </a:effectLst>
          </p:spPr>
        </p:pic>
        <p:grpSp>
          <p:nvGrpSpPr>
            <p:cNvPr id="13" name="Group 12"/>
            <p:cNvGrpSpPr/>
            <p:nvPr/>
          </p:nvGrpSpPr>
          <p:grpSpPr>
            <a:xfrm>
              <a:off x="2978728" y="4850538"/>
              <a:ext cx="3357417" cy="1224104"/>
              <a:chOff x="2978728" y="4850538"/>
              <a:chExt cx="3357417" cy="1224104"/>
            </a:xfrm>
          </p:grpSpPr>
          <p:sp>
            <p:nvSpPr>
              <p:cNvPr id="9" name="Rectangle 8"/>
              <p:cNvSpPr/>
              <p:nvPr/>
            </p:nvSpPr>
            <p:spPr>
              <a:xfrm>
                <a:off x="5394036" y="4850538"/>
                <a:ext cx="942109" cy="1224104"/>
              </a:xfrm>
              <a:prstGeom prst="rect">
                <a:avLst/>
              </a:prstGeom>
              <a:noFill/>
              <a:ln w="381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5" name="Rectangle 14"/>
              <p:cNvSpPr/>
              <p:nvPr/>
            </p:nvSpPr>
            <p:spPr>
              <a:xfrm>
                <a:off x="2978728" y="4850538"/>
                <a:ext cx="762000" cy="1224104"/>
              </a:xfrm>
              <a:prstGeom prst="rect">
                <a:avLst/>
              </a:prstGeom>
              <a:noFill/>
              <a:ln w="381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grpSp>
      <p:grpSp>
        <p:nvGrpSpPr>
          <p:cNvPr id="12" name="Group 11"/>
          <p:cNvGrpSpPr/>
          <p:nvPr/>
        </p:nvGrpSpPr>
        <p:grpSpPr>
          <a:xfrm>
            <a:off x="2943224" y="3449495"/>
            <a:ext cx="7029450" cy="781051"/>
            <a:chOff x="2943224" y="3449495"/>
            <a:chExt cx="7029450" cy="781051"/>
          </a:xfrm>
        </p:grpSpPr>
        <p:pic>
          <p:nvPicPr>
            <p:cNvPr id="11" name="Picture 10"/>
            <p:cNvPicPr>
              <a:picLocks noChangeAspect="1"/>
            </p:cNvPicPr>
            <p:nvPr/>
          </p:nvPicPr>
          <p:blipFill>
            <a:blip r:embed="rId5"/>
            <a:stretch>
              <a:fillRect/>
            </a:stretch>
          </p:blipFill>
          <p:spPr>
            <a:xfrm>
              <a:off x="2943224" y="3449496"/>
              <a:ext cx="7029450" cy="781050"/>
            </a:xfrm>
            <a:prstGeom prst="rect">
              <a:avLst/>
            </a:prstGeom>
          </p:spPr>
        </p:pic>
        <p:sp>
          <p:nvSpPr>
            <p:cNvPr id="18" name="Rectangle 17"/>
            <p:cNvSpPr/>
            <p:nvPr/>
          </p:nvSpPr>
          <p:spPr>
            <a:xfrm>
              <a:off x="2978728" y="3524113"/>
              <a:ext cx="762000" cy="623014"/>
            </a:xfrm>
            <a:prstGeom prst="rect">
              <a:avLst/>
            </a:prstGeom>
            <a:noFill/>
            <a:ln w="381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9" name="Rectangle 18"/>
            <p:cNvSpPr/>
            <p:nvPr/>
          </p:nvSpPr>
          <p:spPr>
            <a:xfrm>
              <a:off x="6336145" y="3449495"/>
              <a:ext cx="766619" cy="651988"/>
            </a:xfrm>
            <a:prstGeom prst="rect">
              <a:avLst/>
            </a:prstGeom>
            <a:noFill/>
            <a:ln w="381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spTree>
    <p:extLst>
      <p:ext uri="{BB962C8B-B14F-4D97-AF65-F5344CB8AC3E}">
        <p14:creationId xmlns:p14="http://schemas.microsoft.com/office/powerpoint/2010/main" val="4084401883"/>
      </p:ext>
    </p:extLst>
  </p:cSld>
  <p:clrMapOvr>
    <a:masterClrMapping/>
  </p:clrMapOvr>
  <p:transition spd="med">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Fields: Commit</a:t>
            </a:r>
            <a:endParaRPr lang="en-US" dirty="0"/>
          </a:p>
        </p:txBody>
      </p:sp>
      <p:sp>
        <p:nvSpPr>
          <p:cNvPr id="3" name="Content Placeholder 2"/>
          <p:cNvSpPr>
            <a:spLocks noGrp="1"/>
          </p:cNvSpPr>
          <p:nvPr>
            <p:ph idx="1"/>
          </p:nvPr>
        </p:nvSpPr>
        <p:spPr>
          <a:xfrm>
            <a:off x="1562100" y="1825624"/>
            <a:ext cx="9791700" cy="4544999"/>
          </a:xfrm>
        </p:spPr>
        <p:txBody>
          <a:bodyPr>
            <a:normAutofit/>
          </a:bodyPr>
          <a:lstStyle/>
          <a:p>
            <a:r>
              <a:rPr lang="en-US" dirty="0"/>
              <a:t>Field is available on </a:t>
            </a:r>
            <a:r>
              <a:rPr lang="en-US" dirty="0" smtClean="0"/>
              <a:t>Sales Order and Transfer Order</a:t>
            </a:r>
          </a:p>
          <a:p>
            <a:endParaRPr lang="en-US" dirty="0"/>
          </a:p>
          <a:p>
            <a:r>
              <a:rPr lang="en-US" dirty="0" smtClean="0"/>
              <a:t>Drop down field with options based on the need</a:t>
            </a:r>
          </a:p>
          <a:p>
            <a:pPr lvl="1"/>
            <a:r>
              <a:rPr lang="en-US" dirty="0" smtClean="0"/>
              <a:t>Available Qty: will allocate as much as available</a:t>
            </a:r>
          </a:p>
          <a:p>
            <a:pPr lvl="2"/>
            <a:r>
              <a:rPr lang="en-US" dirty="0" smtClean="0"/>
              <a:t>Default</a:t>
            </a:r>
          </a:p>
          <a:p>
            <a:pPr lvl="1"/>
            <a:r>
              <a:rPr lang="en-US" dirty="0"/>
              <a:t>Complete </a:t>
            </a:r>
            <a:r>
              <a:rPr lang="en-US" dirty="0" smtClean="0"/>
              <a:t>Qty: will not allocate to the order line unless it can commit the entire quantity</a:t>
            </a:r>
          </a:p>
          <a:p>
            <a:pPr lvl="2"/>
            <a:r>
              <a:rPr lang="en-US" dirty="0" smtClean="0"/>
              <a:t>Example: If there is 100 available and we receive an order for 200, the entire 200 will be backordered</a:t>
            </a:r>
            <a:endParaRPr lang="en-US" dirty="0"/>
          </a:p>
          <a:p>
            <a:pPr lvl="1"/>
            <a:r>
              <a:rPr lang="en-US" dirty="0" smtClean="0"/>
              <a:t>Do Not Commit: no qty will allocate</a:t>
            </a:r>
          </a:p>
          <a:p>
            <a:pPr marL="457200" lvl="1" indent="0">
              <a:buNone/>
            </a:pPr>
            <a:endParaRPr lang="en-US" dirty="0" smtClean="0"/>
          </a:p>
          <a:p>
            <a:pPr marL="457200" lvl="1" indent="0">
              <a:buNone/>
            </a:pPr>
            <a:endParaRPr lang="en-US" dirty="0" smtClean="0"/>
          </a:p>
          <a:p>
            <a:endParaRPr lang="en-US" dirty="0" smtClean="0"/>
          </a:p>
          <a:p>
            <a:pPr lvl="1"/>
            <a:endParaRPr lang="en-US" dirty="0" smtClean="0"/>
          </a:p>
          <a:p>
            <a:pPr lvl="2"/>
            <a:endParaRPr lang="en-US" dirty="0" smtClean="0"/>
          </a:p>
          <a:p>
            <a:pPr marL="914400" lvl="2" indent="0">
              <a:buNone/>
            </a:pPr>
            <a:endParaRPr lang="en-US" dirty="0" smtClean="0"/>
          </a:p>
        </p:txBody>
      </p:sp>
      <p:pic>
        <p:nvPicPr>
          <p:cNvPr id="4" name="Picture 3"/>
          <p:cNvPicPr>
            <a:picLocks noChangeAspect="1"/>
          </p:cNvPicPr>
          <p:nvPr/>
        </p:nvPicPr>
        <p:blipFill>
          <a:blip r:embed="rId2"/>
          <a:stretch>
            <a:fillRect/>
          </a:stretch>
        </p:blipFill>
        <p:spPr>
          <a:xfrm>
            <a:off x="9496425" y="2186204"/>
            <a:ext cx="1857375" cy="1857375"/>
          </a:xfrm>
          <a:prstGeom prst="rect">
            <a:avLst/>
          </a:prstGeom>
          <a:ln>
            <a:noFill/>
          </a:ln>
          <a:effectLst>
            <a:outerShdw blurRad="292100" dist="139700" dir="2700000" algn="tl" rotWithShape="0">
              <a:srgbClr val="333333">
                <a:alpha val="65000"/>
              </a:srgbClr>
            </a:outerShdw>
          </a:effectLst>
        </p:spPr>
      </p:pic>
      <p:sp>
        <p:nvSpPr>
          <p:cNvPr id="5" name="Content Placeholder 2"/>
          <p:cNvSpPr txBox="1">
            <a:spLocks/>
          </p:cNvSpPr>
          <p:nvPr/>
        </p:nvSpPr>
        <p:spPr>
          <a:xfrm>
            <a:off x="1562100" y="4687409"/>
            <a:ext cx="9791700" cy="16832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lvl="2"/>
            <a:endParaRPr lang="en-US" dirty="0" smtClean="0"/>
          </a:p>
          <a:p>
            <a:pPr lvl="2"/>
            <a:endParaRPr lang="en-US" dirty="0" smtClean="0"/>
          </a:p>
          <a:p>
            <a:pPr marL="914400" lvl="2" indent="0">
              <a:buFont typeface="Arial" panose="020B0604020202020204" pitchFamily="34" charset="0"/>
              <a:buNone/>
            </a:pPr>
            <a:endParaRPr lang="en-US" dirty="0" smtClean="0"/>
          </a:p>
        </p:txBody>
      </p:sp>
    </p:spTree>
    <p:extLst>
      <p:ext uri="{BB962C8B-B14F-4D97-AF65-F5344CB8AC3E}">
        <p14:creationId xmlns:p14="http://schemas.microsoft.com/office/powerpoint/2010/main" val="1052303774"/>
      </p:ext>
    </p:extLst>
  </p:cSld>
  <p:clrMapOvr>
    <a:masterClrMapping/>
  </p:clrMapOvr>
  <p:transition spd="med">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Fields: Closed</a:t>
            </a:r>
            <a:endParaRPr lang="en-US" dirty="0"/>
          </a:p>
        </p:txBody>
      </p:sp>
      <p:sp>
        <p:nvSpPr>
          <p:cNvPr id="3" name="Content Placeholder 2"/>
          <p:cNvSpPr>
            <a:spLocks noGrp="1"/>
          </p:cNvSpPr>
          <p:nvPr>
            <p:ph idx="1"/>
          </p:nvPr>
        </p:nvSpPr>
        <p:spPr/>
        <p:txBody>
          <a:bodyPr>
            <a:normAutofit/>
          </a:bodyPr>
          <a:lstStyle/>
          <a:p>
            <a:r>
              <a:rPr lang="en-US" dirty="0"/>
              <a:t>Field is available on Sales Order and Transfer Order</a:t>
            </a:r>
          </a:p>
          <a:p>
            <a:r>
              <a:rPr lang="en-US" dirty="0" smtClean="0"/>
              <a:t>Checkbox on the far right of the line</a:t>
            </a:r>
          </a:p>
          <a:p>
            <a:r>
              <a:rPr lang="en-US" dirty="0" smtClean="0"/>
              <a:t>If at least one line is closed and the rest are fulfilled or received, the status of the sales order or transfer order will </a:t>
            </a:r>
            <a:r>
              <a:rPr lang="en-US" dirty="0"/>
              <a:t>be Closed when it is fully processed</a:t>
            </a:r>
          </a:p>
          <a:p>
            <a:endParaRPr lang="en-US" dirty="0" smtClean="0"/>
          </a:p>
          <a:p>
            <a:endParaRPr lang="en-US" dirty="0" smtClean="0"/>
          </a:p>
        </p:txBody>
      </p:sp>
      <p:pic>
        <p:nvPicPr>
          <p:cNvPr id="4" name="Picture 3"/>
          <p:cNvPicPr>
            <a:picLocks noChangeAspect="1"/>
          </p:cNvPicPr>
          <p:nvPr/>
        </p:nvPicPr>
        <p:blipFill>
          <a:blip r:embed="rId2"/>
          <a:stretch>
            <a:fillRect/>
          </a:stretch>
        </p:blipFill>
        <p:spPr>
          <a:xfrm>
            <a:off x="4136308" y="4549675"/>
            <a:ext cx="1000125" cy="72390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a:off x="6457950" y="4483000"/>
            <a:ext cx="752475" cy="8572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4882847"/>
      </p:ext>
    </p:extLst>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Fields</a:t>
            </a:r>
            <a:endParaRPr lang="en-US" dirty="0"/>
          </a:p>
        </p:txBody>
      </p:sp>
      <p:sp>
        <p:nvSpPr>
          <p:cNvPr id="3" name="Content Placeholder 2"/>
          <p:cNvSpPr>
            <a:spLocks noGrp="1"/>
          </p:cNvSpPr>
          <p:nvPr>
            <p:ph idx="1"/>
          </p:nvPr>
        </p:nvSpPr>
        <p:spPr>
          <a:xfrm>
            <a:off x="1562100" y="2823099"/>
            <a:ext cx="9791700" cy="3353864"/>
          </a:xfrm>
        </p:spPr>
        <p:txBody>
          <a:bodyPr/>
          <a:lstStyle/>
          <a:p>
            <a:pPr marL="0" indent="0" algn="ctr">
              <a:buNone/>
            </a:pPr>
            <a:r>
              <a:rPr lang="en-US" dirty="0" smtClean="0"/>
              <a:t>Questions?</a:t>
            </a:r>
            <a:endParaRPr lang="en-US" dirty="0"/>
          </a:p>
        </p:txBody>
      </p:sp>
    </p:spTree>
    <p:extLst>
      <p:ext uri="{BB962C8B-B14F-4D97-AF65-F5344CB8AC3E}">
        <p14:creationId xmlns:p14="http://schemas.microsoft.com/office/powerpoint/2010/main" val="15195887"/>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a:t>
            </a:r>
            <a:endParaRPr lang="en-US" dirty="0"/>
          </a:p>
        </p:txBody>
      </p:sp>
    </p:spTree>
    <p:extLst>
      <p:ext uri="{BB962C8B-B14F-4D97-AF65-F5344CB8AC3E}">
        <p14:creationId xmlns:p14="http://schemas.microsoft.com/office/powerpoint/2010/main" val="786831087"/>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Exceptions: Create WO and Create PO</a:t>
            </a:r>
            <a:endParaRPr lang="en-US" dirty="0"/>
          </a:p>
        </p:txBody>
      </p:sp>
      <p:sp>
        <p:nvSpPr>
          <p:cNvPr id="3" name="Content Placeholder 2"/>
          <p:cNvSpPr>
            <a:spLocks noGrp="1"/>
          </p:cNvSpPr>
          <p:nvPr>
            <p:ph idx="1"/>
          </p:nvPr>
        </p:nvSpPr>
        <p:spPr/>
        <p:txBody>
          <a:bodyPr>
            <a:normAutofit fontScale="92500" lnSpcReduction="10000"/>
          </a:bodyPr>
          <a:lstStyle/>
          <a:p>
            <a:r>
              <a:rPr lang="en-US" dirty="0"/>
              <a:t>Used for Direct Import and Custom Dec sales orders</a:t>
            </a:r>
          </a:p>
          <a:p>
            <a:pPr lvl="1"/>
            <a:r>
              <a:rPr lang="en-US" dirty="0"/>
              <a:t>These types of sales order have their own sales order forms</a:t>
            </a:r>
          </a:p>
          <a:p>
            <a:r>
              <a:rPr lang="en-US" dirty="0"/>
              <a:t>Not visible/usable on other sales order forms</a:t>
            </a:r>
          </a:p>
          <a:p>
            <a:r>
              <a:rPr lang="en-US" dirty="0" smtClean="0"/>
              <a:t>On sales orders, if the Create WO or Create PO checkboxes are checked (edit mode) or there are linked transactions in these fields (view mode), the available quantity on hand will not allocate to these sales orders</a:t>
            </a:r>
          </a:p>
          <a:p>
            <a:pPr lvl="1"/>
            <a:r>
              <a:rPr lang="en-US" dirty="0" smtClean="0"/>
              <a:t>A sales order cannot have both Create WO </a:t>
            </a:r>
          </a:p>
          <a:p>
            <a:pPr marL="457200" lvl="1" indent="0">
              <a:buNone/>
            </a:pPr>
            <a:r>
              <a:rPr lang="en-US" dirty="0"/>
              <a:t> </a:t>
            </a:r>
            <a:r>
              <a:rPr lang="en-US" dirty="0" smtClean="0"/>
              <a:t>   and Create PO fields populated. </a:t>
            </a:r>
          </a:p>
          <a:p>
            <a:pPr marL="457200" lvl="1" indent="0">
              <a:buNone/>
            </a:pPr>
            <a:endParaRPr lang="en-US" dirty="0" smtClean="0"/>
          </a:p>
          <a:p>
            <a:r>
              <a:rPr lang="en-US" dirty="0" smtClean="0"/>
              <a:t>The quantity for the sales order is from the linked transaction</a:t>
            </a:r>
          </a:p>
        </p:txBody>
      </p:sp>
      <p:pic>
        <p:nvPicPr>
          <p:cNvPr id="4" name="Picture 3"/>
          <p:cNvPicPr>
            <a:picLocks noChangeAspect="1"/>
          </p:cNvPicPr>
          <p:nvPr/>
        </p:nvPicPr>
        <p:blipFill rotWithShape="1">
          <a:blip r:embed="rId2"/>
          <a:srcRect r="63205"/>
          <a:stretch/>
        </p:blipFill>
        <p:spPr>
          <a:xfrm>
            <a:off x="8037088" y="4392787"/>
            <a:ext cx="823624" cy="828675"/>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rotWithShape="1">
          <a:blip r:embed="rId3"/>
          <a:srcRect b="33655"/>
          <a:stretch/>
        </p:blipFill>
        <p:spPr>
          <a:xfrm>
            <a:off x="9385390" y="4153074"/>
            <a:ext cx="1838325" cy="13081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50216202"/>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Macola vs. NetSuite</a:t>
            </a:r>
            <a:endParaRPr lang="en-US" dirty="0"/>
          </a:p>
        </p:txBody>
      </p:sp>
    </p:spTree>
    <p:extLst>
      <p:ext uri="{BB962C8B-B14F-4D97-AF65-F5344CB8AC3E}">
        <p14:creationId xmlns:p14="http://schemas.microsoft.com/office/powerpoint/2010/main" val="1315649581"/>
      </p:ext>
    </p:extLst>
  </p:cSld>
  <p:clrMapOvr>
    <a:masterClrMapping/>
  </p:clrMapOvr>
  <p:transition spd="med">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Exceptions: Item Source</a:t>
            </a:r>
            <a:endParaRPr lang="en-US" dirty="0"/>
          </a:p>
        </p:txBody>
      </p:sp>
      <p:sp>
        <p:nvSpPr>
          <p:cNvPr id="3" name="Content Placeholder 2"/>
          <p:cNvSpPr>
            <a:spLocks noGrp="1"/>
          </p:cNvSpPr>
          <p:nvPr>
            <p:ph idx="1"/>
          </p:nvPr>
        </p:nvSpPr>
        <p:spPr/>
        <p:txBody>
          <a:bodyPr>
            <a:normAutofit/>
          </a:bodyPr>
          <a:lstStyle/>
          <a:p>
            <a:pPr lvl="1"/>
            <a:r>
              <a:rPr lang="en-US" dirty="0" smtClean="0"/>
              <a:t>On work orders, the item source must be Stock in order for the inventory to allocate to a work order.</a:t>
            </a:r>
          </a:p>
          <a:p>
            <a:pPr lvl="2"/>
            <a:r>
              <a:rPr lang="en-US" dirty="0" smtClean="0"/>
              <a:t>If the selection is Purchase Order, the work order will be a linked purchase order </a:t>
            </a:r>
            <a:endParaRPr lang="en-US" dirty="0"/>
          </a:p>
        </p:txBody>
      </p:sp>
      <p:pic>
        <p:nvPicPr>
          <p:cNvPr id="8" name="Picture 7"/>
          <p:cNvPicPr>
            <a:picLocks noChangeAspect="1"/>
          </p:cNvPicPr>
          <p:nvPr/>
        </p:nvPicPr>
        <p:blipFill>
          <a:blip r:embed="rId2"/>
          <a:stretch>
            <a:fillRect/>
          </a:stretch>
        </p:blipFill>
        <p:spPr>
          <a:xfrm>
            <a:off x="3470984" y="3401219"/>
            <a:ext cx="1485900" cy="1200150"/>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3"/>
          <a:stretch>
            <a:fillRect/>
          </a:stretch>
        </p:blipFill>
        <p:spPr>
          <a:xfrm>
            <a:off x="6395067" y="3458369"/>
            <a:ext cx="2171700" cy="10858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35078331"/>
      </p:ext>
    </p:extLst>
  </p:cSld>
  <p:clrMapOvr>
    <a:masterClrMapping/>
  </p:clrMapOvr>
  <p:transition spd="med">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Exceptions: Reallocate Open Quantities and Firmed</a:t>
            </a:r>
            <a:endParaRPr lang="en-US" dirty="0"/>
          </a:p>
        </p:txBody>
      </p:sp>
      <p:sp>
        <p:nvSpPr>
          <p:cNvPr id="3" name="Content Placeholder 2"/>
          <p:cNvSpPr>
            <a:spLocks noGrp="1"/>
          </p:cNvSpPr>
          <p:nvPr>
            <p:ph idx="1"/>
          </p:nvPr>
        </p:nvSpPr>
        <p:spPr/>
        <p:txBody>
          <a:bodyPr>
            <a:normAutofit/>
          </a:bodyPr>
          <a:lstStyle/>
          <a:p>
            <a:pPr lvl="1"/>
            <a:r>
              <a:rPr lang="en-US" dirty="0"/>
              <a:t>Reallocate Open Quantities </a:t>
            </a:r>
            <a:endParaRPr lang="en-US" dirty="0" smtClean="0"/>
          </a:p>
          <a:p>
            <a:pPr lvl="2"/>
            <a:r>
              <a:rPr lang="en-US" dirty="0" smtClean="0"/>
              <a:t>NetSuite allows the users the option to reallocate inventory that has not be fulfilled</a:t>
            </a:r>
          </a:p>
          <a:p>
            <a:pPr lvl="2"/>
            <a:r>
              <a:rPr lang="en-US" dirty="0" smtClean="0"/>
              <a:t>We will not be using this feature</a:t>
            </a:r>
          </a:p>
          <a:p>
            <a:pPr lvl="1"/>
            <a:r>
              <a:rPr lang="en-US" dirty="0" smtClean="0"/>
              <a:t>Firmed</a:t>
            </a:r>
          </a:p>
          <a:p>
            <a:pPr lvl="2"/>
            <a:r>
              <a:rPr lang="en-US" dirty="0" smtClean="0"/>
              <a:t>In order to prevent inventory from being reallocated, the Firmed checkbox allows the user to lock the inventory to a particular transaction or transaction line</a:t>
            </a:r>
          </a:p>
          <a:p>
            <a:pPr lvl="2"/>
            <a:r>
              <a:rPr lang="en-US" dirty="0" smtClean="0"/>
              <a:t>Since we will not be reallocating open quantities, the Firmed checkbox is not as useful for sales orders and transfer orders</a:t>
            </a:r>
          </a:p>
          <a:p>
            <a:pPr lvl="2"/>
            <a:r>
              <a:rPr lang="en-US" dirty="0" smtClean="0"/>
              <a:t>Checkbox is being used for work orders</a:t>
            </a:r>
          </a:p>
        </p:txBody>
      </p:sp>
    </p:spTree>
    <p:extLst>
      <p:ext uri="{BB962C8B-B14F-4D97-AF65-F5344CB8AC3E}">
        <p14:creationId xmlns:p14="http://schemas.microsoft.com/office/powerpoint/2010/main" val="1721897993"/>
      </p:ext>
    </p:extLst>
  </p:cSld>
  <p:clrMapOvr>
    <a:masterClrMapping/>
  </p:clrMapOvr>
  <p:transition spd="med">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a:t>
            </a:r>
            <a:endParaRPr lang="en-US" dirty="0"/>
          </a:p>
        </p:txBody>
      </p:sp>
      <p:sp>
        <p:nvSpPr>
          <p:cNvPr id="3" name="Content Placeholder 2"/>
          <p:cNvSpPr>
            <a:spLocks noGrp="1"/>
          </p:cNvSpPr>
          <p:nvPr>
            <p:ph idx="1"/>
          </p:nvPr>
        </p:nvSpPr>
        <p:spPr>
          <a:xfrm>
            <a:off x="1562100" y="2823099"/>
            <a:ext cx="9791700" cy="3353864"/>
          </a:xfrm>
        </p:spPr>
        <p:txBody>
          <a:bodyPr/>
          <a:lstStyle/>
          <a:p>
            <a:pPr marL="0" indent="0" algn="ctr">
              <a:buNone/>
            </a:pPr>
            <a:r>
              <a:rPr lang="en-US" dirty="0" smtClean="0"/>
              <a:t>Questions?</a:t>
            </a:r>
            <a:endParaRPr lang="en-US" dirty="0"/>
          </a:p>
        </p:txBody>
      </p:sp>
    </p:spTree>
    <p:extLst>
      <p:ext uri="{BB962C8B-B14F-4D97-AF65-F5344CB8AC3E}">
        <p14:creationId xmlns:p14="http://schemas.microsoft.com/office/powerpoint/2010/main" val="3091461631"/>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365125"/>
            <a:ext cx="9029700" cy="1325563"/>
          </a:xfrm>
        </p:spPr>
        <p:txBody>
          <a:bodyPr/>
          <a:lstStyle/>
          <a:p>
            <a:r>
              <a:rPr lang="en-US" dirty="0"/>
              <a:t>Macola vs. NetSuite: </a:t>
            </a:r>
            <a:r>
              <a:rPr lang="en-US" dirty="0" smtClean="0"/>
              <a:t>Terminology</a:t>
            </a:r>
            <a:endParaRPr lang="en-US" dirty="0"/>
          </a:p>
        </p:txBody>
      </p:sp>
      <p:sp>
        <p:nvSpPr>
          <p:cNvPr id="14" name="Content Placeholder 13"/>
          <p:cNvSpPr>
            <a:spLocks noGrp="1"/>
          </p:cNvSpPr>
          <p:nvPr>
            <p:ph idx="1"/>
          </p:nvPr>
        </p:nvSpPr>
        <p:spPr/>
        <p:txBody>
          <a:bodyPr>
            <a:normAutofit lnSpcReduction="10000"/>
          </a:bodyPr>
          <a:lstStyle/>
          <a:p>
            <a:pPr lvl="0"/>
            <a:r>
              <a:rPr lang="en-US" dirty="0" smtClean="0"/>
              <a:t>Important transaction terms related to allocations/commitment</a:t>
            </a:r>
          </a:p>
          <a:p>
            <a:pPr lvl="0"/>
            <a:r>
              <a:rPr lang="en-US" dirty="0" smtClean="0"/>
              <a:t>Allocate/Commit</a:t>
            </a:r>
            <a:endParaRPr lang="en-US" dirty="0" smtClean="0"/>
          </a:p>
          <a:p>
            <a:pPr lvl="1"/>
            <a:r>
              <a:rPr lang="en-US" dirty="0" smtClean="0"/>
              <a:t>NetSuite uses these terms</a:t>
            </a:r>
          </a:p>
          <a:p>
            <a:pPr marL="457200" lvl="1" indent="0">
              <a:buNone/>
            </a:pPr>
            <a:r>
              <a:rPr lang="en-US" dirty="0" smtClean="0"/>
              <a:t>   interchangeably</a:t>
            </a:r>
          </a:p>
          <a:p>
            <a:pPr lvl="1"/>
            <a:r>
              <a:rPr lang="en-US" dirty="0" smtClean="0"/>
              <a:t>The specific process used/run</a:t>
            </a:r>
          </a:p>
          <a:p>
            <a:pPr marL="457200" lvl="1" indent="0">
              <a:buNone/>
            </a:pPr>
            <a:r>
              <a:rPr lang="en-US" dirty="0"/>
              <a:t> </a:t>
            </a:r>
            <a:r>
              <a:rPr lang="en-US" dirty="0" smtClean="0"/>
              <a:t>  does have a different name</a:t>
            </a:r>
          </a:p>
          <a:p>
            <a:pPr lvl="2"/>
            <a:r>
              <a:rPr lang="en-US" dirty="0" smtClean="0"/>
              <a:t>Fill Backorders is a custom program. It is </a:t>
            </a:r>
          </a:p>
          <a:p>
            <a:pPr marL="914400" lvl="2" indent="0">
              <a:buNone/>
            </a:pPr>
            <a:r>
              <a:rPr lang="en-US" dirty="0"/>
              <a:t> </a:t>
            </a:r>
            <a:r>
              <a:rPr lang="en-US" dirty="0" smtClean="0"/>
              <a:t>   not available in NetSuite</a:t>
            </a:r>
          </a:p>
          <a:p>
            <a:r>
              <a:rPr lang="en-US" dirty="0" smtClean="0"/>
              <a:t>Order: Umbrella terms for all order types</a:t>
            </a:r>
          </a:p>
          <a:p>
            <a:endParaRPr lang="en-US" sz="1600" dirty="0" smtClean="0"/>
          </a:p>
          <a:p>
            <a:pPr lvl="1"/>
            <a:r>
              <a:rPr lang="en-US" sz="1200" dirty="0" smtClean="0"/>
              <a:t>Full </a:t>
            </a:r>
            <a:r>
              <a:rPr lang="en-US" sz="1200" dirty="0"/>
              <a:t>job aid: http://wiki.advantus.com/wp-content/uploads/2021/02/Job-Aids-Terminology_-</a:t>
            </a:r>
            <a:r>
              <a:rPr lang="en-US" sz="1200" dirty="0" smtClean="0"/>
              <a:t>Fields-Labels.pdf</a:t>
            </a:r>
          </a:p>
          <a:p>
            <a:endParaRPr lang="en-US" dirty="0" smtClean="0"/>
          </a:p>
          <a:p>
            <a:pPr marL="457200" lvl="1" indent="0">
              <a:buNone/>
            </a:pPr>
            <a:endParaRPr lang="en-US" dirty="0"/>
          </a:p>
        </p:txBody>
      </p:sp>
      <p:pic>
        <p:nvPicPr>
          <p:cNvPr id="2" name="Picture 1"/>
          <p:cNvPicPr>
            <a:picLocks noChangeAspect="1"/>
          </p:cNvPicPr>
          <p:nvPr/>
        </p:nvPicPr>
        <p:blipFill>
          <a:blip r:embed="rId2"/>
          <a:stretch>
            <a:fillRect/>
          </a:stretch>
        </p:blipFill>
        <p:spPr>
          <a:xfrm>
            <a:off x="7556655" y="2309428"/>
            <a:ext cx="3584807" cy="25644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64934239"/>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p:txBody>
          <a:bodyPr>
            <a:normAutofit fontScale="90000"/>
          </a:bodyPr>
          <a:lstStyle/>
          <a:p>
            <a:r>
              <a:rPr lang="en-US" dirty="0"/>
              <a:t>Macola </a:t>
            </a:r>
            <a:r>
              <a:rPr lang="en-US" dirty="0" smtClean="0"/>
              <a:t>vs. NetSuite: Available/Net Available Calculations </a:t>
            </a:r>
            <a:endParaRPr lang="en-US" dirty="0"/>
          </a:p>
        </p:txBody>
      </p:sp>
      <p:sp>
        <p:nvSpPr>
          <p:cNvPr id="5" name="Content Placeholder 4"/>
          <p:cNvSpPr>
            <a:spLocks noGrp="1"/>
          </p:cNvSpPr>
          <p:nvPr>
            <p:ph idx="1"/>
          </p:nvPr>
        </p:nvSpPr>
        <p:spPr>
          <a:xfrm>
            <a:off x="1562100" y="1825624"/>
            <a:ext cx="9791700" cy="4833794"/>
          </a:xfrm>
        </p:spPr>
        <p:txBody>
          <a:bodyPr>
            <a:normAutofit fontScale="85000" lnSpcReduction="10000"/>
          </a:bodyPr>
          <a:lstStyle/>
          <a:p>
            <a:r>
              <a:rPr lang="en-US" dirty="0" smtClean="0"/>
              <a:t>Macola calculation</a:t>
            </a:r>
          </a:p>
          <a:p>
            <a:pPr marL="457200" lvl="1" indent="0">
              <a:buNone/>
            </a:pPr>
            <a:endParaRPr lang="en-US" dirty="0"/>
          </a:p>
          <a:p>
            <a:endParaRPr lang="en-US" dirty="0" smtClean="0"/>
          </a:p>
          <a:p>
            <a:r>
              <a:rPr lang="en-US" dirty="0" smtClean="0"/>
              <a:t>NetSuite calculation</a:t>
            </a:r>
          </a:p>
          <a:p>
            <a:endParaRPr lang="en-US" dirty="0"/>
          </a:p>
          <a:p>
            <a:endParaRPr lang="en-US" dirty="0" smtClean="0"/>
          </a:p>
          <a:p>
            <a:r>
              <a:rPr lang="en-US" dirty="0" smtClean="0"/>
              <a:t>“Backordered” is different between systems</a:t>
            </a:r>
          </a:p>
          <a:p>
            <a:pPr lvl="1"/>
            <a:r>
              <a:rPr lang="en-US" dirty="0" smtClean="0"/>
              <a:t>Macola: since the calculation for </a:t>
            </a:r>
            <a:r>
              <a:rPr lang="en-US" i="1" dirty="0" smtClean="0"/>
              <a:t>Available</a:t>
            </a:r>
            <a:r>
              <a:rPr lang="en-US" dirty="0" smtClean="0"/>
              <a:t> includes all orders regardless of allocation status, the backordered </a:t>
            </a:r>
            <a:r>
              <a:rPr lang="en-US" dirty="0"/>
              <a:t>quantity </a:t>
            </a:r>
            <a:r>
              <a:rPr lang="en-US" dirty="0" smtClean="0"/>
              <a:t>is an addition to </a:t>
            </a:r>
            <a:r>
              <a:rPr lang="en-US" dirty="0"/>
              <a:t>calculate </a:t>
            </a:r>
            <a:r>
              <a:rPr lang="en-US" dirty="0" smtClean="0"/>
              <a:t>the </a:t>
            </a:r>
            <a:r>
              <a:rPr lang="en-US" i="1" dirty="0" smtClean="0"/>
              <a:t>Net Qty</a:t>
            </a:r>
            <a:r>
              <a:rPr lang="en-US" dirty="0" smtClean="0"/>
              <a:t>.</a:t>
            </a:r>
          </a:p>
          <a:p>
            <a:pPr lvl="1"/>
            <a:r>
              <a:rPr lang="en-US" dirty="0" smtClean="0"/>
              <a:t>NetSuite: since the calculation for </a:t>
            </a:r>
            <a:r>
              <a:rPr lang="en-US" i="1" dirty="0" smtClean="0"/>
              <a:t>Available</a:t>
            </a:r>
            <a:r>
              <a:rPr lang="en-US" dirty="0" smtClean="0"/>
              <a:t> </a:t>
            </a:r>
            <a:r>
              <a:rPr lang="en-US" u="sng" dirty="0" smtClean="0"/>
              <a:t>only</a:t>
            </a:r>
            <a:r>
              <a:rPr lang="en-US" dirty="0" smtClean="0"/>
              <a:t> includes allocated quantities, the backordered quantity is a subtraction to calculate the </a:t>
            </a:r>
            <a:r>
              <a:rPr lang="en-US" i="1" dirty="0" smtClean="0"/>
              <a:t>Net Available</a:t>
            </a:r>
            <a:r>
              <a:rPr lang="en-US" dirty="0" smtClean="0"/>
              <a:t>.</a:t>
            </a:r>
          </a:p>
          <a:p>
            <a:r>
              <a:rPr lang="en-US" dirty="0" smtClean="0"/>
              <a:t>The </a:t>
            </a:r>
            <a:r>
              <a:rPr lang="en-US" i="1" dirty="0" smtClean="0"/>
              <a:t>Available Qty</a:t>
            </a:r>
            <a:r>
              <a:rPr lang="en-US" dirty="0" smtClean="0"/>
              <a:t> in Macola is now the </a:t>
            </a:r>
            <a:r>
              <a:rPr lang="en-US" i="1" dirty="0" smtClean="0"/>
              <a:t>Net Available</a:t>
            </a:r>
          </a:p>
          <a:p>
            <a:r>
              <a:rPr lang="en-US" dirty="0" smtClean="0"/>
              <a:t>The </a:t>
            </a:r>
            <a:r>
              <a:rPr lang="en-US" i="1" dirty="0" smtClean="0"/>
              <a:t>Net Qty </a:t>
            </a:r>
            <a:r>
              <a:rPr lang="en-US" dirty="0" smtClean="0"/>
              <a:t>in Macola is now the </a:t>
            </a:r>
            <a:r>
              <a:rPr lang="en-US" i="1" dirty="0" smtClean="0"/>
              <a:t>Available Qty</a:t>
            </a:r>
          </a:p>
        </p:txBody>
      </p:sp>
      <p:graphicFrame>
        <p:nvGraphicFramePr>
          <p:cNvPr id="11" name="Table 10"/>
          <p:cNvGraphicFramePr>
            <a:graphicFrameLocks noGrp="1"/>
          </p:cNvGraphicFramePr>
          <p:nvPr>
            <p:extLst>
              <p:ext uri="{D42A27DB-BD31-4B8C-83A1-F6EECF244321}">
                <p14:modId xmlns:p14="http://schemas.microsoft.com/office/powerpoint/2010/main" val="2258413409"/>
              </p:ext>
            </p:extLst>
          </p:nvPr>
        </p:nvGraphicFramePr>
        <p:xfrm>
          <a:off x="3857914" y="2302678"/>
          <a:ext cx="3962400" cy="381000"/>
        </p:xfrm>
        <a:graphic>
          <a:graphicData uri="http://schemas.openxmlformats.org/drawingml/2006/table">
            <a:tbl>
              <a:tblPr/>
              <a:tblGrid>
                <a:gridCol w="824839"/>
                <a:gridCol w="888288"/>
                <a:gridCol w="713803"/>
                <a:gridCol w="913668"/>
                <a:gridCol w="621802"/>
              </a:tblGrid>
              <a:tr h="190500">
                <a:tc>
                  <a:txBody>
                    <a:bodyPr/>
                    <a:lstStyle/>
                    <a:p>
                      <a:pPr algn="ctr" fontAlgn="b"/>
                      <a:r>
                        <a:rPr lang="en-US" sz="1100" b="0" i="0" u="none" strike="noStrike">
                          <a:solidFill>
                            <a:srgbClr val="000000"/>
                          </a:solidFill>
                          <a:effectLst/>
                          <a:latin typeface="Calibri" panose="020F0502020204030204" pitchFamily="34" charset="0"/>
                        </a:rPr>
                        <a:t>Qty on Hand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Qty Ordered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Available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Backordered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Net Qty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61774938"/>
              </p:ext>
            </p:extLst>
          </p:nvPr>
        </p:nvGraphicFramePr>
        <p:xfrm>
          <a:off x="2943513" y="3366902"/>
          <a:ext cx="5791201" cy="381000"/>
        </p:xfrm>
        <a:graphic>
          <a:graphicData uri="http://schemas.openxmlformats.org/drawingml/2006/table">
            <a:tbl>
              <a:tblPr/>
              <a:tblGrid>
                <a:gridCol w="825048"/>
                <a:gridCol w="1523165"/>
                <a:gridCol w="713984"/>
                <a:gridCol w="1751640"/>
                <a:gridCol w="977364"/>
              </a:tblGrid>
              <a:tr h="190500">
                <a:tc>
                  <a:txBody>
                    <a:bodyPr/>
                    <a:lstStyle/>
                    <a:p>
                      <a:pPr algn="ctr" fontAlgn="b"/>
                      <a:r>
                        <a:rPr lang="en-US" sz="1100" b="0" i="0" u="none" strike="noStrike" dirty="0">
                          <a:solidFill>
                            <a:srgbClr val="000000"/>
                          </a:solidFill>
                          <a:effectLst/>
                          <a:latin typeface="Calibri" panose="020F0502020204030204" pitchFamily="34" charset="0"/>
                        </a:rPr>
                        <a:t>Qty on Hand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Allocated (Committed)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Available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Unallocated (Backordered)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Net Available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4" name="Straight Arrow Connector 13"/>
          <p:cNvCxnSpPr/>
          <p:nvPr/>
        </p:nvCxnSpPr>
        <p:spPr>
          <a:xfrm flipH="1">
            <a:off x="5732582" y="2750464"/>
            <a:ext cx="1662518" cy="548121"/>
          </a:xfrm>
          <a:prstGeom prst="straightConnector1">
            <a:avLst/>
          </a:prstGeom>
          <a:ln>
            <a:solidFill>
              <a:srgbClr val="FF0000"/>
            </a:solidFill>
            <a:headEnd type="triangle"/>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121873087"/>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Macola vs. NetSuite</a:t>
            </a:r>
            <a:endParaRPr lang="en-US" dirty="0"/>
          </a:p>
        </p:txBody>
      </p:sp>
      <p:sp>
        <p:nvSpPr>
          <p:cNvPr id="3" name="Content Placeholder 2"/>
          <p:cNvSpPr>
            <a:spLocks noGrp="1"/>
          </p:cNvSpPr>
          <p:nvPr>
            <p:ph idx="1"/>
          </p:nvPr>
        </p:nvSpPr>
        <p:spPr>
          <a:xfrm>
            <a:off x="1562100" y="2823099"/>
            <a:ext cx="9791700" cy="3353864"/>
          </a:xfrm>
        </p:spPr>
        <p:txBody>
          <a:bodyPr/>
          <a:lstStyle/>
          <a:p>
            <a:pPr marL="0" indent="0" algn="ctr">
              <a:buNone/>
            </a:pPr>
            <a:r>
              <a:rPr lang="en-US" dirty="0" smtClean="0"/>
              <a:t>Questions?</a:t>
            </a:r>
            <a:endParaRPr lang="en-US" dirty="0"/>
          </a:p>
        </p:txBody>
      </p:sp>
    </p:spTree>
    <p:extLst>
      <p:ext uri="{BB962C8B-B14F-4D97-AF65-F5344CB8AC3E}">
        <p14:creationId xmlns:p14="http://schemas.microsoft.com/office/powerpoint/2010/main" val="409727835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 Inventory</a:t>
            </a:r>
            <a:endParaRPr lang="en-US" dirty="0"/>
          </a:p>
        </p:txBody>
      </p:sp>
    </p:spTree>
    <p:extLst>
      <p:ext uri="{BB962C8B-B14F-4D97-AF65-F5344CB8AC3E}">
        <p14:creationId xmlns:p14="http://schemas.microsoft.com/office/powerpoint/2010/main" val="2595485670"/>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Commit Inventory: Current Process</a:t>
            </a:r>
            <a:endParaRPr lang="en-US" dirty="0"/>
          </a:p>
        </p:txBody>
      </p:sp>
      <p:sp>
        <p:nvSpPr>
          <p:cNvPr id="3" name="Content Placeholder 2"/>
          <p:cNvSpPr>
            <a:spLocks noGrp="1"/>
          </p:cNvSpPr>
          <p:nvPr>
            <p:ph idx="1"/>
          </p:nvPr>
        </p:nvSpPr>
        <p:spPr/>
        <p:txBody>
          <a:bodyPr>
            <a:normAutofit fontScale="92500"/>
          </a:bodyPr>
          <a:lstStyle/>
          <a:p>
            <a:r>
              <a:rPr lang="en-US" dirty="0" smtClean="0"/>
              <a:t>Due to most of the inventory being in Macola, we currently have a setting selected in NetSuite to allocate the inventory after the transaction is saved.</a:t>
            </a:r>
          </a:p>
          <a:p>
            <a:pPr lvl="1"/>
            <a:r>
              <a:rPr lang="en-US" dirty="0" smtClean="0"/>
              <a:t>Once the inventory is received or transferred from Macola, the allocation is immediate</a:t>
            </a:r>
          </a:p>
          <a:p>
            <a:r>
              <a:rPr lang="en-US" dirty="0" smtClean="0"/>
              <a:t>If there is more than one order for a given item, it’s first come, first serve.</a:t>
            </a:r>
          </a:p>
          <a:p>
            <a:r>
              <a:rPr lang="en-US" dirty="0"/>
              <a:t>If sales orders and work orders are backordered for the same </a:t>
            </a:r>
            <a:r>
              <a:rPr lang="en-US" dirty="0" smtClean="0"/>
              <a:t>item, once </a:t>
            </a:r>
            <a:r>
              <a:rPr lang="en-US" dirty="0"/>
              <a:t>the inventory is received, work orders will allocate first.</a:t>
            </a:r>
          </a:p>
          <a:p>
            <a:pPr lvl="1"/>
            <a:r>
              <a:rPr lang="en-US" dirty="0"/>
              <a:t>Example: A work order for MRC9133-BK-CUSTOM and a sales order </a:t>
            </a:r>
            <a:r>
              <a:rPr lang="en-US" dirty="0" smtClean="0"/>
              <a:t>MRC9133-BK (component/member </a:t>
            </a:r>
            <a:r>
              <a:rPr lang="en-US" dirty="0"/>
              <a:t>of </a:t>
            </a:r>
            <a:r>
              <a:rPr lang="en-US" dirty="0" smtClean="0"/>
              <a:t>MRC9133-BK-CUSTOM)</a:t>
            </a:r>
            <a:endParaRPr lang="en-US" dirty="0"/>
          </a:p>
          <a:p>
            <a:pPr lvl="1"/>
            <a:endParaRPr lang="en-US" dirty="0" smtClean="0"/>
          </a:p>
          <a:p>
            <a:pPr lvl="1"/>
            <a:endParaRPr lang="en-US" dirty="0"/>
          </a:p>
        </p:txBody>
      </p:sp>
    </p:spTree>
    <p:extLst>
      <p:ext uri="{BB962C8B-B14F-4D97-AF65-F5344CB8AC3E}">
        <p14:creationId xmlns:p14="http://schemas.microsoft.com/office/powerpoint/2010/main" val="3164044100"/>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Commit Inventory: New Process</a:t>
            </a:r>
            <a:endParaRPr lang="en-US" dirty="0"/>
          </a:p>
        </p:txBody>
      </p:sp>
      <p:sp>
        <p:nvSpPr>
          <p:cNvPr id="3" name="Content Placeholder 2"/>
          <p:cNvSpPr>
            <a:spLocks noGrp="1"/>
          </p:cNvSpPr>
          <p:nvPr>
            <p:ph idx="1"/>
          </p:nvPr>
        </p:nvSpPr>
        <p:spPr/>
        <p:txBody>
          <a:bodyPr/>
          <a:lstStyle/>
          <a:p>
            <a:r>
              <a:rPr lang="en-US" dirty="0" smtClean="0"/>
              <a:t>Commit Orders: Manual</a:t>
            </a:r>
          </a:p>
          <a:p>
            <a:pPr lvl="2"/>
            <a:r>
              <a:rPr lang="en-US" dirty="0" smtClean="0"/>
              <a:t>Macola version: Fill Backorders ad hoc</a:t>
            </a:r>
          </a:p>
          <a:p>
            <a:r>
              <a:rPr lang="en-US" dirty="0"/>
              <a:t>Commit Orders: </a:t>
            </a:r>
            <a:r>
              <a:rPr lang="en-US" dirty="0" smtClean="0"/>
              <a:t>Schedules</a:t>
            </a:r>
          </a:p>
          <a:p>
            <a:pPr lvl="2"/>
            <a:r>
              <a:rPr lang="en-US" dirty="0"/>
              <a:t>Macola version</a:t>
            </a:r>
            <a:r>
              <a:rPr lang="en-US" dirty="0" smtClean="0"/>
              <a:t>: Fill Backorders run by assigned C/S rep every hour</a:t>
            </a:r>
          </a:p>
          <a:p>
            <a:r>
              <a:rPr lang="en-US" dirty="0" smtClean="0"/>
              <a:t>Reallocate Items</a:t>
            </a:r>
          </a:p>
          <a:p>
            <a:pPr lvl="1"/>
            <a:r>
              <a:rPr lang="en-US" dirty="0" smtClean="0"/>
              <a:t>Macola version: Agility screen Mass Order Lines Update</a:t>
            </a:r>
          </a:p>
          <a:p>
            <a:endParaRPr lang="en-US" dirty="0" smtClean="0"/>
          </a:p>
          <a:p>
            <a:pPr lvl="1"/>
            <a:endParaRPr lang="en-US" dirty="0"/>
          </a:p>
        </p:txBody>
      </p:sp>
    </p:spTree>
    <p:extLst>
      <p:ext uri="{BB962C8B-B14F-4D97-AF65-F5344CB8AC3E}">
        <p14:creationId xmlns:p14="http://schemas.microsoft.com/office/powerpoint/2010/main" val="4083760896"/>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1761</TotalTime>
  <Words>1223</Words>
  <Application>Microsoft Office PowerPoint</Application>
  <PresentationFormat>Widescreen</PresentationFormat>
  <Paragraphs>179</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Cambria</vt:lpstr>
      <vt:lpstr>Cloud skipper design template</vt:lpstr>
      <vt:lpstr>Inventory Allocation/Commitment </vt:lpstr>
      <vt:lpstr>Agenda</vt:lpstr>
      <vt:lpstr>Macola vs. NetSuite</vt:lpstr>
      <vt:lpstr>Macola vs. NetSuite: Terminology</vt:lpstr>
      <vt:lpstr>Macola vs. NetSuite: Available/Net Available Calculations </vt:lpstr>
      <vt:lpstr>Macola vs. NetSuite</vt:lpstr>
      <vt:lpstr>Commit Inventory</vt:lpstr>
      <vt:lpstr>Commit Inventory: Current Process</vt:lpstr>
      <vt:lpstr>Commit Inventory: New Process</vt:lpstr>
      <vt:lpstr>Commit Inventory: Commit Orders Manually</vt:lpstr>
      <vt:lpstr>Commit Inventory: Commit Orders Manually</vt:lpstr>
      <vt:lpstr>Commit Inventory: Commit Orders via Schedules</vt:lpstr>
      <vt:lpstr>Commit Inventory: Commit Orders via Schedules</vt:lpstr>
      <vt:lpstr>Commit Inventory: Reallocate Items</vt:lpstr>
      <vt:lpstr>Commit Inventory: Reallocate Items</vt:lpstr>
      <vt:lpstr>Commit Inventory: Transition Plan</vt:lpstr>
      <vt:lpstr>Commit Inventory</vt:lpstr>
      <vt:lpstr>Commit Inventory</vt:lpstr>
      <vt:lpstr>Reservations</vt:lpstr>
      <vt:lpstr>Reservations</vt:lpstr>
      <vt:lpstr>Reservations</vt:lpstr>
      <vt:lpstr>Order Fields</vt:lpstr>
      <vt:lpstr>Order Fields: Status</vt:lpstr>
      <vt:lpstr>Order Fields: Sales Order Status Icon</vt:lpstr>
      <vt:lpstr>Order Fields: Commit</vt:lpstr>
      <vt:lpstr>Order Fields: Closed</vt:lpstr>
      <vt:lpstr>Order Fields</vt:lpstr>
      <vt:lpstr>Exceptions</vt:lpstr>
      <vt:lpstr>Exceptions: Create WO and Create PO</vt:lpstr>
      <vt:lpstr>Exceptions: Item Source</vt:lpstr>
      <vt:lpstr>Exceptions: Reallocate Open Quantities and Firmed</vt:lpstr>
      <vt:lpstr>Exceptions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 Allocation/Commitment</dc:title>
  <dc:creator>Colleen Shrader</dc:creator>
  <cp:lastModifiedBy>Colleen Shrader</cp:lastModifiedBy>
  <cp:revision>58</cp:revision>
  <dcterms:created xsi:type="dcterms:W3CDTF">2021-03-08T17:01:17Z</dcterms:created>
  <dcterms:modified xsi:type="dcterms:W3CDTF">2021-03-09T22:23:04Z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