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2"/>
  </p:notesMasterIdLst>
  <p:handoutMasterIdLst>
    <p:handoutMasterId r:id="rId23"/>
  </p:handoutMasterIdLst>
  <p:sldIdLst>
    <p:sldId id="265" r:id="rId2"/>
    <p:sldId id="270" r:id="rId3"/>
    <p:sldId id="281" r:id="rId4"/>
    <p:sldId id="304" r:id="rId5"/>
    <p:sldId id="303" r:id="rId6"/>
    <p:sldId id="291" r:id="rId7"/>
    <p:sldId id="279" r:id="rId8"/>
    <p:sldId id="306" r:id="rId9"/>
    <p:sldId id="305" r:id="rId10"/>
    <p:sldId id="310" r:id="rId11"/>
    <p:sldId id="309" r:id="rId12"/>
    <p:sldId id="280" r:id="rId13"/>
    <p:sldId id="283" r:id="rId14"/>
    <p:sldId id="302" r:id="rId15"/>
    <p:sldId id="282" r:id="rId16"/>
    <p:sldId id="285" r:id="rId17"/>
    <p:sldId id="308" r:id="rId18"/>
    <p:sldId id="272" r:id="rId19"/>
    <p:sldId id="299" r:id="rId20"/>
    <p:sldId id="29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0" autoAdjust="0"/>
    <p:restoredTop sz="94660"/>
  </p:normalViewPr>
  <p:slideViewPr>
    <p:cSldViewPr snapToGrid="0" showGuides="1">
      <p:cViewPr varScale="1">
        <p:scale>
          <a:sx n="108" d="100"/>
          <a:sy n="108" d="100"/>
        </p:scale>
        <p:origin x="624" y="9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4/21/2021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4/21/2021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4/21/2021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t>4/21/2021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EAB7D7-3608-4730-B2E2-670834DF882C}" type="datetimeFigureOut">
              <a:rPr lang="en-US" smtClean="0"/>
              <a:t>4/21/2021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4/21/2021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4/21/2021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4/21/2021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EAB7D7-3608-4730-B2E2-670834DF882C}" type="datetimeFigureOut">
              <a:rPr lang="en-US" smtClean="0"/>
              <a:t>4/21/2021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EAB7D7-3608-4730-B2E2-670834DF882C}" type="datetimeFigureOut">
              <a:rPr lang="en-US" smtClean="0"/>
              <a:t>4/21/2021</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EAB7D7-3608-4730-B2E2-670834DF882C}" type="datetimeFigureOut">
              <a:rPr lang="en-US" smtClean="0"/>
              <a:t>4/21/2021</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4/21/2021</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4/21/2021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4/21/2021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4/21/2021</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Inventory A</a:t>
            </a:r>
            <a:r>
              <a:rPr lang="en-US" dirty="0" smtClean="0"/>
              <a:t>llocation/Commitment </a:t>
            </a:r>
            <a:endParaRPr lang="en-US" dirty="0"/>
          </a:p>
        </p:txBody>
      </p:sp>
      <p:sp>
        <p:nvSpPr>
          <p:cNvPr id="3" name="Subtitle 2"/>
          <p:cNvSpPr>
            <a:spLocks noGrp="1"/>
          </p:cNvSpPr>
          <p:nvPr>
            <p:ph type="subTitle" idx="1"/>
          </p:nvPr>
        </p:nvSpPr>
        <p:spPr/>
        <p:txBody>
          <a:bodyPr/>
          <a:lstStyle/>
          <a:p>
            <a:r>
              <a:rPr lang="en-US" dirty="0" smtClean="0"/>
              <a:t>April 22, 2021</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2317" y="6234202"/>
            <a:ext cx="2476500" cy="5143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23078003"/>
      </p:ext>
    </p:extLst>
  </p:cSld>
  <p:clrMapOvr>
    <a:masterClrMapping/>
  </p:clrMapOvr>
  <p:transition spd="med">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Commit Orders: Schedules</a:t>
            </a:r>
            <a:endParaRPr lang="en-US" dirty="0"/>
          </a:p>
        </p:txBody>
      </p:sp>
      <p:sp>
        <p:nvSpPr>
          <p:cNvPr id="3" name="Content Placeholder 2"/>
          <p:cNvSpPr>
            <a:spLocks noGrp="1"/>
          </p:cNvSpPr>
          <p:nvPr>
            <p:ph idx="1"/>
          </p:nvPr>
        </p:nvSpPr>
        <p:spPr/>
        <p:txBody>
          <a:bodyPr>
            <a:normAutofit/>
          </a:bodyPr>
          <a:lstStyle/>
          <a:p>
            <a:r>
              <a:rPr lang="en-US" dirty="0" smtClean="0"/>
              <a:t>Status page</a:t>
            </a:r>
          </a:p>
          <a:p>
            <a:pPr lvl="1"/>
            <a:r>
              <a:rPr lang="en-US" dirty="0"/>
              <a:t>Transactions -&gt; Order Management -&gt; Commit Orders -&gt; </a:t>
            </a:r>
            <a:r>
              <a:rPr lang="en-US" dirty="0" smtClean="0"/>
              <a:t>Status</a:t>
            </a:r>
          </a:p>
          <a:p>
            <a:pPr lvl="1"/>
            <a:r>
              <a:rPr lang="en-US" dirty="0" smtClean="0"/>
              <a:t>Allows the user to see</a:t>
            </a:r>
          </a:p>
          <a:p>
            <a:pPr lvl="2"/>
            <a:r>
              <a:rPr lang="en-US" dirty="0" smtClean="0"/>
              <a:t>Status of each schedule</a:t>
            </a:r>
          </a:p>
          <a:p>
            <a:pPr lvl="2"/>
            <a:r>
              <a:rPr lang="en-US" dirty="0" smtClean="0"/>
              <a:t>Orders allocated (select Complete)</a:t>
            </a:r>
          </a:p>
          <a:p>
            <a:pPr lvl="2"/>
            <a:r>
              <a:rPr lang="en-US" dirty="0" smtClean="0"/>
              <a:t>Errors</a:t>
            </a:r>
            <a:endParaRPr lang="en-US" dirty="0"/>
          </a:p>
          <a:p>
            <a:pPr lvl="1"/>
            <a:endParaRPr lang="en-US" dirty="0" smtClean="0"/>
          </a:p>
          <a:p>
            <a:pPr lvl="1"/>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pPr lvl="1"/>
            <a:endParaRPr lang="en-US" dirty="0"/>
          </a:p>
        </p:txBody>
      </p:sp>
    </p:spTree>
    <p:extLst>
      <p:ext uri="{BB962C8B-B14F-4D97-AF65-F5344CB8AC3E}">
        <p14:creationId xmlns:p14="http://schemas.microsoft.com/office/powerpoint/2010/main" val="2913508859"/>
      </p:ext>
    </p:extLst>
  </p:cSld>
  <p:clrMapOvr>
    <a:masterClrMapping/>
  </p:clrMapOvr>
  <p:transition spd="med">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 Orders: </a:t>
            </a:r>
            <a:r>
              <a:rPr lang="en-US" dirty="0" smtClean="0"/>
              <a:t>Manually</a:t>
            </a:r>
            <a:endParaRPr lang="en-US" dirty="0"/>
          </a:p>
        </p:txBody>
      </p:sp>
    </p:spTree>
    <p:extLst>
      <p:ext uri="{BB962C8B-B14F-4D97-AF65-F5344CB8AC3E}">
        <p14:creationId xmlns:p14="http://schemas.microsoft.com/office/powerpoint/2010/main" val="601767353"/>
      </p:ext>
    </p:extLst>
  </p:cSld>
  <p:clrMapOvr>
    <a:masterClrMapping/>
  </p:clrMapOvr>
  <p:transition spd="med">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Commit Inventory: Commit </a:t>
            </a:r>
            <a:r>
              <a:rPr lang="en-US" dirty="0" smtClean="0"/>
              <a:t>Orders Manually</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a:t>Transactions -&gt; Order Management -&gt; Commit Orders </a:t>
            </a:r>
            <a:endParaRPr lang="en-US" dirty="0" smtClean="0"/>
          </a:p>
          <a:p>
            <a:r>
              <a:rPr lang="en-US" dirty="0" smtClean="0"/>
              <a:t>Expected </a:t>
            </a:r>
            <a:r>
              <a:rPr lang="en-US" dirty="0" smtClean="0"/>
              <a:t>to be used occasionally </a:t>
            </a:r>
            <a:endParaRPr lang="en-US" dirty="0" smtClean="0"/>
          </a:p>
          <a:p>
            <a:r>
              <a:rPr lang="en-US" dirty="0" smtClean="0"/>
              <a:t>Important filters</a:t>
            </a:r>
          </a:p>
          <a:p>
            <a:pPr lvl="1"/>
            <a:r>
              <a:rPr lang="en-US" dirty="0" smtClean="0"/>
              <a:t>Subsidiary</a:t>
            </a:r>
          </a:p>
          <a:p>
            <a:pPr lvl="2"/>
            <a:r>
              <a:rPr lang="en-US" dirty="0" smtClean="0"/>
              <a:t>Should default to Advantus until we allow access to other subsidiaries</a:t>
            </a:r>
          </a:p>
          <a:p>
            <a:pPr lvl="1"/>
            <a:r>
              <a:rPr lang="en-US" dirty="0" smtClean="0"/>
              <a:t>Transaction Type</a:t>
            </a:r>
          </a:p>
          <a:p>
            <a:pPr lvl="2"/>
            <a:r>
              <a:rPr lang="en-US" dirty="0" smtClean="0"/>
              <a:t>Choose between sales order, transfer order or work order</a:t>
            </a:r>
          </a:p>
          <a:p>
            <a:r>
              <a:rPr lang="en-US" dirty="0" smtClean="0"/>
              <a:t>Only shows orders that can be allocated</a:t>
            </a:r>
          </a:p>
          <a:p>
            <a:r>
              <a:rPr lang="en-US" dirty="0" smtClean="0"/>
              <a:t>Can’t allocate partial quantities</a:t>
            </a:r>
          </a:p>
          <a:p>
            <a:pPr lvl="1"/>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908933929"/>
      </p:ext>
    </p:extLst>
  </p:cSld>
  <p:clrMapOvr>
    <a:masterClrMapping/>
  </p:clrMapOvr>
  <p:transition spd="med">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Commit Inventory: Commit </a:t>
            </a:r>
            <a:r>
              <a:rPr lang="en-US" dirty="0" smtClean="0"/>
              <a:t>Orders Manually</a:t>
            </a:r>
            <a:endParaRPr lang="en-US" dirty="0"/>
          </a:p>
        </p:txBody>
      </p:sp>
      <p:pic>
        <p:nvPicPr>
          <p:cNvPr id="4" name="Picture 3"/>
          <p:cNvPicPr>
            <a:picLocks noChangeAspect="1"/>
          </p:cNvPicPr>
          <p:nvPr/>
        </p:nvPicPr>
        <p:blipFill>
          <a:blip r:embed="rId2"/>
          <a:stretch>
            <a:fillRect/>
          </a:stretch>
        </p:blipFill>
        <p:spPr>
          <a:xfrm>
            <a:off x="322867" y="1838819"/>
            <a:ext cx="11558413" cy="453189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49961812"/>
      </p:ext>
    </p:extLst>
  </p:cSld>
  <p:clrMapOvr>
    <a:masterClrMapping/>
  </p:clrMapOvr>
  <p:transition spd="med">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Reallocate Items</a:t>
            </a:r>
            <a:endParaRPr lang="en-US" dirty="0"/>
          </a:p>
        </p:txBody>
      </p:sp>
    </p:spTree>
    <p:extLst>
      <p:ext uri="{BB962C8B-B14F-4D97-AF65-F5344CB8AC3E}">
        <p14:creationId xmlns:p14="http://schemas.microsoft.com/office/powerpoint/2010/main" val="2465726675"/>
      </p:ext>
    </p:extLst>
  </p:cSld>
  <p:clrMapOvr>
    <a:masterClrMapping/>
  </p:clrMapOvr>
  <p:transition spd="med">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Inventory</a:t>
            </a:r>
            <a:r>
              <a:rPr lang="en-US" dirty="0" smtClean="0"/>
              <a:t>: Reallocate Items</a:t>
            </a:r>
            <a:endParaRPr lang="en-US" dirty="0"/>
          </a:p>
        </p:txBody>
      </p:sp>
      <p:sp>
        <p:nvSpPr>
          <p:cNvPr id="3" name="Content Placeholder 2"/>
          <p:cNvSpPr>
            <a:spLocks noGrp="1"/>
          </p:cNvSpPr>
          <p:nvPr>
            <p:ph idx="1"/>
          </p:nvPr>
        </p:nvSpPr>
        <p:spPr>
          <a:xfrm>
            <a:off x="1562100" y="1825625"/>
            <a:ext cx="9791700" cy="4708340"/>
          </a:xfrm>
        </p:spPr>
        <p:txBody>
          <a:bodyPr>
            <a:normAutofit/>
          </a:bodyPr>
          <a:lstStyle/>
          <a:p>
            <a:r>
              <a:rPr lang="en-US" dirty="0"/>
              <a:t>Transactions -&gt; Order Management -&gt; </a:t>
            </a:r>
            <a:r>
              <a:rPr lang="en-US" dirty="0" smtClean="0"/>
              <a:t>Reallocate </a:t>
            </a:r>
            <a:r>
              <a:rPr lang="en-US" dirty="0" smtClean="0"/>
              <a:t>Items</a:t>
            </a:r>
          </a:p>
          <a:p>
            <a:r>
              <a:rPr lang="en-US" dirty="0" smtClean="0"/>
              <a:t>Choose </a:t>
            </a:r>
            <a:r>
              <a:rPr lang="en-US" dirty="0" smtClean="0"/>
              <a:t>Item and Location</a:t>
            </a:r>
          </a:p>
          <a:p>
            <a:r>
              <a:rPr lang="en-US" dirty="0" smtClean="0"/>
              <a:t>Once selected, adjustments can be done as needed</a:t>
            </a:r>
          </a:p>
          <a:p>
            <a:r>
              <a:rPr lang="en-US" dirty="0"/>
              <a:t>Once a work order has been released and inventory committed, the quantity cannot be </a:t>
            </a:r>
            <a:r>
              <a:rPr lang="en-US" dirty="0" smtClean="0"/>
              <a:t>reallocated (firmed)</a:t>
            </a:r>
          </a:p>
          <a:p>
            <a:r>
              <a:rPr lang="en-US" dirty="0" smtClean="0"/>
              <a:t>Can </a:t>
            </a:r>
            <a:r>
              <a:rPr lang="en-US" dirty="0"/>
              <a:t>allocate partial quantities</a:t>
            </a:r>
          </a:p>
          <a:p>
            <a:endParaRPr lang="en-US" dirty="0"/>
          </a:p>
          <a:p>
            <a:endParaRPr lang="en-US" dirty="0" smtClean="0"/>
          </a:p>
          <a:p>
            <a:pPr lvl="2"/>
            <a:endParaRPr lang="en-US" dirty="0" smtClean="0"/>
          </a:p>
        </p:txBody>
      </p:sp>
    </p:spTree>
    <p:extLst>
      <p:ext uri="{BB962C8B-B14F-4D97-AF65-F5344CB8AC3E}">
        <p14:creationId xmlns:p14="http://schemas.microsoft.com/office/powerpoint/2010/main" val="2348954250"/>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Inventory</a:t>
            </a:r>
            <a:r>
              <a:rPr lang="en-US" dirty="0" smtClean="0"/>
              <a:t>: Reallocate Items</a:t>
            </a:r>
            <a:endParaRPr lang="en-US" dirty="0"/>
          </a:p>
        </p:txBody>
      </p:sp>
      <p:pic>
        <p:nvPicPr>
          <p:cNvPr id="4" name="Picture 3"/>
          <p:cNvPicPr>
            <a:picLocks noChangeAspect="1"/>
          </p:cNvPicPr>
          <p:nvPr/>
        </p:nvPicPr>
        <p:blipFill>
          <a:blip r:embed="rId2"/>
          <a:stretch>
            <a:fillRect/>
          </a:stretch>
        </p:blipFill>
        <p:spPr>
          <a:xfrm>
            <a:off x="1142631" y="1690688"/>
            <a:ext cx="10439400" cy="4495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16268469"/>
      </p:ext>
    </p:extLst>
  </p:cSld>
  <p:clrMapOvr>
    <a:masterClrMapping/>
  </p:clrMapOvr>
  <p:transition spd="med">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Exceptions</a:t>
            </a:r>
            <a:endParaRPr lang="en-US" dirty="0"/>
          </a:p>
        </p:txBody>
      </p:sp>
    </p:spTree>
    <p:extLst>
      <p:ext uri="{BB962C8B-B14F-4D97-AF65-F5344CB8AC3E}">
        <p14:creationId xmlns:p14="http://schemas.microsoft.com/office/powerpoint/2010/main" val="3066017419"/>
      </p:ext>
    </p:extLst>
  </p:cSld>
  <p:clrMapOvr>
    <a:masterClrMapping/>
  </p:clrMapOvr>
  <p:transition spd="med">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Exceptions: Create WO and Create PO</a:t>
            </a:r>
            <a:endParaRPr lang="en-US" dirty="0"/>
          </a:p>
        </p:txBody>
      </p:sp>
      <p:sp>
        <p:nvSpPr>
          <p:cNvPr id="3" name="Content Placeholder 2"/>
          <p:cNvSpPr>
            <a:spLocks noGrp="1"/>
          </p:cNvSpPr>
          <p:nvPr>
            <p:ph idx="1"/>
          </p:nvPr>
        </p:nvSpPr>
        <p:spPr/>
        <p:txBody>
          <a:bodyPr>
            <a:normAutofit fontScale="92500" lnSpcReduction="10000"/>
          </a:bodyPr>
          <a:lstStyle/>
          <a:p>
            <a:r>
              <a:rPr lang="en-US" dirty="0"/>
              <a:t>Used for Direct Import and Custom Dec sales orders</a:t>
            </a:r>
          </a:p>
          <a:p>
            <a:pPr lvl="1"/>
            <a:r>
              <a:rPr lang="en-US" dirty="0"/>
              <a:t>These types of sales order have their own sales order forms</a:t>
            </a:r>
          </a:p>
          <a:p>
            <a:r>
              <a:rPr lang="en-US" dirty="0"/>
              <a:t>Not visible/usable on other sales order forms</a:t>
            </a:r>
          </a:p>
          <a:p>
            <a:r>
              <a:rPr lang="en-US" dirty="0" smtClean="0"/>
              <a:t>On sales orders, if the Create WO or Create PO checkboxes are checked (edit mode) or there are linked transactions in these fields (view mode), the available quantity on hand will not allocate to these sales orders</a:t>
            </a:r>
          </a:p>
          <a:p>
            <a:pPr lvl="1"/>
            <a:r>
              <a:rPr lang="en-US" dirty="0" smtClean="0"/>
              <a:t>A sales order cannot have both Create WO </a:t>
            </a:r>
          </a:p>
          <a:p>
            <a:pPr marL="457200" lvl="1" indent="0">
              <a:buNone/>
            </a:pPr>
            <a:r>
              <a:rPr lang="en-US" dirty="0"/>
              <a:t> </a:t>
            </a:r>
            <a:r>
              <a:rPr lang="en-US" dirty="0" smtClean="0"/>
              <a:t>   and Create PO fields populated. </a:t>
            </a:r>
          </a:p>
          <a:p>
            <a:pPr marL="457200" lvl="1" indent="0">
              <a:buNone/>
            </a:pPr>
            <a:endParaRPr lang="en-US" dirty="0" smtClean="0"/>
          </a:p>
          <a:p>
            <a:r>
              <a:rPr lang="en-US" dirty="0" smtClean="0"/>
              <a:t>The quantity for the sales order is from the linked transaction</a:t>
            </a:r>
          </a:p>
        </p:txBody>
      </p:sp>
      <p:pic>
        <p:nvPicPr>
          <p:cNvPr id="4" name="Picture 3"/>
          <p:cNvPicPr>
            <a:picLocks noChangeAspect="1"/>
          </p:cNvPicPr>
          <p:nvPr/>
        </p:nvPicPr>
        <p:blipFill rotWithShape="1">
          <a:blip r:embed="rId2"/>
          <a:srcRect r="63205"/>
          <a:stretch/>
        </p:blipFill>
        <p:spPr>
          <a:xfrm>
            <a:off x="8037088" y="4392787"/>
            <a:ext cx="823624" cy="828675"/>
          </a:xfrm>
          <a:prstGeom prst="rect">
            <a:avLst/>
          </a:prstGeom>
          <a:ln>
            <a:noFill/>
          </a:ln>
          <a:effectLst>
            <a:outerShdw blurRad="292100" dist="139700" dir="2700000" algn="tl" rotWithShape="0">
              <a:srgbClr val="333333">
                <a:alpha val="65000"/>
              </a:srgbClr>
            </a:outerShdw>
          </a:effectLst>
        </p:spPr>
      </p:pic>
      <p:pic>
        <p:nvPicPr>
          <p:cNvPr id="5" name="Picture 4"/>
          <p:cNvPicPr>
            <a:picLocks noChangeAspect="1"/>
          </p:cNvPicPr>
          <p:nvPr/>
        </p:nvPicPr>
        <p:blipFill rotWithShape="1">
          <a:blip r:embed="rId3"/>
          <a:srcRect b="33655"/>
          <a:stretch/>
        </p:blipFill>
        <p:spPr>
          <a:xfrm>
            <a:off x="9385390" y="4153074"/>
            <a:ext cx="1838325" cy="13081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50216202"/>
      </p:ext>
    </p:extLst>
  </p:cSld>
  <p:clrMapOvr>
    <a:masterClrMapping/>
  </p:clrMapOvr>
  <p:transition spd="med">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Exceptions: Item </a:t>
            </a:r>
            <a:r>
              <a:rPr lang="en-US" dirty="0" smtClean="0"/>
              <a:t>Source</a:t>
            </a:r>
            <a:endParaRPr lang="en-US" dirty="0"/>
          </a:p>
        </p:txBody>
      </p:sp>
      <p:sp>
        <p:nvSpPr>
          <p:cNvPr id="3" name="Content Placeholder 2"/>
          <p:cNvSpPr>
            <a:spLocks noGrp="1"/>
          </p:cNvSpPr>
          <p:nvPr>
            <p:ph idx="1"/>
          </p:nvPr>
        </p:nvSpPr>
        <p:spPr/>
        <p:txBody>
          <a:bodyPr>
            <a:normAutofit/>
          </a:bodyPr>
          <a:lstStyle/>
          <a:p>
            <a:pPr lvl="1"/>
            <a:r>
              <a:rPr lang="en-US" dirty="0" smtClean="0"/>
              <a:t>On work orders, the item source must be Stock in order for the inventory to allocate to a work order.</a:t>
            </a:r>
          </a:p>
          <a:p>
            <a:pPr lvl="2"/>
            <a:r>
              <a:rPr lang="en-US" dirty="0" smtClean="0"/>
              <a:t>If the selection is Purchase Order, the work order will be a linked purchase order </a:t>
            </a:r>
            <a:endParaRPr lang="en-US" dirty="0"/>
          </a:p>
        </p:txBody>
      </p:sp>
      <p:pic>
        <p:nvPicPr>
          <p:cNvPr id="8" name="Picture 7"/>
          <p:cNvPicPr>
            <a:picLocks noChangeAspect="1"/>
          </p:cNvPicPr>
          <p:nvPr/>
        </p:nvPicPr>
        <p:blipFill>
          <a:blip r:embed="rId2"/>
          <a:stretch>
            <a:fillRect/>
          </a:stretch>
        </p:blipFill>
        <p:spPr>
          <a:xfrm>
            <a:off x="3470984" y="3401219"/>
            <a:ext cx="1485900" cy="1200150"/>
          </a:xfrm>
          <a:prstGeom prst="rect">
            <a:avLst/>
          </a:prstGeom>
          <a:ln>
            <a:noFill/>
          </a:ln>
          <a:effectLst>
            <a:outerShdw blurRad="292100" dist="139700" dir="2700000" algn="tl" rotWithShape="0">
              <a:srgbClr val="333333">
                <a:alpha val="65000"/>
              </a:srgbClr>
            </a:outerShdw>
          </a:effectLst>
        </p:spPr>
      </p:pic>
      <p:pic>
        <p:nvPicPr>
          <p:cNvPr id="9" name="Picture 8"/>
          <p:cNvPicPr>
            <a:picLocks noChangeAspect="1"/>
          </p:cNvPicPr>
          <p:nvPr/>
        </p:nvPicPr>
        <p:blipFill>
          <a:blip r:embed="rId3"/>
          <a:stretch>
            <a:fillRect/>
          </a:stretch>
        </p:blipFill>
        <p:spPr>
          <a:xfrm>
            <a:off x="6395067" y="3458369"/>
            <a:ext cx="2171700" cy="108585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35078331"/>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Why?</a:t>
            </a:r>
          </a:p>
          <a:p>
            <a:r>
              <a:rPr lang="en-US" dirty="0" smtClean="0"/>
              <a:t>Types </a:t>
            </a:r>
            <a:r>
              <a:rPr lang="en-US" dirty="0" smtClean="0"/>
              <a:t>of orders</a:t>
            </a:r>
          </a:p>
          <a:p>
            <a:r>
              <a:rPr lang="en-US" dirty="0" smtClean="0"/>
              <a:t>Commit </a:t>
            </a:r>
            <a:r>
              <a:rPr lang="en-US" dirty="0"/>
              <a:t>Orders: Schedules</a:t>
            </a:r>
          </a:p>
          <a:p>
            <a:r>
              <a:rPr lang="en-US" dirty="0" smtClean="0"/>
              <a:t>Commit </a:t>
            </a:r>
            <a:r>
              <a:rPr lang="en-US" dirty="0"/>
              <a:t>Orders: Manual</a:t>
            </a:r>
          </a:p>
          <a:p>
            <a:r>
              <a:rPr lang="en-US" dirty="0" smtClean="0"/>
              <a:t>Reallocate </a:t>
            </a:r>
            <a:r>
              <a:rPr lang="en-US" dirty="0" smtClean="0"/>
              <a:t>Items</a:t>
            </a:r>
          </a:p>
          <a:p>
            <a:r>
              <a:rPr lang="en-US" dirty="0" smtClean="0"/>
              <a:t>Exceptions</a:t>
            </a:r>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531741338"/>
      </p:ext>
    </p:extLst>
  </p:cSld>
  <p:clrMapOvr>
    <a:masterClrMapping/>
  </p:clrMapOvr>
  <p:transition spd="med">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786831087"/>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normAutofit/>
          </a:bodyPr>
          <a:lstStyle/>
          <a:p>
            <a:r>
              <a:rPr lang="en-US" dirty="0" smtClean="0"/>
              <a:t>Although </a:t>
            </a:r>
            <a:r>
              <a:rPr lang="en-US" dirty="0" smtClean="0"/>
              <a:t>on the surface it may seem as though we should let the system allocate as soon as inventory is available, we have too many customer requirements and customer-specific processes to allow this.</a:t>
            </a:r>
          </a:p>
          <a:p>
            <a:r>
              <a:rPr lang="en-US" dirty="0" smtClean="0"/>
              <a:t>Switching to NetSuite native processes will allow us to allocate based on the needs of our customer and </a:t>
            </a:r>
            <a:r>
              <a:rPr lang="en-US" dirty="0" smtClean="0"/>
              <a:t>process</a:t>
            </a:r>
            <a:endParaRPr lang="en-US" dirty="0" smtClean="0"/>
          </a:p>
        </p:txBody>
      </p:sp>
    </p:spTree>
    <p:extLst>
      <p:ext uri="{BB962C8B-B14F-4D97-AF65-F5344CB8AC3E}">
        <p14:creationId xmlns:p14="http://schemas.microsoft.com/office/powerpoint/2010/main" val="3518315946"/>
      </p:ext>
    </p:extLst>
  </p:cSld>
  <p:clrMapOvr>
    <a:masterClrMapping/>
  </p:clrMapOvr>
  <p:transition spd="med">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Orders</a:t>
            </a:r>
            <a:endParaRPr lang="en-US" dirty="0"/>
          </a:p>
        </p:txBody>
      </p:sp>
    </p:spTree>
    <p:extLst>
      <p:ext uri="{BB962C8B-B14F-4D97-AF65-F5344CB8AC3E}">
        <p14:creationId xmlns:p14="http://schemas.microsoft.com/office/powerpoint/2010/main" val="559235486"/>
      </p:ext>
    </p:extLst>
  </p:cSld>
  <p:clrMapOvr>
    <a:masterClrMapping/>
  </p:clrMapOvr>
  <p:transition spd="med">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324100" y="365125"/>
            <a:ext cx="9029700" cy="1325563"/>
          </a:xfrm>
        </p:spPr>
        <p:txBody>
          <a:bodyPr/>
          <a:lstStyle/>
          <a:p>
            <a:r>
              <a:rPr lang="en-US" dirty="0"/>
              <a:t>Types of Orders</a:t>
            </a:r>
          </a:p>
        </p:txBody>
      </p:sp>
      <p:sp>
        <p:nvSpPr>
          <p:cNvPr id="14" name="Content Placeholder 13"/>
          <p:cNvSpPr>
            <a:spLocks noGrp="1"/>
          </p:cNvSpPr>
          <p:nvPr>
            <p:ph idx="1"/>
          </p:nvPr>
        </p:nvSpPr>
        <p:spPr/>
        <p:txBody>
          <a:bodyPr>
            <a:normAutofit/>
          </a:bodyPr>
          <a:lstStyle/>
          <a:p>
            <a:pPr lvl="0"/>
            <a:r>
              <a:rPr lang="en-US" dirty="0" smtClean="0"/>
              <a:t>Sales Orders</a:t>
            </a:r>
          </a:p>
          <a:p>
            <a:pPr lvl="0"/>
            <a:r>
              <a:rPr lang="en-US" dirty="0" smtClean="0"/>
              <a:t>Work Orders</a:t>
            </a:r>
          </a:p>
          <a:p>
            <a:pPr lvl="0"/>
            <a:r>
              <a:rPr lang="en-US" dirty="0" smtClean="0"/>
              <a:t>Transfer Orders</a:t>
            </a:r>
          </a:p>
          <a:p>
            <a:r>
              <a:rPr lang="en-US" dirty="0" smtClean="0"/>
              <a:t>Order: Umbrella terms for all order types</a:t>
            </a:r>
          </a:p>
          <a:p>
            <a:endParaRPr lang="en-US" sz="1600" dirty="0" smtClean="0"/>
          </a:p>
          <a:p>
            <a:endParaRPr lang="en-US" dirty="0" smtClean="0"/>
          </a:p>
          <a:p>
            <a:pPr marL="457200" lvl="1" indent="0">
              <a:buNone/>
            </a:pPr>
            <a:endParaRPr lang="en-US" dirty="0"/>
          </a:p>
        </p:txBody>
      </p:sp>
    </p:spTree>
    <p:extLst>
      <p:ext uri="{BB962C8B-B14F-4D97-AF65-F5344CB8AC3E}">
        <p14:creationId xmlns:p14="http://schemas.microsoft.com/office/powerpoint/2010/main" val="3281352495"/>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Commit Orders: </a:t>
            </a:r>
            <a:r>
              <a:rPr lang="en-US" dirty="0" smtClean="0"/>
              <a:t>Schedules</a:t>
            </a:r>
            <a:endParaRPr lang="en-US" dirty="0"/>
          </a:p>
        </p:txBody>
      </p:sp>
    </p:spTree>
    <p:extLst>
      <p:ext uri="{BB962C8B-B14F-4D97-AF65-F5344CB8AC3E}">
        <p14:creationId xmlns:p14="http://schemas.microsoft.com/office/powerpoint/2010/main" val="2595485670"/>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Commit Orders: Schedules</a:t>
            </a:r>
            <a:endParaRPr lang="en-US" dirty="0"/>
          </a:p>
        </p:txBody>
      </p:sp>
      <p:sp>
        <p:nvSpPr>
          <p:cNvPr id="3" name="Content Placeholder 2"/>
          <p:cNvSpPr>
            <a:spLocks noGrp="1"/>
          </p:cNvSpPr>
          <p:nvPr>
            <p:ph idx="1"/>
          </p:nvPr>
        </p:nvSpPr>
        <p:spPr/>
        <p:txBody>
          <a:bodyPr>
            <a:normAutofit/>
          </a:bodyPr>
          <a:lstStyle/>
          <a:p>
            <a:r>
              <a:rPr lang="en-US" dirty="0" smtClean="0"/>
              <a:t>Transactions </a:t>
            </a:r>
            <a:r>
              <a:rPr lang="en-US" dirty="0"/>
              <a:t>-&gt; </a:t>
            </a:r>
            <a:r>
              <a:rPr lang="en-US" dirty="0" smtClean="0"/>
              <a:t>Order Management -&gt; </a:t>
            </a:r>
            <a:r>
              <a:rPr lang="en-US" dirty="0"/>
              <a:t>Commit </a:t>
            </a:r>
            <a:r>
              <a:rPr lang="en-US" dirty="0" smtClean="0"/>
              <a:t>Orders</a:t>
            </a:r>
            <a:r>
              <a:rPr lang="en-US" dirty="0"/>
              <a:t> -&gt; </a:t>
            </a:r>
            <a:r>
              <a:rPr lang="en-US" dirty="0" smtClean="0"/>
              <a:t>Schedule</a:t>
            </a:r>
          </a:p>
          <a:p>
            <a:r>
              <a:rPr lang="en-US" dirty="0" smtClean="0"/>
              <a:t>Majority of the orders will be allocated using schedules</a:t>
            </a:r>
            <a:endParaRPr lang="en-US" dirty="0"/>
          </a:p>
          <a:p>
            <a:r>
              <a:rPr lang="en-US" dirty="0" smtClean="0"/>
              <a:t>Based on saved searches</a:t>
            </a:r>
          </a:p>
          <a:p>
            <a:r>
              <a:rPr lang="en-US" dirty="0" smtClean="0"/>
              <a:t>Current schedules are set up to run every 15 </a:t>
            </a:r>
            <a:r>
              <a:rPr lang="en-US" dirty="0" smtClean="0"/>
              <a:t>minutes</a:t>
            </a:r>
          </a:p>
          <a:p>
            <a:pPr lvl="1"/>
            <a:r>
              <a:rPr lang="en-US" dirty="0" smtClean="0"/>
              <a:t>4 schedules for each group</a:t>
            </a:r>
          </a:p>
          <a:p>
            <a:r>
              <a:rPr lang="en-US" dirty="0"/>
              <a:t>List view includes the 3 order types</a:t>
            </a:r>
          </a:p>
          <a:p>
            <a:r>
              <a:rPr lang="en-US" dirty="0"/>
              <a:t>List shows last time executed and next </a:t>
            </a:r>
            <a:r>
              <a:rPr lang="en-US" dirty="0" smtClean="0"/>
              <a:t>time</a:t>
            </a:r>
            <a:endParaRPr lang="en-US" dirty="0" smtClean="0"/>
          </a:p>
          <a:p>
            <a:endParaRPr lang="en-US" dirty="0" smtClean="0"/>
          </a:p>
          <a:p>
            <a:endParaRPr lang="en-US" dirty="0" smtClean="0"/>
          </a:p>
          <a:p>
            <a:pPr lvl="1"/>
            <a:endParaRPr lang="en-US" dirty="0"/>
          </a:p>
        </p:txBody>
      </p:sp>
      <p:pic>
        <p:nvPicPr>
          <p:cNvPr id="4" name="Picture 3"/>
          <p:cNvPicPr>
            <a:picLocks noChangeAspect="1"/>
          </p:cNvPicPr>
          <p:nvPr/>
        </p:nvPicPr>
        <p:blipFill>
          <a:blip r:embed="rId2"/>
          <a:stretch>
            <a:fillRect/>
          </a:stretch>
        </p:blipFill>
        <p:spPr>
          <a:xfrm>
            <a:off x="4440175" y="5735713"/>
            <a:ext cx="3400425" cy="304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73406846"/>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Commit Orders: Schedules</a:t>
            </a:r>
            <a:endParaRPr lang="en-US" dirty="0"/>
          </a:p>
        </p:txBody>
      </p:sp>
      <p:sp>
        <p:nvSpPr>
          <p:cNvPr id="3" name="Content Placeholder 2"/>
          <p:cNvSpPr>
            <a:spLocks noGrp="1"/>
          </p:cNvSpPr>
          <p:nvPr>
            <p:ph idx="1"/>
          </p:nvPr>
        </p:nvSpPr>
        <p:spPr/>
        <p:txBody>
          <a:bodyPr>
            <a:normAutofit lnSpcReduction="10000"/>
          </a:bodyPr>
          <a:lstStyle/>
          <a:p>
            <a:r>
              <a:rPr lang="en-US" dirty="0" smtClean="0"/>
              <a:t>Sales Orders</a:t>
            </a:r>
          </a:p>
          <a:p>
            <a:pPr lvl="1"/>
            <a:r>
              <a:rPr lang="en-US" dirty="0" smtClean="0"/>
              <a:t>Will allocate if:</a:t>
            </a:r>
          </a:p>
          <a:p>
            <a:pPr lvl="2"/>
            <a:r>
              <a:rPr lang="en-US" dirty="0" smtClean="0"/>
              <a:t>Commit field is not set to Do No Commit</a:t>
            </a:r>
          </a:p>
          <a:p>
            <a:pPr lvl="2"/>
            <a:r>
              <a:rPr lang="en-US" dirty="0" smtClean="0"/>
              <a:t>Ship Via is not Billing only</a:t>
            </a:r>
          </a:p>
          <a:p>
            <a:pPr lvl="2"/>
            <a:r>
              <a:rPr lang="en-US" dirty="0"/>
              <a:t>Status is Partially Fulfilled OR Pending Fulfillment</a:t>
            </a:r>
          </a:p>
          <a:p>
            <a:pPr lvl="2"/>
            <a:r>
              <a:rPr lang="en-US" dirty="0" smtClean="0"/>
              <a:t>Order Release Status is Hold</a:t>
            </a:r>
          </a:p>
          <a:p>
            <a:pPr lvl="2"/>
            <a:r>
              <a:rPr lang="en-US" dirty="0" smtClean="0"/>
              <a:t>Quantity Backordered doesn’t equal zero</a:t>
            </a:r>
          </a:p>
          <a:p>
            <a:pPr lvl="2"/>
            <a:r>
              <a:rPr lang="en-US" dirty="0" smtClean="0"/>
              <a:t>Within a set number of days in the future</a:t>
            </a:r>
          </a:p>
          <a:p>
            <a:pPr lvl="3"/>
            <a:r>
              <a:rPr lang="en-US" dirty="0" smtClean="0"/>
              <a:t>12</a:t>
            </a:r>
            <a:r>
              <a:rPr lang="en-US" baseline="30000" dirty="0" smtClean="0"/>
              <a:t>th</a:t>
            </a:r>
            <a:r>
              <a:rPr lang="en-US" dirty="0" smtClean="0"/>
              <a:t> St &amp; Direct Ship: 10 days</a:t>
            </a:r>
          </a:p>
          <a:p>
            <a:pPr lvl="3"/>
            <a:r>
              <a:rPr lang="en-US" dirty="0" smtClean="0"/>
              <a:t>Petersburg: 30 days</a:t>
            </a:r>
          </a:p>
          <a:p>
            <a:pPr lvl="3"/>
            <a:r>
              <a:rPr lang="en-US" dirty="0" err="1" smtClean="0"/>
              <a:t>Shawland</a:t>
            </a:r>
            <a:r>
              <a:rPr lang="en-US" dirty="0" smtClean="0"/>
              <a:t>: 5 days</a:t>
            </a:r>
          </a:p>
          <a:p>
            <a:pPr lvl="1"/>
            <a:r>
              <a:rPr lang="en-US" dirty="0" smtClean="0"/>
              <a:t>Reservations are included</a:t>
            </a:r>
          </a:p>
          <a:p>
            <a:pPr lvl="1"/>
            <a:endParaRPr lang="en-US" dirty="0" smtClean="0"/>
          </a:p>
          <a:p>
            <a:pPr lvl="1"/>
            <a:endParaRPr lang="en-US" dirty="0" smtClean="0"/>
          </a:p>
          <a:p>
            <a:endParaRPr lang="en-US" dirty="0" smtClean="0"/>
          </a:p>
          <a:p>
            <a:endParaRPr lang="en-US" dirty="0" smtClean="0"/>
          </a:p>
          <a:p>
            <a:pPr lvl="1"/>
            <a:endParaRPr lang="en-US" dirty="0"/>
          </a:p>
        </p:txBody>
      </p:sp>
    </p:spTree>
    <p:extLst>
      <p:ext uri="{BB962C8B-B14F-4D97-AF65-F5344CB8AC3E}">
        <p14:creationId xmlns:p14="http://schemas.microsoft.com/office/powerpoint/2010/main" val="2494917044"/>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Commit Orders: Schedules</a:t>
            </a:r>
            <a:endParaRPr lang="en-US" dirty="0"/>
          </a:p>
        </p:txBody>
      </p:sp>
      <p:sp>
        <p:nvSpPr>
          <p:cNvPr id="3" name="Content Placeholder 2"/>
          <p:cNvSpPr>
            <a:spLocks noGrp="1"/>
          </p:cNvSpPr>
          <p:nvPr>
            <p:ph idx="1"/>
          </p:nvPr>
        </p:nvSpPr>
        <p:spPr/>
        <p:txBody>
          <a:bodyPr>
            <a:normAutofit lnSpcReduction="10000"/>
          </a:bodyPr>
          <a:lstStyle/>
          <a:p>
            <a:r>
              <a:rPr lang="en-US" dirty="0" smtClean="0"/>
              <a:t>Transfer Orders</a:t>
            </a:r>
            <a:endParaRPr lang="en-US" dirty="0"/>
          </a:p>
          <a:p>
            <a:pPr lvl="1"/>
            <a:r>
              <a:rPr lang="en-US" dirty="0"/>
              <a:t>Will allocate if:</a:t>
            </a:r>
          </a:p>
          <a:p>
            <a:pPr lvl="2"/>
            <a:r>
              <a:rPr lang="en-US" dirty="0"/>
              <a:t>Commit field is not set to Do No Commit</a:t>
            </a:r>
          </a:p>
          <a:p>
            <a:pPr lvl="2"/>
            <a:r>
              <a:rPr lang="en-US" dirty="0"/>
              <a:t>Status is Partially Fulfilled OR Pending Fulfillment</a:t>
            </a:r>
          </a:p>
          <a:p>
            <a:pPr lvl="2"/>
            <a:r>
              <a:rPr lang="en-US" dirty="0" smtClean="0"/>
              <a:t>Quantity </a:t>
            </a:r>
            <a:r>
              <a:rPr lang="en-US" dirty="0"/>
              <a:t>Backordered doesn’t equal </a:t>
            </a:r>
            <a:r>
              <a:rPr lang="en-US" dirty="0" smtClean="0"/>
              <a:t>zero</a:t>
            </a:r>
          </a:p>
          <a:p>
            <a:r>
              <a:rPr lang="en-US" dirty="0"/>
              <a:t>Work Orders</a:t>
            </a:r>
          </a:p>
          <a:p>
            <a:pPr lvl="1"/>
            <a:r>
              <a:rPr lang="en-US" dirty="0"/>
              <a:t>Will allocate if:</a:t>
            </a:r>
          </a:p>
          <a:p>
            <a:pPr lvl="2"/>
            <a:r>
              <a:rPr lang="en-US" dirty="0"/>
              <a:t>Commit field is not set to Do No Commit</a:t>
            </a:r>
          </a:p>
          <a:p>
            <a:pPr lvl="2"/>
            <a:r>
              <a:rPr lang="en-US" dirty="0"/>
              <a:t>Status is Released</a:t>
            </a:r>
          </a:p>
          <a:p>
            <a:pPr lvl="2"/>
            <a:r>
              <a:rPr lang="en-US" dirty="0"/>
              <a:t>Quantity Backordered doesn’t equal zero</a:t>
            </a:r>
          </a:p>
          <a:p>
            <a:pPr lvl="1"/>
            <a:r>
              <a:rPr lang="en-US" dirty="0" smtClean="0"/>
              <a:t>Order Line will be set to Firmed</a:t>
            </a:r>
            <a:endParaRPr lang="en-US" dirty="0"/>
          </a:p>
          <a:p>
            <a:endParaRPr lang="en-US" dirty="0" smtClean="0"/>
          </a:p>
          <a:p>
            <a:endParaRPr lang="en-US" dirty="0"/>
          </a:p>
          <a:p>
            <a:endParaRPr lang="en-US" dirty="0" smtClean="0"/>
          </a:p>
          <a:p>
            <a:endParaRPr lang="en-US" dirty="0" smtClean="0"/>
          </a:p>
          <a:p>
            <a:endParaRPr lang="en-US" dirty="0" smtClean="0"/>
          </a:p>
          <a:p>
            <a:endParaRPr lang="en-US" dirty="0" smtClean="0"/>
          </a:p>
          <a:p>
            <a:pPr lvl="1"/>
            <a:endParaRPr lang="en-US" dirty="0"/>
          </a:p>
        </p:txBody>
      </p:sp>
    </p:spTree>
    <p:extLst>
      <p:ext uri="{BB962C8B-B14F-4D97-AF65-F5344CB8AC3E}">
        <p14:creationId xmlns:p14="http://schemas.microsoft.com/office/powerpoint/2010/main" val="3131864139"/>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2392</TotalTime>
  <Words>588</Words>
  <Application>Microsoft Office PowerPoint</Application>
  <PresentationFormat>Widescreen</PresentationFormat>
  <Paragraphs>118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Cloud skipper design template</vt:lpstr>
      <vt:lpstr>Inventory Allocation/Commitment </vt:lpstr>
      <vt:lpstr>Agenda</vt:lpstr>
      <vt:lpstr>Why?</vt:lpstr>
      <vt:lpstr>Types of Orders</vt:lpstr>
      <vt:lpstr>Types of Orders</vt:lpstr>
      <vt:lpstr>Commit Orders: Schedules</vt:lpstr>
      <vt:lpstr>Commit Orders: Schedules</vt:lpstr>
      <vt:lpstr>Commit Orders: Schedules</vt:lpstr>
      <vt:lpstr>Commit Orders: Schedules</vt:lpstr>
      <vt:lpstr>Commit Orders: Schedules</vt:lpstr>
      <vt:lpstr>Commit Orders: Manually</vt:lpstr>
      <vt:lpstr>Commit Inventory: Commit Orders Manually</vt:lpstr>
      <vt:lpstr>Commit Inventory: Commit Orders Manually</vt:lpstr>
      <vt:lpstr>Reallocate Items</vt:lpstr>
      <vt:lpstr>Commit Inventory: Reallocate Items</vt:lpstr>
      <vt:lpstr>Commit Inventory: Reallocate Items</vt:lpstr>
      <vt:lpstr>Exceptions</vt:lpstr>
      <vt:lpstr>Exceptions: Create WO and Create PO</vt:lpstr>
      <vt:lpstr>Exceptions: Item Source</vt:lpstr>
      <vt:lpstr>Questions?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Inventory Allocation/Commitment</dc:title>
  <dc:creator>Colleen Shrader</dc:creator>
  <cp:lastModifiedBy>Colleen Shrader</cp:lastModifiedBy>
  <cp:revision>76</cp:revision>
  <dcterms:created xsi:type="dcterms:W3CDTF">2021-03-08T17:01:17Z</dcterms:created>
  <dcterms:modified xsi:type="dcterms:W3CDTF">2021-04-22T00:50:01Z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