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76" r:id="rId3"/>
    <p:sldId id="278" r:id="rId4"/>
    <p:sldId id="279" r:id="rId5"/>
    <p:sldId id="281" r:id="rId6"/>
    <p:sldId id="280" r:id="rId7"/>
    <p:sldId id="282" r:id="rId8"/>
    <p:sldId id="283"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975" autoAdjust="0"/>
    <p:restoredTop sz="94713" autoAdjust="0"/>
  </p:normalViewPr>
  <p:slideViewPr>
    <p:cSldViewPr>
      <p:cViewPr varScale="1">
        <p:scale>
          <a:sx n="89" d="100"/>
          <a:sy n="89" d="100"/>
        </p:scale>
        <p:origin x="1771"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7840" cy="464820"/>
          </a:xfrm>
          <a:prstGeom prst="rect">
            <a:avLst/>
          </a:prstGeom>
        </p:spPr>
        <p:txBody>
          <a:bodyPr vert="horz" lIns="93115" tIns="46560" rIns="93115" bIns="46560" rtlCol="0"/>
          <a:lstStyle>
            <a:lvl1pPr algn="l">
              <a:defRPr sz="1200"/>
            </a:lvl1pPr>
          </a:lstStyle>
          <a:p>
            <a:endParaRPr lang="en-US" dirty="0"/>
          </a:p>
        </p:txBody>
      </p:sp>
      <p:sp>
        <p:nvSpPr>
          <p:cNvPr id="3" name="Date Placeholder 2"/>
          <p:cNvSpPr>
            <a:spLocks noGrp="1"/>
          </p:cNvSpPr>
          <p:nvPr>
            <p:ph type="dt" idx="1"/>
          </p:nvPr>
        </p:nvSpPr>
        <p:spPr>
          <a:xfrm>
            <a:off x="3970943" y="0"/>
            <a:ext cx="3037840" cy="464820"/>
          </a:xfrm>
          <a:prstGeom prst="rect">
            <a:avLst/>
          </a:prstGeom>
        </p:spPr>
        <p:txBody>
          <a:bodyPr vert="horz" lIns="93115" tIns="46560" rIns="93115" bIns="46560" rtlCol="0"/>
          <a:lstStyle>
            <a:lvl1pPr algn="r">
              <a:defRPr sz="1200"/>
            </a:lvl1pPr>
          </a:lstStyle>
          <a:p>
            <a:fld id="{E07343DB-25F1-4F0B-B643-7998BA724BC3}" type="datetimeFigureOut">
              <a:rPr lang="en-US" smtClean="0"/>
              <a:pPr/>
              <a:t>9/5/2019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15" tIns="46560" rIns="93115" bIns="46560"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15" tIns="46560" rIns="93115" bIns="4656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29966"/>
            <a:ext cx="3037840" cy="464820"/>
          </a:xfrm>
          <a:prstGeom prst="rect">
            <a:avLst/>
          </a:prstGeom>
        </p:spPr>
        <p:txBody>
          <a:bodyPr vert="horz" lIns="93115" tIns="46560" rIns="93115" bIns="4656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3" y="8829966"/>
            <a:ext cx="3037840" cy="464820"/>
          </a:xfrm>
          <a:prstGeom prst="rect">
            <a:avLst/>
          </a:prstGeom>
        </p:spPr>
        <p:txBody>
          <a:bodyPr vert="horz" lIns="93115" tIns="46560" rIns="93115" bIns="46560" rtlCol="0" anchor="b"/>
          <a:lstStyle>
            <a:lvl1pPr algn="r">
              <a:defRPr sz="1200"/>
            </a:lvl1pPr>
          </a:lstStyle>
          <a:p>
            <a:fld id="{0858BEE4-D5D0-4262-83BF-551313C34D65}" type="slidenum">
              <a:rPr lang="en-US" smtClean="0"/>
              <a:pPr/>
              <a:t>‹#›</a:t>
            </a:fld>
            <a:endParaRPr lang="en-US" dirty="0"/>
          </a:p>
        </p:txBody>
      </p:sp>
    </p:spTree>
    <p:extLst>
      <p:ext uri="{BB962C8B-B14F-4D97-AF65-F5344CB8AC3E}">
        <p14:creationId xmlns:p14="http://schemas.microsoft.com/office/powerpoint/2010/main" val="435934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858BEE4-D5D0-4262-83BF-551313C34D65}" type="slidenum">
              <a:rPr lang="en-US" smtClean="0"/>
              <a:pPr/>
              <a:t>8</a:t>
            </a:fld>
            <a:endParaRPr lang="en-US" dirty="0"/>
          </a:p>
        </p:txBody>
      </p:sp>
    </p:spTree>
    <p:extLst>
      <p:ext uri="{BB962C8B-B14F-4D97-AF65-F5344CB8AC3E}">
        <p14:creationId xmlns:p14="http://schemas.microsoft.com/office/powerpoint/2010/main" val="322151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074653-D226-4107-8EA5-798B63AA538A}" type="datetimeFigureOut">
              <a:rPr lang="en-US" smtClean="0"/>
              <a:pPr/>
              <a:t>9/5/2019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074653-D226-4107-8EA5-798B63AA538A}" type="datetimeFigureOut">
              <a:rPr lang="en-US" smtClean="0"/>
              <a:pPr/>
              <a:t>9/5/2019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074653-D226-4107-8EA5-798B63AA538A}" type="datetimeFigureOut">
              <a:rPr lang="en-US" smtClean="0"/>
              <a:pPr/>
              <a:t>9/5/2019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074653-D226-4107-8EA5-798B63AA538A}" type="datetimeFigureOut">
              <a:rPr lang="en-US" smtClean="0"/>
              <a:pPr/>
              <a:t>9/5/2019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074653-D226-4107-8EA5-798B63AA538A}" type="datetimeFigureOut">
              <a:rPr lang="en-US" smtClean="0"/>
              <a:pPr/>
              <a:t>9/5/2019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074653-D226-4107-8EA5-798B63AA538A}" type="datetimeFigureOut">
              <a:rPr lang="en-US" smtClean="0"/>
              <a:pPr/>
              <a:t>9/5/2019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074653-D226-4107-8EA5-798B63AA538A}" type="datetimeFigureOut">
              <a:rPr lang="en-US" smtClean="0"/>
              <a:pPr/>
              <a:t>9/5/2019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074653-D226-4107-8EA5-798B63AA538A}" type="datetimeFigureOut">
              <a:rPr lang="en-US" smtClean="0"/>
              <a:pPr/>
              <a:t>9/5/2019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074653-D226-4107-8EA5-798B63AA538A}" type="datetimeFigureOut">
              <a:rPr lang="en-US" smtClean="0"/>
              <a:pPr/>
              <a:t>9/5/2019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074653-D226-4107-8EA5-798B63AA538A}" type="datetimeFigureOut">
              <a:rPr lang="en-US" smtClean="0"/>
              <a:pPr/>
              <a:t>9/5/2019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074653-D226-4107-8EA5-798B63AA538A}" type="datetimeFigureOut">
              <a:rPr lang="en-US" smtClean="0"/>
              <a:pPr/>
              <a:t>9/5/2019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DB76E6-0B2C-4F3B-A5A1-518EB52FE2F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074653-D226-4107-8EA5-798B63AA538A}" type="datetimeFigureOut">
              <a:rPr lang="en-US" smtClean="0"/>
              <a:pPr/>
              <a:t>9/5/2019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B76E6-0B2C-4F3B-A5A1-518EB52FE2F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thomasnet.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5485" y="2514600"/>
            <a:ext cx="7772400" cy="1470025"/>
          </a:xfrm>
        </p:spPr>
        <p:txBody>
          <a:bodyPr>
            <a:normAutofit fontScale="90000"/>
          </a:bodyPr>
          <a:lstStyle/>
          <a:p>
            <a:r>
              <a:rPr lang="en-US" i="1" dirty="0" smtClean="0">
                <a:solidFill>
                  <a:schemeClr val="tx1">
                    <a:lumMod val="85000"/>
                    <a:lumOff val="15000"/>
                  </a:schemeClr>
                </a:solidFill>
              </a:rPr>
              <a:t>“Eliminating the Middleman 101”</a:t>
            </a:r>
            <a:r>
              <a:rPr lang="en-US" dirty="0" smtClean="0">
                <a:solidFill>
                  <a:schemeClr val="tx1">
                    <a:lumMod val="85000"/>
                    <a:lumOff val="15000"/>
                  </a:schemeClr>
                </a:solidFill>
              </a:rPr>
              <a:t/>
            </a:r>
            <a:br>
              <a:rPr lang="en-US" dirty="0" smtClean="0">
                <a:solidFill>
                  <a:schemeClr val="tx1">
                    <a:lumMod val="85000"/>
                    <a:lumOff val="15000"/>
                  </a:schemeClr>
                </a:solidFill>
              </a:rPr>
            </a:br>
            <a:endParaRPr lang="en-US" dirty="0">
              <a:solidFill>
                <a:schemeClr val="tx1">
                  <a:lumMod val="85000"/>
                  <a:lumOff val="15000"/>
                </a:schemeClr>
              </a:solidFill>
            </a:endParaRPr>
          </a:p>
        </p:txBody>
      </p:sp>
      <p:pic>
        <p:nvPicPr>
          <p:cNvPr id="5" name="Picture 4"/>
          <p:cNvPicPr/>
          <p:nvPr/>
        </p:nvPicPr>
        <p:blipFill rotWithShape="1">
          <a:blip r:embed="rId2" cstate="print">
            <a:extLst>
              <a:ext uri="{28A0092B-C50C-407E-A947-70E740481C1C}">
                <a14:useLocalDpi xmlns:a14="http://schemas.microsoft.com/office/drawing/2010/main" val="0"/>
              </a:ext>
            </a:extLst>
          </a:blip>
          <a:srcRect l="1174" t="13698" r="56738" b="61790"/>
          <a:stretch/>
        </p:blipFill>
        <p:spPr bwMode="auto">
          <a:xfrm>
            <a:off x="2590800" y="1517904"/>
            <a:ext cx="3297936" cy="524256"/>
          </a:xfrm>
          <a:prstGeom prst="rect">
            <a:avLst/>
          </a:prstGeom>
          <a:ln>
            <a:noFill/>
          </a:ln>
          <a:extLst>
            <a:ext uri="{53640926-AAD7-44D8-BBD7-CCE9431645EC}">
              <a14:shadowObscured xmlns:a14="http://schemas.microsoft.com/office/drawing/2010/main"/>
            </a:ext>
          </a:extLst>
        </p:spPr>
      </p:pic>
      <p:pic>
        <p:nvPicPr>
          <p:cNvPr id="3" name="Picture 2"/>
          <p:cNvPicPr>
            <a:picLocks noChangeAspect="1"/>
          </p:cNvPicPr>
          <p:nvPr/>
        </p:nvPicPr>
        <p:blipFill>
          <a:blip r:embed="rId3"/>
          <a:stretch>
            <a:fillRect/>
          </a:stretch>
        </p:blipFill>
        <p:spPr>
          <a:xfrm>
            <a:off x="3240786" y="3505200"/>
            <a:ext cx="2647950" cy="214312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chor="t">
            <a:normAutofit fontScale="90000"/>
          </a:bodyPr>
          <a:lstStyle/>
          <a:p>
            <a:r>
              <a:rPr lang="en-US" sz="3200" dirty="0" smtClean="0">
                <a:solidFill>
                  <a:schemeClr val="tx2">
                    <a:lumMod val="60000"/>
                    <a:lumOff val="40000"/>
                  </a:schemeClr>
                </a:solidFill>
              </a:rPr>
              <a:t>What this document will help you do</a:t>
            </a:r>
            <a:endParaRPr lang="en-US" sz="3200" dirty="0">
              <a:solidFill>
                <a:schemeClr val="tx2">
                  <a:lumMod val="60000"/>
                  <a:lumOff val="40000"/>
                </a:schemeClr>
              </a:solidFill>
            </a:endParaRPr>
          </a:p>
        </p:txBody>
      </p:sp>
      <p:sp>
        <p:nvSpPr>
          <p:cNvPr id="3" name="Content Placeholder 2"/>
          <p:cNvSpPr>
            <a:spLocks noGrp="1"/>
          </p:cNvSpPr>
          <p:nvPr>
            <p:ph idx="1"/>
          </p:nvPr>
        </p:nvSpPr>
        <p:spPr>
          <a:xfrm>
            <a:off x="533400" y="781050"/>
            <a:ext cx="8229600" cy="5238750"/>
          </a:xfrm>
        </p:spPr>
        <p:txBody>
          <a:bodyPr>
            <a:normAutofit fontScale="92500" lnSpcReduction="10000"/>
          </a:bodyPr>
          <a:lstStyle/>
          <a:p>
            <a:r>
              <a:rPr lang="en-US" sz="2000" dirty="0" smtClean="0"/>
              <a:t>Understand what the following terms mean:</a:t>
            </a:r>
          </a:p>
          <a:p>
            <a:pPr lvl="1"/>
            <a:r>
              <a:rPr lang="en-US" sz="1600" dirty="0" smtClean="0"/>
              <a:t>Middleman </a:t>
            </a:r>
          </a:p>
          <a:p>
            <a:pPr lvl="1"/>
            <a:r>
              <a:rPr lang="en-US" sz="1600" dirty="0" smtClean="0"/>
              <a:t>Disintermediation</a:t>
            </a:r>
            <a:endParaRPr lang="en-US" sz="1600" dirty="0"/>
          </a:p>
          <a:p>
            <a:pPr lvl="1"/>
            <a:r>
              <a:rPr lang="en-US" sz="1600" dirty="0" smtClean="0"/>
              <a:t>Distributor (aka Wholesaler in some industries like Office Products) </a:t>
            </a:r>
          </a:p>
          <a:p>
            <a:pPr lvl="1"/>
            <a:r>
              <a:rPr lang="en-US" sz="1600" dirty="0" smtClean="0"/>
              <a:t>Dealer</a:t>
            </a:r>
          </a:p>
          <a:p>
            <a:pPr lvl="1"/>
            <a:r>
              <a:rPr lang="en-US" sz="1600" dirty="0" smtClean="0"/>
              <a:t>Broker</a:t>
            </a:r>
          </a:p>
          <a:p>
            <a:r>
              <a:rPr lang="en-US" sz="2000" dirty="0" smtClean="0"/>
              <a:t>Understand why we try to avoid buying from all of these types of people if we are able to.</a:t>
            </a:r>
          </a:p>
          <a:p>
            <a:r>
              <a:rPr lang="en-US" sz="2000" dirty="0" smtClean="0"/>
              <a:t>Understand when and why to get set up as a distributor.  This may require assistance as it is not an easy task and requires experience.</a:t>
            </a:r>
            <a:endParaRPr lang="en-US" sz="2000" dirty="0"/>
          </a:p>
          <a:p>
            <a:pPr lvl="1"/>
            <a:r>
              <a:rPr lang="en-US" sz="1600" dirty="0"/>
              <a:t>Understand why you have to phrase your questions properly to get set up as a distributor.</a:t>
            </a:r>
          </a:p>
          <a:p>
            <a:r>
              <a:rPr lang="en-US" sz="2000" dirty="0" smtClean="0"/>
              <a:t>Learn how to buy right, quantity, price. </a:t>
            </a:r>
            <a:endParaRPr lang="en-US" sz="2000" dirty="0"/>
          </a:p>
          <a:p>
            <a:r>
              <a:rPr lang="en-US" sz="2000" dirty="0" smtClean="0"/>
              <a:t>Avoiding Purchase Price Variances</a:t>
            </a:r>
          </a:p>
          <a:p>
            <a:r>
              <a:rPr lang="en-US" sz="2000" dirty="0" smtClean="0"/>
              <a:t>Understand column pricing and the difference between List, Net, Distributor, Dealer, etc. Learn to spot the signs you are not buying from the manufacturer.</a:t>
            </a:r>
          </a:p>
          <a:p>
            <a:pPr lvl="1"/>
            <a:r>
              <a:rPr lang="en-US" sz="1600" dirty="0" smtClean="0"/>
              <a:t>Manufacturer—the company that is actually producing the goods you need</a:t>
            </a:r>
          </a:p>
          <a:p>
            <a:pPr lvl="1"/>
            <a:r>
              <a:rPr lang="en-US" sz="1600" dirty="0" smtClean="0"/>
              <a:t>Buying directly from the manufacturer is usually the cheapest way to purchase</a:t>
            </a:r>
          </a:p>
          <a:p>
            <a:pPr lvl="1"/>
            <a:r>
              <a:rPr lang="en-US" sz="1600" dirty="0" smtClean="0"/>
              <a:t>Understand ways to find the actual manufacturer</a:t>
            </a:r>
          </a:p>
          <a:p>
            <a:pPr marL="0" indent="0">
              <a:buNone/>
            </a:pPr>
            <a:endParaRPr lang="en-US" sz="2000" dirty="0"/>
          </a:p>
        </p:txBody>
      </p:sp>
    </p:spTree>
    <p:extLst>
      <p:ext uri="{BB962C8B-B14F-4D97-AF65-F5344CB8AC3E}">
        <p14:creationId xmlns:p14="http://schemas.microsoft.com/office/powerpoint/2010/main" val="18969409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chor="t">
            <a:noAutofit/>
          </a:bodyPr>
          <a:lstStyle/>
          <a:p>
            <a:r>
              <a:rPr lang="en-US" sz="3200" dirty="0" smtClean="0">
                <a:solidFill>
                  <a:schemeClr val="tx2">
                    <a:lumMod val="60000"/>
                    <a:lumOff val="40000"/>
                  </a:schemeClr>
                </a:solidFill>
              </a:rPr>
              <a:t>Definitions</a:t>
            </a:r>
            <a:br>
              <a:rPr lang="en-US" sz="3200" dirty="0" smtClean="0">
                <a:solidFill>
                  <a:schemeClr val="tx2">
                    <a:lumMod val="60000"/>
                    <a:lumOff val="40000"/>
                  </a:schemeClr>
                </a:solidFill>
              </a:rPr>
            </a:br>
            <a:endParaRPr lang="en-US" sz="3200" dirty="0">
              <a:solidFill>
                <a:schemeClr val="tx2">
                  <a:lumMod val="60000"/>
                  <a:lumOff val="40000"/>
                </a:schemeClr>
              </a:solidFill>
            </a:endParaRPr>
          </a:p>
        </p:txBody>
      </p:sp>
      <p:sp>
        <p:nvSpPr>
          <p:cNvPr id="3" name="Content Placeholder 2"/>
          <p:cNvSpPr>
            <a:spLocks noGrp="1"/>
          </p:cNvSpPr>
          <p:nvPr>
            <p:ph idx="1"/>
          </p:nvPr>
        </p:nvSpPr>
        <p:spPr>
          <a:xfrm>
            <a:off x="553599" y="790843"/>
            <a:ext cx="8150224" cy="4876800"/>
          </a:xfrm>
        </p:spPr>
        <p:txBody>
          <a:bodyPr>
            <a:normAutofit lnSpcReduction="10000"/>
          </a:bodyPr>
          <a:lstStyle/>
          <a:p>
            <a:r>
              <a:rPr lang="en-US" sz="2000" dirty="0" smtClean="0"/>
              <a:t>Middleman—a company who buys goods from producers and sells them to others.</a:t>
            </a:r>
          </a:p>
          <a:p>
            <a:pPr fontAlgn="base"/>
            <a:r>
              <a:rPr lang="en-US" sz="2000" dirty="0" smtClean="0"/>
              <a:t>Disintermediation—reducing the use of middlemen between producers and others. </a:t>
            </a:r>
          </a:p>
          <a:p>
            <a:pPr fontAlgn="base"/>
            <a:r>
              <a:rPr lang="en-US" sz="2000" dirty="0" smtClean="0"/>
              <a:t>A Distributor (also known as a Wholesaler) </a:t>
            </a:r>
            <a:r>
              <a:rPr lang="en-US" sz="2000" dirty="0"/>
              <a:t>is a company that </a:t>
            </a:r>
            <a:r>
              <a:rPr lang="en-US" sz="2000" dirty="0" smtClean="0"/>
              <a:t>buys goods </a:t>
            </a:r>
            <a:r>
              <a:rPr lang="en-US" sz="2000" dirty="0"/>
              <a:t>from a</a:t>
            </a:r>
            <a:r>
              <a:rPr lang="en-US" sz="2000" dirty="0" smtClean="0"/>
              <a:t> </a:t>
            </a:r>
            <a:r>
              <a:rPr lang="en-US" sz="2000" dirty="0"/>
              <a:t>manufacturer and sells the goods to </a:t>
            </a:r>
            <a:r>
              <a:rPr lang="en-US" sz="2000" dirty="0" smtClean="0"/>
              <a:t>dealers.  </a:t>
            </a:r>
            <a:r>
              <a:rPr lang="en-US" sz="2000" dirty="0"/>
              <a:t>Examples of this are SP Richards, Essendant, and Notions.  They buy from </a:t>
            </a:r>
            <a:r>
              <a:rPr lang="en-US" sz="2000" dirty="0" smtClean="0"/>
              <a:t>companies like Advantus </a:t>
            </a:r>
            <a:r>
              <a:rPr lang="en-US" sz="2000" dirty="0"/>
              <a:t>and sell to dealers who resell the goods</a:t>
            </a:r>
            <a:r>
              <a:rPr lang="en-US" sz="2000" dirty="0" smtClean="0"/>
              <a:t>.  We are the manufacturer of the goods in this example.</a:t>
            </a:r>
            <a:endParaRPr lang="en-US" sz="2000" dirty="0"/>
          </a:p>
          <a:p>
            <a:pPr fontAlgn="base"/>
            <a:r>
              <a:rPr lang="en-US" sz="2000" dirty="0"/>
              <a:t>A </a:t>
            </a:r>
            <a:r>
              <a:rPr lang="en-US" sz="2000" dirty="0" smtClean="0"/>
              <a:t>Dealer </a:t>
            </a:r>
            <a:r>
              <a:rPr lang="en-US" sz="2000" dirty="0"/>
              <a:t>is a company that typically buys from </a:t>
            </a:r>
            <a:r>
              <a:rPr lang="en-US" sz="2000" dirty="0" smtClean="0"/>
              <a:t>both manufacturers and distributors </a:t>
            </a:r>
            <a:r>
              <a:rPr lang="en-US" sz="2000" dirty="0"/>
              <a:t>and resells the </a:t>
            </a:r>
            <a:r>
              <a:rPr lang="en-US" sz="2000" dirty="0" smtClean="0"/>
              <a:t>goods.  Office products dealers are a good example of this.</a:t>
            </a:r>
            <a:endParaRPr lang="en-US" sz="2000" dirty="0"/>
          </a:p>
          <a:p>
            <a:pPr fontAlgn="base"/>
            <a:r>
              <a:rPr lang="en-US" sz="2000" dirty="0"/>
              <a:t>A Broker is a company that resells goods usually without taking possession of the goods</a:t>
            </a:r>
            <a:r>
              <a:rPr lang="en-US" sz="2000" dirty="0" smtClean="0"/>
              <a:t>.  Many packaging supply companies are in fact brokers.  </a:t>
            </a:r>
            <a:endParaRPr lang="en-US" sz="2000" dirty="0"/>
          </a:p>
          <a:p>
            <a:pPr lvl="2"/>
            <a:endParaRPr lang="en-US" sz="1200" dirty="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p:txBody>
      </p:sp>
    </p:spTree>
    <p:extLst>
      <p:ext uri="{BB962C8B-B14F-4D97-AF65-F5344CB8AC3E}">
        <p14:creationId xmlns:p14="http://schemas.microsoft.com/office/powerpoint/2010/main" val="10138098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chor="t">
            <a:noAutofit/>
          </a:bodyPr>
          <a:lstStyle/>
          <a:p>
            <a:r>
              <a:rPr lang="en-US" sz="3200" dirty="0" smtClean="0">
                <a:solidFill>
                  <a:schemeClr val="tx2">
                    <a:lumMod val="60000"/>
                    <a:lumOff val="40000"/>
                  </a:schemeClr>
                </a:solidFill>
              </a:rPr>
              <a:t>Example of how buying direct saves money</a:t>
            </a:r>
            <a:br>
              <a:rPr lang="en-US" sz="3200" dirty="0" smtClean="0">
                <a:solidFill>
                  <a:schemeClr val="tx2">
                    <a:lumMod val="60000"/>
                    <a:lumOff val="40000"/>
                  </a:schemeClr>
                </a:solidFill>
              </a:rPr>
            </a:br>
            <a:r>
              <a:rPr lang="en-US" sz="3200" dirty="0" smtClean="0">
                <a:solidFill>
                  <a:schemeClr val="tx2">
                    <a:lumMod val="60000"/>
                    <a:lumOff val="40000"/>
                  </a:schemeClr>
                </a:solidFill>
              </a:rPr>
              <a:t/>
            </a:r>
            <a:br>
              <a:rPr lang="en-US" sz="3200" dirty="0" smtClean="0">
                <a:solidFill>
                  <a:schemeClr val="tx2">
                    <a:lumMod val="60000"/>
                    <a:lumOff val="40000"/>
                  </a:schemeClr>
                </a:solidFill>
              </a:rPr>
            </a:br>
            <a:endParaRPr lang="en-US" sz="3200" dirty="0">
              <a:solidFill>
                <a:schemeClr val="tx2">
                  <a:lumMod val="60000"/>
                  <a:lumOff val="40000"/>
                </a:schemeClr>
              </a:solidFill>
            </a:endParaRPr>
          </a:p>
        </p:txBody>
      </p:sp>
      <p:sp>
        <p:nvSpPr>
          <p:cNvPr id="3" name="Content Placeholder 2"/>
          <p:cNvSpPr>
            <a:spLocks noGrp="1"/>
          </p:cNvSpPr>
          <p:nvPr>
            <p:ph idx="1"/>
          </p:nvPr>
        </p:nvSpPr>
        <p:spPr>
          <a:xfrm>
            <a:off x="553599" y="790843"/>
            <a:ext cx="8150224" cy="4876800"/>
          </a:xfrm>
        </p:spPr>
        <p:txBody>
          <a:bodyPr>
            <a:normAutofit/>
          </a:bodyPr>
          <a:lstStyle/>
          <a:p>
            <a:endParaRPr lang="en-US" sz="2000" dirty="0" smtClean="0"/>
          </a:p>
          <a:p>
            <a:r>
              <a:rPr lang="en-US" sz="2000" dirty="0" smtClean="0"/>
              <a:t>Middlemen of any type add cost in the form of their profit to a transaction.  That raises the cost for Advantus if we are buying from them.</a:t>
            </a:r>
          </a:p>
          <a:p>
            <a:r>
              <a:rPr lang="en-US" sz="2000" dirty="0" smtClean="0"/>
              <a:t>Advantus purchases corrugated for products we manufacture and for items we ship out from our locations.</a:t>
            </a:r>
          </a:p>
          <a:p>
            <a:pPr lvl="1"/>
            <a:r>
              <a:rPr lang="en-US" sz="1600" dirty="0" smtClean="0"/>
              <a:t>We purchase cartons for glitter we sell to Walmart</a:t>
            </a:r>
          </a:p>
          <a:p>
            <a:pPr lvl="1"/>
            <a:r>
              <a:rPr lang="en-US" sz="1600" dirty="0" smtClean="0"/>
              <a:t>Smallest size is W1 box.  </a:t>
            </a:r>
          </a:p>
          <a:p>
            <a:pPr lvl="1"/>
            <a:r>
              <a:rPr lang="en-US" sz="1600" dirty="0" smtClean="0"/>
              <a:t>We consume 186,000 boxes per year.  </a:t>
            </a:r>
            <a:endParaRPr lang="en-US" sz="1600" dirty="0"/>
          </a:p>
          <a:p>
            <a:pPr lvl="1"/>
            <a:r>
              <a:rPr lang="en-US" sz="1600" dirty="0" smtClean="0"/>
              <a:t>Comparison of pricing from ULINE (dealer) for a box for this size box from stock is $.56.</a:t>
            </a:r>
          </a:p>
          <a:p>
            <a:pPr lvl="1"/>
            <a:r>
              <a:rPr lang="en-US" sz="1600" dirty="0" smtClean="0"/>
              <a:t>Our cost, buying from a manufacturer for the W1 carton is $.26 each.</a:t>
            </a:r>
          </a:p>
          <a:p>
            <a:pPr lvl="1"/>
            <a:r>
              <a:rPr lang="en-US" sz="1600" dirty="0" smtClean="0"/>
              <a:t>Buying from the manufacturer saves us $.30 per box.  Over the year the savings are $.30 x 186,000 which equals $55,800.  </a:t>
            </a:r>
          </a:p>
          <a:p>
            <a:pPr lvl="1"/>
            <a:r>
              <a:rPr lang="en-US" sz="1600" b="1" i="1" dirty="0" smtClean="0"/>
              <a:t>This is a massive savings and we cannot afford to buy items wrong and not realize these savings.  Multiply this across all the items we buy and it makes a very large difference to the bottom line of the company.  </a:t>
            </a:r>
            <a:endParaRPr lang="en-US" b="1" i="1" dirty="0"/>
          </a:p>
          <a:p>
            <a:endParaRPr lang="en-US" dirty="0" smtClean="0"/>
          </a:p>
          <a:p>
            <a:endParaRPr lang="en-US" dirty="0"/>
          </a:p>
          <a:p>
            <a:endParaRPr lang="en-US" dirty="0" smtClean="0"/>
          </a:p>
          <a:p>
            <a:endParaRPr lang="en-US" dirty="0"/>
          </a:p>
          <a:p>
            <a:endParaRPr lang="en-US" dirty="0" smtClean="0"/>
          </a:p>
          <a:p>
            <a:endParaRPr lang="en-US" dirty="0" smtClean="0"/>
          </a:p>
        </p:txBody>
      </p:sp>
    </p:spTree>
    <p:extLst>
      <p:ext uri="{BB962C8B-B14F-4D97-AF65-F5344CB8AC3E}">
        <p14:creationId xmlns:p14="http://schemas.microsoft.com/office/powerpoint/2010/main" val="1540854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chor="t">
            <a:noAutofit/>
          </a:bodyPr>
          <a:lstStyle/>
          <a:p>
            <a:r>
              <a:rPr lang="en-US" sz="3200" dirty="0" smtClean="0">
                <a:solidFill>
                  <a:schemeClr val="tx2">
                    <a:lumMod val="60000"/>
                    <a:lumOff val="40000"/>
                  </a:schemeClr>
                </a:solidFill>
              </a:rPr>
              <a:t>Buying as a distributor and how to become one</a:t>
            </a:r>
            <a:endParaRPr lang="en-US" sz="3200" dirty="0">
              <a:solidFill>
                <a:schemeClr val="tx2">
                  <a:lumMod val="60000"/>
                  <a:lumOff val="40000"/>
                </a:schemeClr>
              </a:solidFill>
            </a:endParaRPr>
          </a:p>
        </p:txBody>
      </p:sp>
      <p:sp>
        <p:nvSpPr>
          <p:cNvPr id="3" name="Content Placeholder 2"/>
          <p:cNvSpPr>
            <a:spLocks noGrp="1"/>
          </p:cNvSpPr>
          <p:nvPr>
            <p:ph idx="1"/>
          </p:nvPr>
        </p:nvSpPr>
        <p:spPr>
          <a:xfrm>
            <a:off x="553598" y="533400"/>
            <a:ext cx="8361801" cy="6096000"/>
          </a:xfrm>
        </p:spPr>
        <p:txBody>
          <a:bodyPr>
            <a:normAutofit fontScale="77500" lnSpcReduction="20000"/>
          </a:bodyPr>
          <a:lstStyle/>
          <a:p>
            <a:endParaRPr lang="en-US" sz="2000" dirty="0" smtClean="0"/>
          </a:p>
          <a:p>
            <a:endParaRPr lang="en-US" sz="2000" dirty="0" smtClean="0"/>
          </a:p>
          <a:p>
            <a:r>
              <a:rPr lang="en-US" sz="2000" dirty="0" smtClean="0"/>
              <a:t>If we can buy direct from a manufacturer, like our corrugated suppliers, it is the best way to get the right(best) price.  </a:t>
            </a:r>
          </a:p>
          <a:p>
            <a:r>
              <a:rPr lang="en-US" sz="2000" dirty="0" smtClean="0"/>
              <a:t>If we don’t think the manufacturer sells to someone like Advantus, who they consider the end user, we can try to buy as a distributor.  It may be possible to get set up as a distributor.  This will help to get the lowest price offered by the manufacturer even if we are not truly reselling the items. This is not easy to do and help should be requested to accomplish this.</a:t>
            </a:r>
          </a:p>
          <a:p>
            <a:r>
              <a:rPr lang="en-US" sz="2000" dirty="0"/>
              <a:t>W</a:t>
            </a:r>
            <a:r>
              <a:rPr lang="en-US" sz="2000" dirty="0" smtClean="0"/>
              <a:t>e have to do the following steps to get set up.</a:t>
            </a:r>
          </a:p>
          <a:p>
            <a:pPr lvl="1"/>
            <a:r>
              <a:rPr lang="en-US" sz="1600" dirty="0" smtClean="0"/>
              <a:t>Contact manufacturer and advise we are a company who deals in the type of product they make for distribution.  </a:t>
            </a:r>
          </a:p>
          <a:p>
            <a:pPr lvl="1"/>
            <a:r>
              <a:rPr lang="en-US" sz="1600" dirty="0" smtClean="0"/>
              <a:t>Ask the manufacturer for pricing for resale, meaning we are not going to consume the goods.</a:t>
            </a:r>
          </a:p>
          <a:p>
            <a:pPr lvl="1"/>
            <a:r>
              <a:rPr lang="en-US" sz="1600" dirty="0" smtClean="0"/>
              <a:t>Receive pricing from the manufacturer that is lower than what the price would be if you bought from a distributor. </a:t>
            </a:r>
          </a:p>
          <a:p>
            <a:r>
              <a:rPr lang="en-US" sz="2400" dirty="0" smtClean="0"/>
              <a:t>Examples—</a:t>
            </a:r>
          </a:p>
          <a:p>
            <a:pPr lvl="1"/>
            <a:r>
              <a:rPr lang="en-US" sz="1600" dirty="0" smtClean="0"/>
              <a:t>Pallet Wrapper—We were looking to buy a type of pallet wrapper and found it on ULINE and at other dealers.  </a:t>
            </a:r>
          </a:p>
          <a:p>
            <a:pPr lvl="2"/>
            <a:r>
              <a:rPr lang="en-US" sz="1200" dirty="0" smtClean="0"/>
              <a:t>We found the brand, got in touch with the factory, and got ourselves set up as a distributor. </a:t>
            </a:r>
            <a:endParaRPr lang="en-US" sz="1600" dirty="0" smtClean="0"/>
          </a:p>
          <a:p>
            <a:pPr lvl="2"/>
            <a:r>
              <a:rPr lang="en-US" sz="1200" dirty="0" smtClean="0"/>
              <a:t>We asked for the MSRP (Manufacturers suggest retail price—also known as List Price or Retail), our cost (which will be much lower) and the availability of the item.   </a:t>
            </a:r>
            <a:endParaRPr lang="en-US" sz="1200" dirty="0"/>
          </a:p>
          <a:p>
            <a:pPr lvl="2"/>
            <a:r>
              <a:rPr lang="en-US" sz="1200" dirty="0" smtClean="0"/>
              <a:t>You may </a:t>
            </a:r>
            <a:r>
              <a:rPr lang="en-US" sz="1200" dirty="0"/>
              <a:t>have to provide a Florida Resale Certificate, but if we are going to use the items we must then notify accounting that we will have to pay USE TAX on the </a:t>
            </a:r>
            <a:r>
              <a:rPr lang="en-US" sz="1200" dirty="0" smtClean="0"/>
              <a:t>item</a:t>
            </a:r>
          </a:p>
          <a:p>
            <a:pPr lvl="1"/>
            <a:r>
              <a:rPr lang="en-US" sz="1600" dirty="0" smtClean="0"/>
              <a:t>Stretch Film—We normally buy our stretch film from industrial supply companies.</a:t>
            </a:r>
          </a:p>
          <a:p>
            <a:pPr lvl="2"/>
            <a:r>
              <a:rPr lang="en-US" sz="1200" dirty="0" smtClean="0"/>
              <a:t>We found where some of our suppliers were buying stretch film from overseas.</a:t>
            </a:r>
          </a:p>
          <a:p>
            <a:pPr lvl="2"/>
            <a:r>
              <a:rPr lang="en-US" sz="1200" dirty="0" smtClean="0"/>
              <a:t>We reached out to the manufacturer in Indonesia and got pricing on the items we use.</a:t>
            </a:r>
          </a:p>
          <a:p>
            <a:pPr lvl="2"/>
            <a:r>
              <a:rPr lang="en-US" sz="1200" dirty="0" smtClean="0"/>
              <a:t>We are now a direct importer of stretch film and saved approximately 50%. </a:t>
            </a:r>
          </a:p>
          <a:p>
            <a:pPr lvl="1"/>
            <a:r>
              <a:rPr lang="en-US" sz="1600" dirty="0" smtClean="0"/>
              <a:t>Floor Tiles—We would normally buy floor tiles from a flooring distributor.</a:t>
            </a:r>
          </a:p>
          <a:p>
            <a:pPr lvl="2"/>
            <a:r>
              <a:rPr lang="en-US" sz="1200" dirty="0" smtClean="0"/>
              <a:t>When we redid the offices and stairs at 12</a:t>
            </a:r>
            <a:r>
              <a:rPr lang="en-US" sz="1200" baseline="30000" dirty="0" smtClean="0"/>
              <a:t>th</a:t>
            </a:r>
            <a:r>
              <a:rPr lang="en-US" sz="1200" dirty="0" smtClean="0"/>
              <a:t> Street some years ago we needed new flooring.</a:t>
            </a:r>
          </a:p>
          <a:p>
            <a:pPr lvl="2"/>
            <a:r>
              <a:rPr lang="en-US" sz="1200" dirty="0" smtClean="0"/>
              <a:t>We found a manufacturer by looking up flooring manufacturers </a:t>
            </a:r>
            <a:r>
              <a:rPr lang="en-US" sz="1200" dirty="0"/>
              <a:t>on </a:t>
            </a:r>
            <a:r>
              <a:rPr lang="en-US" sz="1200" dirty="0">
                <a:hlinkClick r:id="rId2"/>
              </a:rPr>
              <a:t>https://www.thomasnet.com</a:t>
            </a:r>
            <a:r>
              <a:rPr lang="en-US" sz="1200" dirty="0" smtClean="0">
                <a:hlinkClick r:id="rId2"/>
              </a:rPr>
              <a:t>/</a:t>
            </a:r>
            <a:r>
              <a:rPr lang="en-US" sz="1200" dirty="0" smtClean="0"/>
              <a:t> .</a:t>
            </a:r>
          </a:p>
          <a:p>
            <a:pPr lvl="2"/>
            <a:r>
              <a:rPr lang="en-US" sz="1200" dirty="0" smtClean="0"/>
              <a:t>This is one of the best resources for finding USA manufacturers of items.  </a:t>
            </a:r>
          </a:p>
          <a:p>
            <a:pPr lvl="2"/>
            <a:r>
              <a:rPr lang="en-US" sz="1200" dirty="0" smtClean="0"/>
              <a:t>We set ourselves up as a distributor of the floor tiles and saved 45% versus buying from a distributor. </a:t>
            </a:r>
          </a:p>
          <a:p>
            <a:pPr lvl="1"/>
            <a:endParaRPr lang="en-US" sz="1600" dirty="0"/>
          </a:p>
          <a:p>
            <a:pPr lvl="2"/>
            <a:endParaRPr lang="en-US" sz="1200" dirty="0" smtClean="0"/>
          </a:p>
          <a:p>
            <a:pPr lvl="2"/>
            <a:endParaRPr lang="en-US" sz="1200" dirty="0" smtClean="0"/>
          </a:p>
          <a:p>
            <a:pPr lvl="2"/>
            <a:endParaRPr lang="en-US" sz="1200" dirty="0" smtClean="0"/>
          </a:p>
          <a:p>
            <a:pPr lvl="1"/>
            <a:endParaRPr lang="en-US" sz="1600" dirty="0"/>
          </a:p>
          <a:p>
            <a:endParaRPr lang="en-US" sz="2000" dirty="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p:txBody>
      </p:sp>
    </p:spTree>
    <p:extLst>
      <p:ext uri="{BB962C8B-B14F-4D97-AF65-F5344CB8AC3E}">
        <p14:creationId xmlns:p14="http://schemas.microsoft.com/office/powerpoint/2010/main" val="28132531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chor="t">
            <a:noAutofit/>
          </a:bodyPr>
          <a:lstStyle/>
          <a:p>
            <a:r>
              <a:rPr lang="en-US" sz="3200" dirty="0" smtClean="0">
                <a:solidFill>
                  <a:schemeClr val="tx2">
                    <a:lumMod val="60000"/>
                    <a:lumOff val="40000"/>
                  </a:schemeClr>
                </a:solidFill>
              </a:rPr>
              <a:t>Buying Right</a:t>
            </a:r>
            <a:br>
              <a:rPr lang="en-US" sz="3200" dirty="0" smtClean="0">
                <a:solidFill>
                  <a:schemeClr val="tx2">
                    <a:lumMod val="60000"/>
                    <a:lumOff val="40000"/>
                  </a:schemeClr>
                </a:solidFill>
              </a:rPr>
            </a:br>
            <a:endParaRPr lang="en-US" sz="3200" dirty="0">
              <a:solidFill>
                <a:schemeClr val="tx2">
                  <a:lumMod val="60000"/>
                  <a:lumOff val="40000"/>
                </a:schemeClr>
              </a:solidFill>
            </a:endParaRPr>
          </a:p>
        </p:txBody>
      </p:sp>
      <p:sp>
        <p:nvSpPr>
          <p:cNvPr id="3" name="Content Placeholder 2"/>
          <p:cNvSpPr>
            <a:spLocks noGrp="1"/>
          </p:cNvSpPr>
          <p:nvPr>
            <p:ph idx="1"/>
          </p:nvPr>
        </p:nvSpPr>
        <p:spPr>
          <a:xfrm>
            <a:off x="381000" y="790843"/>
            <a:ext cx="8458199" cy="4876800"/>
          </a:xfrm>
        </p:spPr>
        <p:txBody>
          <a:bodyPr>
            <a:normAutofit fontScale="77500" lnSpcReduction="20000"/>
          </a:bodyPr>
          <a:lstStyle/>
          <a:p>
            <a:endParaRPr lang="en-US" sz="2000" dirty="0" smtClean="0"/>
          </a:p>
          <a:p>
            <a:r>
              <a:rPr lang="en-US" sz="2000" dirty="0" smtClean="0"/>
              <a:t>Once you have the direct source identified you must buy in the proper quantities and at the proper price to assure the company is buying RIGHT.</a:t>
            </a:r>
          </a:p>
          <a:p>
            <a:r>
              <a:rPr lang="en-US" sz="2000" dirty="0" smtClean="0"/>
              <a:t>Buying RIGHT means buying in the quantity that gives us the lowest possible price given any inventory conditions that are placed on an item.</a:t>
            </a:r>
          </a:p>
          <a:p>
            <a:r>
              <a:rPr lang="en-US" sz="2000" dirty="0" smtClean="0"/>
              <a:t>If an item is 50% cheaper if we buy 2 months at a time versus buying 1 month, likely (but not always) we would buy more to save money.  We would not buy an item that causes us to fill the warehouse with huge volumes of goods that take up too much room.  </a:t>
            </a:r>
          </a:p>
          <a:p>
            <a:pPr lvl="1"/>
            <a:r>
              <a:rPr lang="en-US" sz="1800" dirty="0"/>
              <a:t>These decisions are decided upon within the Supply Chain Management group.  </a:t>
            </a:r>
          </a:p>
          <a:p>
            <a:r>
              <a:rPr lang="en-US" sz="2000" dirty="0" smtClean="0"/>
              <a:t>SCM </a:t>
            </a:r>
            <a:r>
              <a:rPr lang="en-US" sz="2000" dirty="0"/>
              <a:t>must work with vendors and get costing for quantities that make sense for Advantus. </a:t>
            </a:r>
            <a:r>
              <a:rPr lang="en-US" sz="2000" dirty="0" smtClean="0"/>
              <a:t> Buying enough to get an acceptable price at the same time not trying to fill our facilities up.  SCM has to calculate from the various input factors what the proper quantities are.  Some factors that can play a part in this decision:</a:t>
            </a:r>
          </a:p>
          <a:p>
            <a:pPr lvl="1"/>
            <a:r>
              <a:rPr lang="en-US" sz="1800" dirty="0" smtClean="0"/>
              <a:t>Shelf life of some items also plays a part in these decisions</a:t>
            </a:r>
          </a:p>
          <a:p>
            <a:pPr lvl="2"/>
            <a:r>
              <a:rPr lang="en-US" sz="1800" dirty="0" smtClean="0"/>
              <a:t>Food and Snack Items</a:t>
            </a:r>
          </a:p>
          <a:p>
            <a:pPr lvl="2"/>
            <a:r>
              <a:rPr lang="en-US" sz="1800" dirty="0" smtClean="0"/>
              <a:t>Glitter Glue</a:t>
            </a:r>
          </a:p>
          <a:p>
            <a:pPr lvl="1"/>
            <a:r>
              <a:rPr lang="en-US" sz="1800" dirty="0" smtClean="0"/>
              <a:t>The physical amount of space the items take up</a:t>
            </a:r>
          </a:p>
          <a:p>
            <a:pPr lvl="1"/>
            <a:r>
              <a:rPr lang="en-US" sz="1800" dirty="0" smtClean="0"/>
              <a:t>The inventory investment required to buy the goods</a:t>
            </a:r>
            <a:endParaRPr lang="en-US" sz="1800" dirty="0"/>
          </a:p>
          <a:p>
            <a:r>
              <a:rPr lang="en-US" sz="2000" dirty="0" smtClean="0"/>
              <a:t>If a purchase will cause a Purchase Price Variance </a:t>
            </a:r>
            <a:r>
              <a:rPr lang="en-US" sz="2000" dirty="0" err="1" smtClean="0"/>
              <a:t>PPV</a:t>
            </a:r>
            <a:r>
              <a:rPr lang="en-US" sz="2000" dirty="0" smtClean="0"/>
              <a:t> in the wrong direction (buying at greater than standard costs) that needs to be addressed with the SCM Manager BEFORE the order is placed.  There should not be variances that are discovered only after the invoice is sent to Advantus.</a:t>
            </a:r>
            <a:endParaRPr lang="en-US" sz="1200" dirty="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p:txBody>
      </p:sp>
    </p:spTree>
    <p:extLst>
      <p:ext uri="{BB962C8B-B14F-4D97-AF65-F5344CB8AC3E}">
        <p14:creationId xmlns:p14="http://schemas.microsoft.com/office/powerpoint/2010/main" val="31143251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chor="t">
            <a:noAutofit/>
          </a:bodyPr>
          <a:lstStyle/>
          <a:p>
            <a:r>
              <a:rPr lang="en-US" sz="3200" dirty="0" smtClean="0">
                <a:solidFill>
                  <a:schemeClr val="tx2">
                    <a:lumMod val="60000"/>
                    <a:lumOff val="40000"/>
                  </a:schemeClr>
                </a:solidFill>
              </a:rPr>
              <a:t>If you don’t know the full history and details on the item you are buying you need to get educated before you buy. </a:t>
            </a:r>
            <a:br>
              <a:rPr lang="en-US" sz="3200" dirty="0" smtClean="0">
                <a:solidFill>
                  <a:schemeClr val="tx2">
                    <a:lumMod val="60000"/>
                    <a:lumOff val="40000"/>
                  </a:schemeClr>
                </a:solidFill>
              </a:rPr>
            </a:br>
            <a:endParaRPr lang="en-US" sz="3200" dirty="0">
              <a:solidFill>
                <a:schemeClr val="tx2">
                  <a:lumMod val="60000"/>
                  <a:lumOff val="40000"/>
                </a:schemeClr>
              </a:solidFill>
            </a:endParaRPr>
          </a:p>
        </p:txBody>
      </p:sp>
      <p:sp>
        <p:nvSpPr>
          <p:cNvPr id="3" name="Content Placeholder 2"/>
          <p:cNvSpPr>
            <a:spLocks noGrp="1"/>
          </p:cNvSpPr>
          <p:nvPr>
            <p:ph idx="1"/>
          </p:nvPr>
        </p:nvSpPr>
        <p:spPr>
          <a:xfrm>
            <a:off x="545202" y="1828800"/>
            <a:ext cx="8150224" cy="4876800"/>
          </a:xfrm>
        </p:spPr>
        <p:txBody>
          <a:bodyPr>
            <a:normAutofit/>
          </a:bodyPr>
          <a:lstStyle/>
          <a:p>
            <a:endParaRPr lang="en-US" sz="2000" dirty="0" smtClean="0"/>
          </a:p>
          <a:p>
            <a:r>
              <a:rPr lang="en-US" sz="2000" dirty="0" smtClean="0"/>
              <a:t>There are experts on virtually every item that we purchase, you need to get that  knowledge before you try to source an item or negotiate pricing.  The only one who wins if you are buying something you don’t understand is the vendor.  Advantus will lose.  </a:t>
            </a:r>
          </a:p>
          <a:p>
            <a:r>
              <a:rPr lang="en-US" sz="2000" dirty="0" smtClean="0"/>
              <a:t>Certain people in the company are experts in certain types of items and it benefits the company to use that expertise rather than ignore it</a:t>
            </a:r>
          </a:p>
          <a:p>
            <a:pPr lvl="1"/>
            <a:r>
              <a:rPr lang="en-US" sz="1600" dirty="0" smtClean="0"/>
              <a:t>Aluminum Extrusions (Grip A Strip / Map Rail)  Kevin Carpenter</a:t>
            </a:r>
          </a:p>
          <a:p>
            <a:pPr lvl="1"/>
            <a:r>
              <a:rPr lang="en-US" sz="1600" dirty="0" smtClean="0"/>
              <a:t>Wire, brass, paperboard, corrugated, pallets, freight  Charlie Frohman</a:t>
            </a:r>
          </a:p>
          <a:p>
            <a:r>
              <a:rPr lang="en-US" sz="2000" dirty="0" smtClean="0"/>
              <a:t>You can’t negotiate and be highly successful if you have no idea what you are purchasing.  </a:t>
            </a:r>
            <a:endParaRPr lang="en-US" sz="2000" dirty="0"/>
          </a:p>
          <a:p>
            <a:pPr lvl="1"/>
            <a:endParaRPr lang="en-US" dirty="0"/>
          </a:p>
          <a:p>
            <a:endParaRPr lang="en-US" dirty="0" smtClean="0"/>
          </a:p>
          <a:p>
            <a:endParaRPr lang="en-US" dirty="0"/>
          </a:p>
          <a:p>
            <a:endParaRPr lang="en-US" dirty="0" smtClean="0"/>
          </a:p>
          <a:p>
            <a:endParaRPr lang="en-US" dirty="0"/>
          </a:p>
          <a:p>
            <a:endParaRPr lang="en-US" dirty="0" smtClean="0"/>
          </a:p>
          <a:p>
            <a:endParaRPr lang="en-US" dirty="0" smtClean="0"/>
          </a:p>
        </p:txBody>
      </p:sp>
    </p:spTree>
    <p:extLst>
      <p:ext uri="{BB962C8B-B14F-4D97-AF65-F5344CB8AC3E}">
        <p14:creationId xmlns:p14="http://schemas.microsoft.com/office/powerpoint/2010/main" val="22955849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chor="t">
            <a:noAutofit/>
          </a:bodyPr>
          <a:lstStyle/>
          <a:p>
            <a:r>
              <a:rPr lang="en-US" sz="3200" dirty="0" smtClean="0">
                <a:solidFill>
                  <a:schemeClr val="tx2">
                    <a:lumMod val="60000"/>
                    <a:lumOff val="40000"/>
                  </a:schemeClr>
                </a:solidFill>
              </a:rPr>
              <a:t>Our goal is to buy right</a:t>
            </a:r>
            <a:endParaRPr lang="en-US" sz="3200" dirty="0">
              <a:solidFill>
                <a:schemeClr val="tx2">
                  <a:lumMod val="60000"/>
                  <a:lumOff val="40000"/>
                </a:schemeClr>
              </a:solidFill>
            </a:endParaRPr>
          </a:p>
        </p:txBody>
      </p:sp>
      <p:sp>
        <p:nvSpPr>
          <p:cNvPr id="3" name="Content Placeholder 2"/>
          <p:cNvSpPr>
            <a:spLocks noGrp="1"/>
          </p:cNvSpPr>
          <p:nvPr>
            <p:ph idx="1"/>
          </p:nvPr>
        </p:nvSpPr>
        <p:spPr>
          <a:xfrm>
            <a:off x="553599" y="790843"/>
            <a:ext cx="8150224" cy="4876800"/>
          </a:xfrm>
        </p:spPr>
        <p:txBody>
          <a:bodyPr>
            <a:normAutofit/>
          </a:bodyPr>
          <a:lstStyle/>
          <a:p>
            <a:endParaRPr lang="en-US" sz="2000" dirty="0" smtClean="0"/>
          </a:p>
          <a:p>
            <a:r>
              <a:rPr lang="en-US" sz="2000" dirty="0" smtClean="0"/>
              <a:t>Right means the right quantity at the right price from the right source.</a:t>
            </a:r>
          </a:p>
          <a:p>
            <a:r>
              <a:rPr lang="en-US" sz="2000" dirty="0" smtClean="0"/>
              <a:t>The only way to buy right is by being knowledgeable.</a:t>
            </a:r>
          </a:p>
          <a:p>
            <a:r>
              <a:rPr lang="en-US" sz="2000" dirty="0" smtClean="0"/>
              <a:t>You can’t buy right if you don’t know what the market price for the item is.</a:t>
            </a:r>
          </a:p>
          <a:p>
            <a:r>
              <a:rPr lang="en-US" sz="2000" dirty="0" smtClean="0"/>
              <a:t>It takes more time to buy right but we have to spend the time to save money.  </a:t>
            </a:r>
          </a:p>
          <a:p>
            <a:r>
              <a:rPr lang="en-US" sz="2000" dirty="0" smtClean="0"/>
              <a:t>Any purchase from a dealer like ULINE should be analyzed to see if we can do it cheaper by buying from an actual manufacturer.  </a:t>
            </a:r>
          </a:p>
          <a:p>
            <a:r>
              <a:rPr lang="en-US" sz="2000" dirty="0" smtClean="0"/>
              <a:t>Buying corrugated from a source like ULINE is only appropriate when the quantities are so small that our normal suppliers are actually more expensive.  </a:t>
            </a:r>
          </a:p>
          <a:p>
            <a:pPr lvl="1"/>
            <a:r>
              <a:rPr lang="en-US" sz="1600" dirty="0" smtClean="0"/>
              <a:t>Victory Packaging has provided us with a full listing of their stock corrugated boxes that are much cheaper than ULINE</a:t>
            </a:r>
          </a:p>
          <a:p>
            <a:pPr lvl="1"/>
            <a:endParaRPr lang="en-US" sz="1600" dirty="0"/>
          </a:p>
          <a:p>
            <a:endParaRPr lang="en-US" sz="400" dirty="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p:txBody>
      </p:sp>
      <p:sp>
        <p:nvSpPr>
          <p:cNvPr id="4" name="Slide Number Placeholder 3"/>
          <p:cNvSpPr>
            <a:spLocks noGrp="1"/>
          </p:cNvSpPr>
          <p:nvPr>
            <p:ph type="sldNum" sz="quarter" idx="12"/>
          </p:nvPr>
        </p:nvSpPr>
        <p:spPr/>
        <p:txBody>
          <a:bodyPr/>
          <a:lstStyle/>
          <a:p>
            <a:fld id="{4FDB76E6-0B2C-4F3B-A5A1-518EB52FE2F3}" type="slidenum">
              <a:rPr lang="en-US" smtClean="0"/>
              <a:pPr/>
              <a:t>8</a:t>
            </a:fld>
            <a:endParaRPr lang="en-US" dirty="0"/>
          </a:p>
        </p:txBody>
      </p:sp>
    </p:spTree>
    <p:extLst>
      <p:ext uri="{BB962C8B-B14F-4D97-AF65-F5344CB8AC3E}">
        <p14:creationId xmlns:p14="http://schemas.microsoft.com/office/powerpoint/2010/main" val="13692763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44057</TotalTime>
  <Words>1477</Words>
  <Application>Microsoft Office PowerPoint</Application>
  <PresentationFormat>On-screen Show (4:3)</PresentationFormat>
  <Paragraphs>126</Paragraphs>
  <Slides>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“Eliminating the Middleman 101” </vt:lpstr>
      <vt:lpstr>What this document will help you do</vt:lpstr>
      <vt:lpstr>Definitions </vt:lpstr>
      <vt:lpstr>Example of how buying direct saves money  </vt:lpstr>
      <vt:lpstr>Buying as a distributor and how to become one</vt:lpstr>
      <vt:lpstr>Buying Right </vt:lpstr>
      <vt:lpstr>If you don’t know the full history and details on the item you are buying you need to get educated before you buy.  </vt:lpstr>
      <vt:lpstr>Our goal is to buy right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Corrugated 101</dc:title>
  <dc:creator>cfrohman@advantus.com</dc:creator>
  <cp:lastModifiedBy>Charlie Frohman</cp:lastModifiedBy>
  <cp:revision>190</cp:revision>
  <cp:lastPrinted>2019-08-29T20:29:28Z</cp:lastPrinted>
  <dcterms:created xsi:type="dcterms:W3CDTF">2014-03-04T14:27:59Z</dcterms:created>
  <dcterms:modified xsi:type="dcterms:W3CDTF">2019-09-05T18:16:40Z</dcterms:modified>
</cp:coreProperties>
</file>