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62" r:id="rId5"/>
    <p:sldId id="259" r:id="rId6"/>
    <p:sldId id="264" r:id="rId7"/>
    <p:sldId id="260" r:id="rId8"/>
    <p:sldId id="268" r:id="rId9"/>
    <p:sldId id="267" r:id="rId10"/>
    <p:sldId id="263" r:id="rId11"/>
    <p:sldId id="261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6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7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71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73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0606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98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09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3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5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7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6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4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0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5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4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89F8D-BF94-4388-8E17-6D143AC2218E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5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dvantus.com/cross-functional-processes/direct-import-process-flowchar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Direct Import Process in NetSuite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4, 2021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6213288"/>
            <a:ext cx="2745821" cy="40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13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activity is tracked on the sales order using custom fields. All of these fields can be found on the DI Tracking subtab.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Although the fields can be found on the sales order, a </a:t>
            </a:r>
            <a:r>
              <a:rPr lang="en-US" dirty="0" smtClean="0">
                <a:solidFill>
                  <a:schemeClr val="tx1"/>
                </a:solidFill>
              </a:rPr>
              <a:t>couple of saved </a:t>
            </a:r>
            <a:r>
              <a:rPr lang="en-US" dirty="0" smtClean="0"/>
              <a:t>searches are </a:t>
            </a:r>
            <a:r>
              <a:rPr lang="en-US" dirty="0" smtClean="0">
                <a:solidFill>
                  <a:schemeClr val="tx1"/>
                </a:solidFill>
              </a:rPr>
              <a:t>used a </a:t>
            </a:r>
            <a:r>
              <a:rPr lang="en-US" dirty="0" smtClean="0"/>
              <a:t>majority of the time to view and update the orders.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917054"/>
            <a:ext cx="9605639" cy="14221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675355" y="2902998"/>
            <a:ext cx="594804" cy="2308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Tracking </a:t>
            </a:r>
            <a:r>
              <a:rPr lang="en-US" dirty="0" smtClean="0"/>
              <a:t>Saved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main searches used to </a:t>
            </a:r>
            <a:r>
              <a:rPr lang="en-US" dirty="0" smtClean="0">
                <a:solidFill>
                  <a:schemeClr val="tx1"/>
                </a:solidFill>
              </a:rPr>
              <a:t>update DI sales </a:t>
            </a:r>
            <a:r>
              <a:rPr lang="en-US" dirty="0" smtClean="0"/>
              <a:t>orders.</a:t>
            </a:r>
          </a:p>
          <a:p>
            <a:pPr lvl="1"/>
            <a:r>
              <a:rPr lang="en-US" dirty="0" smtClean="0"/>
              <a:t>Direct </a:t>
            </a:r>
            <a:r>
              <a:rPr lang="en-US" dirty="0"/>
              <a:t>Import Tracking, </a:t>
            </a:r>
            <a:r>
              <a:rPr lang="en-US" dirty="0" smtClean="0"/>
              <a:t>Open</a:t>
            </a:r>
          </a:p>
          <a:p>
            <a:pPr lvl="2"/>
            <a:r>
              <a:rPr lang="en-US" dirty="0" smtClean="0"/>
              <a:t>Used by Supply Chain and Accounting to update sales orders from the creation of the sales order to when the sales order is billed.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Direct </a:t>
            </a:r>
            <a:r>
              <a:rPr lang="en-US" dirty="0"/>
              <a:t>Import Tracking, Billed not </a:t>
            </a:r>
            <a:r>
              <a:rPr lang="en-US" dirty="0" smtClean="0"/>
              <a:t>Presented</a:t>
            </a:r>
          </a:p>
          <a:p>
            <a:pPr lvl="2"/>
            <a:r>
              <a:rPr lang="en-US" dirty="0"/>
              <a:t>Used by </a:t>
            </a:r>
            <a:r>
              <a:rPr lang="en-US" dirty="0" smtClean="0"/>
              <a:t>Accounting </a:t>
            </a:r>
            <a:r>
              <a:rPr lang="en-US" dirty="0"/>
              <a:t>to update sales orders </a:t>
            </a:r>
            <a:r>
              <a:rPr lang="en-US" dirty="0" smtClean="0"/>
              <a:t>after the sales order is billed to when the documents are </a:t>
            </a:r>
            <a:r>
              <a:rPr lang="en-US" dirty="0" smtClean="0">
                <a:solidFill>
                  <a:schemeClr val="tx1"/>
                </a:solidFill>
              </a:rPr>
              <a:t>presented for </a:t>
            </a:r>
            <a:r>
              <a:rPr lang="en-US" dirty="0" smtClean="0"/>
              <a:t>payment.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68" y="3517687"/>
            <a:ext cx="10351363" cy="4071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5281957"/>
            <a:ext cx="10370597" cy="437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538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 Saved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93477"/>
          </a:xfrm>
        </p:spPr>
        <p:txBody>
          <a:bodyPr>
            <a:normAutofit/>
          </a:bodyPr>
          <a:lstStyle/>
          <a:p>
            <a:r>
              <a:rPr lang="en-US" dirty="0" smtClean="0"/>
              <a:t>There are </a:t>
            </a:r>
            <a:r>
              <a:rPr lang="en-US" dirty="0" smtClean="0">
                <a:solidFill>
                  <a:schemeClr val="tx1"/>
                </a:solidFill>
              </a:rPr>
              <a:t>several additional saved </a:t>
            </a:r>
            <a:r>
              <a:rPr lang="en-US" dirty="0" smtClean="0"/>
              <a:t>searches used for various purposes throughout the process</a:t>
            </a:r>
          </a:p>
          <a:p>
            <a:pPr lvl="1"/>
            <a:r>
              <a:rPr lang="en-US" dirty="0" smtClean="0"/>
              <a:t>Saved Searches in Quick Links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There is also a variety of saved searches used as reminders to catch possible issues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955" y="3183220"/>
            <a:ext cx="2505425" cy="2248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688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6213288"/>
            <a:ext cx="2745821" cy="40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25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Shipment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Import</a:t>
            </a:r>
          </a:p>
          <a:p>
            <a:pPr lvl="1"/>
            <a:r>
              <a:rPr lang="en-US" dirty="0"/>
              <a:t>Shipment from an overseas supplier direct to our </a:t>
            </a:r>
            <a:r>
              <a:rPr lang="en-US" dirty="0" smtClean="0"/>
              <a:t>customer overseas</a:t>
            </a:r>
          </a:p>
          <a:p>
            <a:pPr lvl="1"/>
            <a:r>
              <a:rPr lang="en-US" dirty="0" smtClean="0"/>
              <a:t>Customer </a:t>
            </a:r>
            <a:r>
              <a:rPr lang="en-US" dirty="0"/>
              <a:t>pays the </a:t>
            </a:r>
            <a:r>
              <a:rPr lang="en-US" dirty="0" smtClean="0"/>
              <a:t>freight and duty</a:t>
            </a:r>
          </a:p>
          <a:p>
            <a:pPr lvl="1"/>
            <a:r>
              <a:rPr lang="en-US" dirty="0" smtClean="0"/>
              <a:t>Unlike Macola, we have only </a:t>
            </a:r>
            <a:r>
              <a:rPr lang="en-US" dirty="0" smtClean="0">
                <a:solidFill>
                  <a:schemeClr val="tx1"/>
                </a:solidFill>
              </a:rPr>
              <a:t>one Location </a:t>
            </a:r>
            <a:r>
              <a:rPr lang="en-US" dirty="0" smtClean="0"/>
              <a:t>for Direct Import orders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Direct </a:t>
            </a:r>
            <a:r>
              <a:rPr lang="en-US" dirty="0" smtClean="0"/>
              <a:t>Delivery</a:t>
            </a:r>
          </a:p>
          <a:p>
            <a:pPr lvl="1"/>
            <a:r>
              <a:rPr lang="en-US" dirty="0" smtClean="0"/>
              <a:t>Shipment </a:t>
            </a:r>
            <a:r>
              <a:rPr lang="en-US" dirty="0"/>
              <a:t>from an overseas supplier direct to our customer’s door or agreed </a:t>
            </a:r>
            <a:r>
              <a:rPr lang="en-US" dirty="0" smtClean="0">
                <a:solidFill>
                  <a:schemeClr val="tx1"/>
                </a:solidFill>
              </a:rPr>
              <a:t>upon </a:t>
            </a:r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Advantus </a:t>
            </a:r>
            <a:r>
              <a:rPr lang="en-US" dirty="0"/>
              <a:t>pays the </a:t>
            </a:r>
            <a:r>
              <a:rPr lang="en-US" dirty="0" smtClean="0"/>
              <a:t>freight and duty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3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Services/Department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Marketing/Graphics: pricing, sales presentations, </a:t>
            </a:r>
            <a:r>
              <a:rPr lang="en-US" dirty="0">
                <a:solidFill>
                  <a:schemeClr val="tx1"/>
                </a:solidFill>
              </a:rPr>
              <a:t>customer item detail records, </a:t>
            </a:r>
            <a:r>
              <a:rPr lang="en-US" dirty="0" smtClean="0"/>
              <a:t>packaging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Product &amp; Sourcing: item setup, sourcing, project management, etc.</a:t>
            </a:r>
          </a:p>
          <a:p>
            <a:r>
              <a:rPr lang="en-US" dirty="0" smtClean="0"/>
              <a:t>Compliance: Review/approval of customer documents, product testing, customer fines tracking, etc.</a:t>
            </a:r>
          </a:p>
          <a:p>
            <a:r>
              <a:rPr lang="en-US" dirty="0" smtClean="0"/>
              <a:t>Sales: Customer management, presenting new items, etc.</a:t>
            </a:r>
          </a:p>
          <a:p>
            <a:r>
              <a:rPr lang="en-US" dirty="0" smtClean="0"/>
              <a:t>IT: EDI activity</a:t>
            </a:r>
            <a:r>
              <a:rPr lang="en-US" dirty="0" smtClean="0">
                <a:solidFill>
                  <a:schemeClr val="tx1"/>
                </a:solidFill>
              </a:rPr>
              <a:t>, customer item detail records, </a:t>
            </a:r>
            <a:r>
              <a:rPr lang="en-US" dirty="0" smtClean="0"/>
              <a:t>document creation, etc.</a:t>
            </a:r>
          </a:p>
          <a:p>
            <a:r>
              <a:rPr lang="en-US" dirty="0" smtClean="0"/>
              <a:t>SCM: Sales Order, Purchase Order and Work Order creation and management</a:t>
            </a:r>
          </a:p>
          <a:p>
            <a:r>
              <a:rPr lang="en-US" dirty="0" smtClean="0"/>
              <a:t>Accounting: Vendor bill processing, sending customer documents, collection activity,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Order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8"/>
            <a:ext cx="8596668" cy="43556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Customer issues purchase order</a:t>
            </a:r>
          </a:p>
          <a:p>
            <a:r>
              <a:rPr lang="en-US" dirty="0" smtClean="0"/>
              <a:t>Advantus </a:t>
            </a:r>
            <a:r>
              <a:rPr lang="en-US" dirty="0" smtClean="0"/>
              <a:t>enters sales order</a:t>
            </a:r>
          </a:p>
          <a:p>
            <a:r>
              <a:rPr lang="en-US" dirty="0" smtClean="0"/>
              <a:t>NetSuite </a:t>
            </a:r>
            <a:r>
              <a:rPr lang="en-US" dirty="0"/>
              <a:t>automatically </a:t>
            </a:r>
            <a:r>
              <a:rPr lang="en-US" dirty="0" smtClean="0"/>
              <a:t>creates purchase orders or work orders</a:t>
            </a:r>
          </a:p>
          <a:p>
            <a:pPr lvl="1"/>
            <a:r>
              <a:rPr lang="en-US" dirty="0" smtClean="0"/>
              <a:t>Linking the transactions</a:t>
            </a:r>
          </a:p>
          <a:p>
            <a:r>
              <a:rPr lang="en-US" dirty="0" smtClean="0"/>
              <a:t>Purchase orders are sent to the supplier</a:t>
            </a:r>
          </a:p>
          <a:p>
            <a:r>
              <a:rPr lang="en-US" dirty="0" smtClean="0"/>
              <a:t>Supplier produces product and schedules the shipment</a:t>
            </a:r>
          </a:p>
          <a:p>
            <a:r>
              <a:rPr lang="en-US" dirty="0" smtClean="0"/>
              <a:t>Advantus sends documents to the customer or assigned agent</a:t>
            </a:r>
          </a:p>
          <a:p>
            <a:r>
              <a:rPr lang="en-US" dirty="0" smtClean="0"/>
              <a:t>Advantus pays the vendor for the purchase orders</a:t>
            </a:r>
          </a:p>
          <a:p>
            <a:r>
              <a:rPr lang="en-US" dirty="0" smtClean="0"/>
              <a:t>Advantus requests payment from the customer</a:t>
            </a:r>
          </a:p>
          <a:p>
            <a:r>
              <a:rPr lang="en-US" dirty="0"/>
              <a:t>Full flowchart: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wiki.advantus.com/cross-functional-processes/direct-import-process-flowchart</a:t>
            </a:r>
            <a:endParaRPr lang="en-US" dirty="0" smtClean="0"/>
          </a:p>
          <a:p>
            <a:r>
              <a:rPr lang="en-US" b="1" dirty="0" smtClean="0"/>
              <a:t>Every customer’s process is different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2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44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Cargo Ready Date (CRD)</a:t>
            </a:r>
          </a:p>
          <a:p>
            <a:pPr lvl="1"/>
            <a:r>
              <a:rPr lang="en-US" dirty="0" smtClean="0"/>
              <a:t>Date we expect to have the product ready for pickup/delivery</a:t>
            </a:r>
          </a:p>
          <a:p>
            <a:pPr lvl="1"/>
            <a:r>
              <a:rPr lang="en-US" dirty="0" smtClean="0"/>
              <a:t>Direct Delivery shipments: date the shipment </a:t>
            </a:r>
            <a:r>
              <a:rPr lang="en-US" dirty="0" smtClean="0"/>
              <a:t>is </a:t>
            </a:r>
            <a:r>
              <a:rPr lang="en-US" dirty="0" smtClean="0"/>
              <a:t>delivered to </a:t>
            </a:r>
            <a:r>
              <a:rPr lang="en-US" dirty="0"/>
              <a:t>our customer’s door or </a:t>
            </a:r>
            <a:r>
              <a:rPr lang="en-US" dirty="0" smtClean="0"/>
              <a:t>picked up from </a:t>
            </a:r>
            <a:r>
              <a:rPr lang="en-US" dirty="0" smtClean="0"/>
              <a:t>agreed </a:t>
            </a:r>
            <a:r>
              <a:rPr lang="en-US" dirty="0"/>
              <a:t>up </a:t>
            </a:r>
            <a:r>
              <a:rPr lang="en-US" dirty="0" smtClean="0"/>
              <a:t>location</a:t>
            </a:r>
          </a:p>
          <a:p>
            <a:pPr lvl="2"/>
            <a:r>
              <a:rPr lang="en-US" dirty="0"/>
              <a:t>Port of Entry (POE)</a:t>
            </a:r>
          </a:p>
          <a:p>
            <a:pPr lvl="3"/>
            <a:r>
              <a:rPr lang="en-US" dirty="0"/>
              <a:t>A specific US port may be used for direct delivery shipments as the point of handoff</a:t>
            </a:r>
          </a:p>
          <a:p>
            <a:pPr lvl="1"/>
            <a:r>
              <a:rPr lang="en-US" dirty="0" smtClean="0"/>
              <a:t>NetSuite </a:t>
            </a:r>
            <a:r>
              <a:rPr lang="en-US" dirty="0"/>
              <a:t>field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Planned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hip </a:t>
            </a: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ate</a:t>
            </a:r>
          </a:p>
          <a:p>
            <a:r>
              <a:rPr lang="en-US" dirty="0" smtClean="0"/>
              <a:t>Forwarder’s Cargo Receipt (FCR)</a:t>
            </a:r>
          </a:p>
          <a:p>
            <a:pPr lvl="1"/>
            <a:r>
              <a:rPr lang="en-US" dirty="0" smtClean="0"/>
              <a:t>Since Advantus does not own the goods while on the water, the forwarder cannot provide us with a bill of lading. Instead, they give us an FCR for proof we delivered the product to the port.</a:t>
            </a:r>
          </a:p>
          <a:p>
            <a:pPr lvl="1"/>
            <a:r>
              <a:rPr lang="en-US" dirty="0" smtClean="0"/>
              <a:t>This does not apply to direct delivery shipments</a:t>
            </a:r>
          </a:p>
          <a:p>
            <a:pPr lvl="1"/>
            <a:r>
              <a:rPr lang="en-US" dirty="0" smtClean="0"/>
              <a:t>This document is used to present to the customer or customer’s bank in order to </a:t>
            </a:r>
            <a:r>
              <a:rPr lang="en-US" dirty="0" smtClean="0"/>
              <a:t>receive </a:t>
            </a:r>
            <a:r>
              <a:rPr lang="en-US" dirty="0" smtClean="0"/>
              <a:t>payment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50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Order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449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status of individual items can still be found on the sales order lines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Lines with linked purchase orders will not commit/allocate since it’s using the purchase order quantity to fulfill the sales order.</a:t>
            </a:r>
          </a:p>
          <a:p>
            <a:r>
              <a:rPr lang="en-US" dirty="0"/>
              <a:t>Lines with linked </a:t>
            </a:r>
            <a:r>
              <a:rPr lang="en-US" dirty="0" smtClean="0"/>
              <a:t>work orders</a:t>
            </a:r>
            <a:r>
              <a:rPr lang="en-US" dirty="0"/>
              <a:t> will </a:t>
            </a:r>
            <a:r>
              <a:rPr lang="en-US" dirty="0" smtClean="0"/>
              <a:t>commit/allocate once the work order is built.</a:t>
            </a:r>
          </a:p>
          <a:p>
            <a:r>
              <a:rPr lang="en-US" dirty="0" smtClean="0"/>
              <a:t>Quantity descriptions</a:t>
            </a:r>
          </a:p>
          <a:p>
            <a:pPr lvl="1"/>
            <a:r>
              <a:rPr lang="en-US" dirty="0"/>
              <a:t>Picked = documents sent or uploaded to portal</a:t>
            </a:r>
          </a:p>
          <a:p>
            <a:pPr lvl="1"/>
            <a:r>
              <a:rPr lang="en-US" dirty="0"/>
              <a:t>Packed = documents </a:t>
            </a:r>
            <a:r>
              <a:rPr lang="en-US" dirty="0" smtClean="0"/>
              <a:t>confirmed</a:t>
            </a:r>
          </a:p>
          <a:p>
            <a:pPr lvl="1"/>
            <a:r>
              <a:rPr lang="en-US" dirty="0" smtClean="0"/>
              <a:t>Fulfilled = cargo ready date has arrived and documents are complete</a:t>
            </a:r>
          </a:p>
          <a:p>
            <a:pPr lvl="1"/>
            <a:r>
              <a:rPr lang="en-US" dirty="0" smtClean="0"/>
              <a:t>Invoiced = customer has been billed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789" y="2590306"/>
            <a:ext cx="6603007" cy="7483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36489" y="2654424"/>
            <a:ext cx="3767308" cy="3195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5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53407"/>
            <a:ext cx="8596668" cy="3880773"/>
          </a:xfrm>
        </p:spPr>
        <p:txBody>
          <a:bodyPr/>
          <a:lstStyle/>
          <a:p>
            <a:r>
              <a:rPr lang="en-US" dirty="0" smtClean="0"/>
              <a:t>Item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an </a:t>
            </a:r>
            <a:r>
              <a:rPr lang="en-US" dirty="0" smtClean="0"/>
              <a:t>item is ONLY shipped via Direct Import (DI), the Direct Import Item checkbox on the item record is checked.</a:t>
            </a:r>
          </a:p>
          <a:p>
            <a:pPr lvl="1"/>
            <a:r>
              <a:rPr lang="en-US" dirty="0" smtClean="0"/>
              <a:t>Note: we can still ship </a:t>
            </a:r>
            <a:r>
              <a:rPr lang="en-US" dirty="0" smtClean="0"/>
              <a:t>an </a:t>
            </a:r>
            <a:r>
              <a:rPr lang="en-US" dirty="0" smtClean="0"/>
              <a:t>item via DI even if this checkbox is not checked. The intention of the checkbox is to streamline the </a:t>
            </a:r>
            <a:r>
              <a:rPr lang="en-US" dirty="0" smtClean="0">
                <a:solidFill>
                  <a:schemeClr val="tx1"/>
                </a:solidFill>
              </a:rPr>
              <a:t>process and easily report on DI-only items.</a:t>
            </a:r>
          </a:p>
          <a:p>
            <a:r>
              <a:rPr lang="en-US" dirty="0" smtClean="0"/>
              <a:t>Customer Record</a:t>
            </a:r>
          </a:p>
          <a:p>
            <a:pPr lvl="1"/>
            <a:r>
              <a:rPr lang="en-US" dirty="0" smtClean="0"/>
              <a:t>Documents &amp; </a:t>
            </a:r>
            <a:r>
              <a:rPr lang="en-US" dirty="0" smtClean="0"/>
              <a:t>Testing subtab</a:t>
            </a:r>
            <a:endParaRPr lang="en-US" dirty="0" smtClean="0"/>
          </a:p>
          <a:p>
            <a:pPr lvl="2"/>
            <a:r>
              <a:rPr lang="en-US" dirty="0" smtClean="0"/>
              <a:t>Similar to the other shipments, templates of the documents are saved for reference </a:t>
            </a:r>
          </a:p>
          <a:p>
            <a:pPr lvl="2"/>
            <a:r>
              <a:rPr lang="en-US" dirty="0" smtClean="0"/>
              <a:t>Other information is saved on this subtab that is unique to that customer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342" y="2368074"/>
            <a:ext cx="1318947" cy="1150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9618342" y="3204839"/>
            <a:ext cx="1318947" cy="2485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240" y="5316808"/>
            <a:ext cx="8614299" cy="132760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441617" y="5316808"/>
            <a:ext cx="1033382" cy="2139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5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53407"/>
            <a:ext cx="8596668" cy="47249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Customer Item </a:t>
            </a:r>
            <a:r>
              <a:rPr lang="en-US" dirty="0" smtClean="0"/>
              <a:t>Detail (CID)</a:t>
            </a:r>
          </a:p>
          <a:p>
            <a:pPr lvl="1"/>
            <a:r>
              <a:rPr lang="en-US" dirty="0" smtClean="0"/>
              <a:t>Custom record used to store all the customer-specific item information</a:t>
            </a:r>
          </a:p>
          <a:p>
            <a:pPr lvl="1"/>
            <a:r>
              <a:rPr lang="en-US" dirty="0" smtClean="0"/>
              <a:t>Used for DI and non-DI shipments</a:t>
            </a:r>
          </a:p>
          <a:p>
            <a:pPr lvl="1"/>
            <a:r>
              <a:rPr lang="en-US" dirty="0" smtClean="0"/>
              <a:t>These records can be accessed from the item record or the customer record</a:t>
            </a:r>
          </a:p>
          <a:p>
            <a:pPr lvl="2"/>
            <a:r>
              <a:rPr lang="en-US" dirty="0" smtClean="0"/>
              <a:t>Sales &amp; Marketing subtab on both records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owns the CID records for </a:t>
            </a:r>
            <a:r>
              <a:rPr lang="en-US" dirty="0"/>
              <a:t>EDI customers and </a:t>
            </a:r>
            <a:r>
              <a:rPr lang="en-US" dirty="0" smtClean="0"/>
              <a:t>Marketing </a:t>
            </a:r>
            <a:r>
              <a:rPr lang="en-US" dirty="0"/>
              <a:t>owns </a:t>
            </a:r>
            <a:r>
              <a:rPr lang="en-US" dirty="0" smtClean="0"/>
              <a:t>them for </a:t>
            </a:r>
            <a:r>
              <a:rPr lang="en-US" dirty="0"/>
              <a:t>non-EDI </a:t>
            </a:r>
            <a:r>
              <a:rPr lang="en-US" dirty="0" smtClean="0"/>
              <a:t>customers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 smtClean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975" y="3747614"/>
            <a:ext cx="6195221" cy="16932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014967" y="3747614"/>
            <a:ext cx="1534881" cy="3272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62" y="3808744"/>
            <a:ext cx="5214604" cy="15032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4962" y="3776157"/>
            <a:ext cx="1336410" cy="2701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4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NetSuite 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5065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Sales Order</a:t>
            </a:r>
          </a:p>
          <a:p>
            <a:r>
              <a:rPr lang="en-US" dirty="0" smtClean="0"/>
              <a:t>Purchase Order</a:t>
            </a:r>
          </a:p>
          <a:p>
            <a:r>
              <a:rPr lang="en-US" dirty="0" smtClean="0"/>
              <a:t>Item </a:t>
            </a:r>
            <a:r>
              <a:rPr lang="en-US" dirty="0" smtClean="0"/>
              <a:t>Fulfillment</a:t>
            </a:r>
          </a:p>
          <a:p>
            <a:r>
              <a:rPr lang="en-US" dirty="0" smtClean="0"/>
              <a:t>Customer Item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1761</TotalTime>
  <Words>788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Direct Import Process in NetSuite</vt:lpstr>
      <vt:lpstr>Shipment Methods</vt:lpstr>
      <vt:lpstr>Shared Services/Department Responsibilities</vt:lpstr>
      <vt:lpstr>Overview of Order Process</vt:lpstr>
      <vt:lpstr>Important Terms</vt:lpstr>
      <vt:lpstr>Sales Order Quantities</vt:lpstr>
      <vt:lpstr>Setup</vt:lpstr>
      <vt:lpstr>Setup</vt:lpstr>
      <vt:lpstr>NetSuite Demo</vt:lpstr>
      <vt:lpstr>Tracking</vt:lpstr>
      <vt:lpstr>Tracking Saved Searches</vt:lpstr>
      <vt:lpstr>Misc Saved Searches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 Shrader</dc:creator>
  <cp:lastModifiedBy>Colleen Shrader</cp:lastModifiedBy>
  <cp:revision>41</cp:revision>
  <dcterms:created xsi:type="dcterms:W3CDTF">2021-01-04T14:39:48Z</dcterms:created>
  <dcterms:modified xsi:type="dcterms:W3CDTF">2021-01-05T20:23:17Z</dcterms:modified>
</cp:coreProperties>
</file>