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1"/>
  </p:sldMasterIdLst>
  <p:sldIdLst>
    <p:sldId id="257" r:id="rId2"/>
    <p:sldId id="258" r:id="rId3"/>
    <p:sldId id="312" r:id="rId4"/>
    <p:sldId id="266" r:id="rId5"/>
    <p:sldId id="318" r:id="rId6"/>
    <p:sldId id="313" r:id="rId7"/>
    <p:sldId id="281" r:id="rId8"/>
    <p:sldId id="289" r:id="rId9"/>
    <p:sldId id="290" r:id="rId10"/>
    <p:sldId id="291" r:id="rId11"/>
    <p:sldId id="319" r:id="rId12"/>
    <p:sldId id="315" r:id="rId13"/>
    <p:sldId id="320" r:id="rId14"/>
    <p:sldId id="295" r:id="rId15"/>
    <p:sldId id="296" r:id="rId16"/>
    <p:sldId id="297" r:id="rId17"/>
    <p:sldId id="298" r:id="rId18"/>
    <p:sldId id="302" r:id="rId19"/>
    <p:sldId id="299" r:id="rId20"/>
    <p:sldId id="300" r:id="rId21"/>
    <p:sldId id="301" r:id="rId22"/>
    <p:sldId id="270" r:id="rId23"/>
    <p:sldId id="321" r:id="rId24"/>
    <p:sldId id="322" r:id="rId25"/>
    <p:sldId id="303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06" r:id="rId34"/>
    <p:sldId id="323" r:id="rId35"/>
    <p:sldId id="324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71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5095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002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1196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97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5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1363" y="2350467"/>
            <a:ext cx="7024254" cy="1475013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Process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2059" y="3825480"/>
            <a:ext cx="6633558" cy="468233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pic>
        <p:nvPicPr>
          <p:cNvPr id="1026" name="Picture 2" descr="https://documents.lucid.app/documents/b8b14fd4-53f7-4ec0-94ba-6d58f8035cdb/pages/18_45?a=815&amp;x=1293&amp;y=-2&amp;w=467&amp;h=105&amp;store=1&amp;accept=image%2F*&amp;auth=LCA%2035aef887e6986b93a8eec99527bcbce54034c677-ts%3D16487444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 bwMode="auto">
          <a:xfrm>
            <a:off x="8738310" y="5946957"/>
            <a:ext cx="3333750" cy="68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Setups: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38360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Pricing</a:t>
            </a:r>
          </a:p>
          <a:p>
            <a:pPr lvl="1"/>
            <a:r>
              <a:rPr lang="en-US" dirty="0" smtClean="0"/>
              <a:t>Pricing </a:t>
            </a:r>
            <a:r>
              <a:rPr lang="en-US" dirty="0"/>
              <a:t>is set on the </a:t>
            </a:r>
            <a:r>
              <a:rPr lang="en-US" dirty="0" smtClean="0"/>
              <a:t>both customers</a:t>
            </a:r>
          </a:p>
          <a:p>
            <a:pPr lvl="2"/>
            <a:r>
              <a:rPr lang="en-US" dirty="0" smtClean="0"/>
              <a:t>Shipping customer: zero for all </a:t>
            </a:r>
            <a:r>
              <a:rPr lang="en-US" dirty="0" smtClean="0"/>
              <a:t>items</a:t>
            </a:r>
          </a:p>
          <a:p>
            <a:pPr lvl="3"/>
            <a:r>
              <a:rPr lang="en-US" dirty="0" smtClean="0"/>
              <a:t>Check the “Auto Pass Price Validation” box on pricing tab of this customer record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Sales customer: price issued to customer</a:t>
            </a:r>
          </a:p>
          <a:p>
            <a:r>
              <a:rPr lang="en-US" dirty="0"/>
              <a:t>Staples: </a:t>
            </a:r>
            <a:endParaRPr lang="en-US" dirty="0" smtClean="0"/>
          </a:p>
          <a:p>
            <a:pPr lvl="1"/>
            <a:r>
              <a:rPr lang="en-US" dirty="0" smtClean="0"/>
              <a:t>01STBDART</a:t>
            </a:r>
            <a:r>
              <a:rPr lang="en-US" dirty="0"/>
              <a:t>: </a:t>
            </a:r>
            <a:r>
              <a:rPr lang="en-US" dirty="0" smtClean="0"/>
              <a:t>zero</a:t>
            </a:r>
            <a:endParaRPr lang="en-US" dirty="0"/>
          </a:p>
          <a:p>
            <a:pPr lvl="1"/>
            <a:r>
              <a:rPr lang="en-US" dirty="0"/>
              <a:t>01TBDART: </a:t>
            </a:r>
            <a:r>
              <a:rPr lang="en-US" dirty="0" smtClean="0"/>
              <a:t>Staples price</a:t>
            </a:r>
            <a:endParaRPr lang="en-US" dirty="0"/>
          </a:p>
          <a:p>
            <a:pPr lvl="1"/>
            <a:r>
              <a:rPr lang="en-US" dirty="0"/>
              <a:t>01STADVART: zero</a:t>
            </a:r>
          </a:p>
          <a:p>
            <a:pPr lvl="1"/>
            <a:r>
              <a:rPr lang="en-US" dirty="0"/>
              <a:t>01STINVART: Staples price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58" y="3346730"/>
            <a:ext cx="5246947" cy="8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/>
              <a:t>Setups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2052" name="Picture 4" descr="https://documents.lucid.app/documents/b8b14fd4-53f7-4ec0-94ba-6d58f8035cdb/pages/WPocVv0WIh~W?a=6856&amp;x=-44&amp;y=90&amp;w=1848&amp;h=1100&amp;store=1&amp;accept=image%2F*&amp;auth=LCA%203a9d6414fac6177fc37b278d6f14a78f08ecad88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7888" cy="49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3074" name="Picture 2" descr="https://documents.lucid.app/documents/b8b14fd4-53f7-4ec0-94ba-6d58f8035cdb/pages/6PoceX48Fv4h?a=6856&amp;x=-44&amp;y=90&amp;w=1848&amp;h=1100&amp;store=1&amp;accept=image%2F*&amp;auth=LCA%20ef5e1b31951adbfffe24620643e37aebee4cefb0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4098" name="Picture 2" descr="https://documents.lucid.app/documents/b8b14fd4-53f7-4ec0-94ba-6d58f8035cdb/pages/gQocgvwQ6n~b?a=6856&amp;x=-44&amp;y=90&amp;w=1848&amp;h=1100&amp;store=1&amp;accept=image%2F*&amp;auth=LCA%204588b754bce33ca6451642988880efc08af7daac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5122" name="Picture 2" descr="https://documents.lucid.app/documents/b8b14fd4-53f7-4ec0-94ba-6d58f8035cdb/pages/3PocHLuO7zf2?a=6856&amp;x=-44&amp;y=90&amp;w=1848&amp;h=1100&amp;store=1&amp;accept=image%2F*&amp;auth=LCA%20b65221c68882f3ac1eb504b6da01400093aad87f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6146" name="Picture 2" descr="https://documents.lucid.app/documents/b8b14fd4-53f7-4ec0-94ba-6d58f8035cdb/pages/eQocypftgMCn?a=6856&amp;x=-44&amp;y=90&amp;w=1848&amp;h=1100&amp;store=1&amp;accept=image%2F*&amp;auth=LCA%207ab21337b17ea8d829a62306c0efb8605ab00f38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7170" name="Picture 2" descr="https://documents.lucid.app/documents/b8b14fd4-53f7-4ec0-94ba-6d58f8035cdb/pages/cQoc26WWkdlc?a=6856&amp;x=-44&amp;y=90&amp;w=1848&amp;h=1100&amp;store=1&amp;accept=image%2F*&amp;auth=LCA%2089c911634de9ec04b0b1600d49b688af6699cc95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8194" name="Picture 2" descr="https://documents.lucid.app/documents/b8b14fd4-53f7-4ec0-94ba-6d58f8035cdb/pages/aQocef5fohDF?a=6865&amp;x=-44&amp;y=90&amp;w=1848&amp;h=1100&amp;store=1&amp;accept=image%2F*&amp;auth=LCA%207de497a783436795690a5b87bba7594fd407d710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  <p:pic>
        <p:nvPicPr>
          <p:cNvPr id="9218" name="Picture 2" descr="https://documents.lucid.app/documents/b8b14fd4-53f7-4ec0-94ba-6d58f8035cdb/pages/9Tocyuerh3Bo?a=6865&amp;x=-44&amp;y=90&amp;w=1848&amp;h=1100&amp;store=1&amp;accept=image%2F*&amp;auth=LCA%20a65d29a4e6099ff7f31b20f5cf15d00a0f7d186c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49351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ocuments.lucid.app/documents/b8b14fd4-53f7-4ec0-94ba-6d58f8035cdb/pages/.YocsbZC7ufp?a=6856&amp;x=-44&amp;y=90&amp;w=1848&amp;h=1100&amp;store=1&amp;accept=image%2F*&amp;auth=LCA%207d5b2e7f7ea649118191b8acfe6f8f50aba152f1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" y="1481667"/>
            <a:ext cx="8247888" cy="49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/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0242" name="Picture 2" descr="https://documents.lucid.app/documents/b8b14fd4-53f7-4ec0-94ba-6d58f8035cdb/pages/a~oc~~gvqdtX?a=7531&amp;x=-67&amp;y=89&amp;w=1892&amp;h=1122&amp;store=1&amp;accept=image%2F*&amp;auth=LCA%205289d3baf9513daf016f784e59d6617f7e6425ca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1266" name="Picture 2" descr="https://documents.lucid.app/documents/b8b14fd4-53f7-4ec0-94ba-6d58f8035cdb/pages/n~ocsKdT_fFK?a=7531&amp;x=-67&amp;y=89&amp;w=1892&amp;h=1122&amp;store=1&amp;accept=image%2F*&amp;auth=LCA%20b8187ca911bb44cf1f12ffd145d22734fc86415c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2290" name="Picture 2" descr="https://documents.lucid.app/documents/b8b14fd4-53f7-4ec0-94ba-6d58f8035cdb/pages/n~ocsKdT_fFK?a=7531&amp;x=-67&amp;y=89&amp;w=1892&amp;h=1122&amp;store=1&amp;accept=image%2F*&amp;auth=LCA%20b8187ca911bb44cf1f12ffd145d22734fc86415c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3314" name="Picture 2" descr="https://documents.lucid.app/documents/b8b14fd4-53f7-4ec0-94ba-6d58f8035cdb/pages/C~ocF0S2CcvP?a=7534&amp;x=-67&amp;y=89&amp;w=1892&amp;h=1122&amp;store=1&amp;accept=image%2F*&amp;auth=LCA%20b878f82acb5c027e8d1dbb7dc19aeac72755cabb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4338" name="Picture 2" descr="https://documents.lucid.app/documents/b8b14fd4-53f7-4ec0-94ba-6d58f8035cdb/pages/A~ocwLHWY0d.?a=7534&amp;x=-67&amp;y=89&amp;w=1892&amp;h=1122&amp;store=1&amp;accept=image%2F*&amp;auth=LCA%209939546516613d96d95830bb0fc864d2d4d68ac6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5362" name="Picture 2" descr="https://documents.lucid.app/documents/b8b14fd4-53f7-4ec0-94ba-6d58f8035cdb/pages/y~oc381rbGgx?a=7534&amp;x=-67&amp;y=89&amp;w=1892&amp;h=1122&amp;store=1&amp;accept=image%2F*&amp;auth=LCA%20958b5e52cc9ec3fc09004a0cec81e999c4e2c984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6386" name="Picture 2" descr="https://documents.lucid.app/documents/b8b14fd4-53f7-4ec0-94ba-6d58f8035cdb/pages/w~occZz7TB5G?a=7534&amp;x=-67&amp;y=89&amp;w=1892&amp;h=1122&amp;store=1&amp;accept=image%2F*&amp;auth=LCA%2008d98f371cd31ac012a3d500fa8a12eaab7b845e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7410" name="Picture 2" descr="https://documents.lucid.app/documents/b8b14fd4-53f7-4ec0-94ba-6d58f8035cdb/pages/u~ocMqTXh1FT?a=7534&amp;x=-67&amp;y=89&amp;w=1892&amp;h=1122&amp;store=1&amp;accept=image%2F*&amp;auth=LCA%20ce2283a3b6dd50f330f232383fd42b808410848d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52009"/>
          </a:xfrm>
        </p:spPr>
        <p:txBody>
          <a:bodyPr>
            <a:normAutofit/>
          </a:bodyPr>
          <a:lstStyle/>
          <a:p>
            <a:r>
              <a:rPr lang="en-US" dirty="0" smtClean="0"/>
              <a:t>Consignment </a:t>
            </a:r>
            <a:r>
              <a:rPr lang="en-US" dirty="0"/>
              <a:t>P</a:t>
            </a:r>
            <a:r>
              <a:rPr lang="en-US" dirty="0" smtClean="0"/>
              <a:t>rocess: Staples Canada</a:t>
            </a:r>
            <a:endParaRPr lang="en-US" dirty="0"/>
          </a:p>
        </p:txBody>
      </p:sp>
      <p:pic>
        <p:nvPicPr>
          <p:cNvPr id="18434" name="Picture 2" descr="https://documents.lucid.app/documents/b8b14fd4-53f7-4ec0-94ba-6d58f8035cdb/pages/t~octTcDrR-~?a=7534&amp;x=-67&amp;y=89&amp;w=1892&amp;h=1122&amp;store=1&amp;accept=image%2F*&amp;auth=LCA%2080e8bb2d3525f1eefbb2db0ec7e952b8ea2a52f2-ts%3D1651244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328"/>
            <a:ext cx="8275244" cy="491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/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Setups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8"/>
            <a:ext cx="11029616" cy="8116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Questions?</a:t>
            </a:r>
            <a:endParaRPr lang="en-US" sz="48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12+ Question Clip Art - Preview : Clipart Question | HDClipar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1193074"/>
            <a:ext cx="295275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3585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Required by the customer</a:t>
            </a:r>
          </a:p>
          <a:p>
            <a:r>
              <a:rPr lang="en-US" dirty="0" smtClean="0"/>
              <a:t>Domestic consignment is handled by OP Products</a:t>
            </a:r>
          </a:p>
          <a:p>
            <a:r>
              <a:rPr lang="en-US" dirty="0" smtClean="0"/>
              <a:t>International consignment is handled by Advantus</a:t>
            </a:r>
          </a:p>
          <a:p>
            <a:pPr lvl="1"/>
            <a:r>
              <a:rPr lang="en-US" dirty="0" smtClean="0"/>
              <a:t>Example: Canada</a:t>
            </a:r>
          </a:p>
          <a:p>
            <a:r>
              <a:rPr lang="en-US" dirty="0" smtClean="0"/>
              <a:t>Advantus holds </a:t>
            </a:r>
            <a:r>
              <a:rPr lang="en-US" dirty="0"/>
              <a:t>ownership of consignment inventory until product is sold to end </a:t>
            </a:r>
            <a:r>
              <a:rPr lang="en-US" dirty="0" smtClean="0"/>
              <a:t>user</a:t>
            </a:r>
          </a:p>
          <a:p>
            <a:r>
              <a:rPr lang="en-US" dirty="0"/>
              <a:t>Artistic acquisition includes consignment inventory with Staples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Setups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US" dirty="0" smtClean="0"/>
              <a:t>Setups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Staples Canada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34751"/>
          </a:xfrm>
        </p:spPr>
        <p:txBody>
          <a:bodyPr>
            <a:normAutofit/>
          </a:bodyPr>
          <a:lstStyle/>
          <a:p>
            <a:r>
              <a:rPr lang="en-US" dirty="0" smtClean="0"/>
              <a:t>Some records have differences from our normal process</a:t>
            </a:r>
            <a:endParaRPr lang="en-US" dirty="0"/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Pricing</a:t>
            </a: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Setups: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2907"/>
            <a:ext cx="9423101" cy="22132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location is setup for every consignment customer</a:t>
            </a:r>
          </a:p>
          <a:p>
            <a:r>
              <a:rPr lang="en-US" dirty="0" smtClean="0"/>
              <a:t>The location holds the inventory until the product is sold to the end user</a:t>
            </a:r>
          </a:p>
          <a:p>
            <a:pPr lvl="1"/>
            <a:r>
              <a:rPr lang="en-US" dirty="0" smtClean="0"/>
              <a:t>Typically reported/relived weekly</a:t>
            </a:r>
          </a:p>
          <a:p>
            <a:r>
              <a:rPr lang="en-US" dirty="0"/>
              <a:t>We still own the inventory in the consignment location, even though physically it is at our customer’s location(s)</a:t>
            </a:r>
          </a:p>
          <a:p>
            <a:r>
              <a:rPr lang="en-US" dirty="0" smtClean="0"/>
              <a:t>Staples: We have one location for consignment in Canada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68" y="4194110"/>
            <a:ext cx="1844200" cy="195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8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Setups: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3"/>
            <a:ext cx="9003383" cy="3494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every customer, we have at least 2 customer records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One </a:t>
            </a:r>
            <a:r>
              <a:rPr lang="en-US" dirty="0"/>
              <a:t>for the shipping process (receives POs from customer, physically ships to customer)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One for the sales/billing process (invoices/receives payment from customer)</a:t>
            </a:r>
          </a:p>
          <a:p>
            <a:r>
              <a:rPr lang="en-US" dirty="0" smtClean="0"/>
              <a:t>Staples: since they have retail and contract businesses, we have 4 total customers for consignment in Canada</a:t>
            </a:r>
          </a:p>
          <a:p>
            <a:pPr lvl="1"/>
            <a:r>
              <a:rPr lang="en-US" dirty="0" smtClean="0"/>
              <a:t>01STBDART: fulfills retail</a:t>
            </a:r>
            <a:r>
              <a:rPr lang="en-US" b="1" dirty="0" smtClean="0"/>
              <a:t> </a:t>
            </a:r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01TBDART: weekly sales for retail</a:t>
            </a:r>
          </a:p>
          <a:p>
            <a:pPr lvl="1"/>
            <a:r>
              <a:rPr lang="en-US" dirty="0" smtClean="0"/>
              <a:t>01STADVART</a:t>
            </a:r>
            <a:r>
              <a:rPr lang="en-US" dirty="0"/>
              <a:t>: </a:t>
            </a:r>
            <a:r>
              <a:rPr lang="en-US" dirty="0" smtClean="0"/>
              <a:t>fulfills contract</a:t>
            </a:r>
            <a:r>
              <a:rPr lang="en-US" b="1" dirty="0" smtClean="0"/>
              <a:t> </a:t>
            </a:r>
            <a:r>
              <a:rPr lang="en-US" dirty="0"/>
              <a:t>orders</a:t>
            </a:r>
          </a:p>
          <a:p>
            <a:pPr lvl="1"/>
            <a:r>
              <a:rPr lang="en-US" dirty="0" smtClean="0"/>
              <a:t>01STINVART: </a:t>
            </a:r>
            <a:r>
              <a:rPr lang="en-US" dirty="0"/>
              <a:t>weekly </a:t>
            </a:r>
            <a:r>
              <a:rPr lang="en-US" dirty="0" smtClean="0"/>
              <a:t>sales </a:t>
            </a:r>
            <a:r>
              <a:rPr lang="en-US" dirty="0"/>
              <a:t>for </a:t>
            </a:r>
            <a:r>
              <a:rPr lang="en-US" dirty="0" smtClean="0"/>
              <a:t>contract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11628"/>
              </p:ext>
            </p:extLst>
          </p:nvPr>
        </p:nvGraphicFramePr>
        <p:xfrm>
          <a:off x="3781490" y="5830362"/>
          <a:ext cx="2602786" cy="6139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3049">
                  <a:extLst>
                    <a:ext uri="{9D8B030D-6E8A-4147-A177-3AD203B41FA5}">
                      <a16:colId xmlns:a16="http://schemas.microsoft.com/office/drawing/2014/main" val="1053520299"/>
                    </a:ext>
                  </a:extLst>
                </a:gridCol>
                <a:gridCol w="908665">
                  <a:extLst>
                    <a:ext uri="{9D8B030D-6E8A-4147-A177-3AD203B41FA5}">
                      <a16:colId xmlns:a16="http://schemas.microsoft.com/office/drawing/2014/main" val="1634159886"/>
                    </a:ext>
                  </a:extLst>
                </a:gridCol>
                <a:gridCol w="1001072">
                  <a:extLst>
                    <a:ext uri="{9D8B030D-6E8A-4147-A177-3AD203B41FA5}">
                      <a16:colId xmlns:a16="http://schemas.microsoft.com/office/drawing/2014/main" val="1624030134"/>
                    </a:ext>
                  </a:extLst>
                </a:gridCol>
              </a:tblGrid>
              <a:tr h="2046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Retail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Contract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2568640"/>
                  </a:ext>
                </a:extLst>
              </a:tr>
              <a:tr h="204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Shipping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01STBDART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01STADVART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5574174"/>
                  </a:ext>
                </a:extLst>
              </a:tr>
              <a:tr h="204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 Sales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01TBDART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01STINVART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436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6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425</Words>
  <Application>Microsoft Office PowerPoint</Application>
  <PresentationFormat>Widescreen</PresentationFormat>
  <Paragraphs>141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 3</vt:lpstr>
      <vt:lpstr>Facet</vt:lpstr>
      <vt:lpstr>Consignment Process</vt:lpstr>
      <vt:lpstr>Agenda</vt:lpstr>
      <vt:lpstr>Agenda</vt:lpstr>
      <vt:lpstr>Overview</vt:lpstr>
      <vt:lpstr>Agenda</vt:lpstr>
      <vt:lpstr>Agenda</vt:lpstr>
      <vt:lpstr>Setups</vt:lpstr>
      <vt:lpstr>Setups: Locations</vt:lpstr>
      <vt:lpstr>Setups: Customers</vt:lpstr>
      <vt:lpstr>Setups: Pricing</vt:lpstr>
      <vt:lpstr>Agenda</vt:lpstr>
      <vt:lpstr>Agenda</vt:lpstr>
      <vt:lpstr>Agenda</vt:lpstr>
      <vt:lpstr>Consignment Process: General</vt:lpstr>
      <vt:lpstr>Consignment Process: General</vt:lpstr>
      <vt:lpstr>Consignment Process: General</vt:lpstr>
      <vt:lpstr>Consignment Process: General</vt:lpstr>
      <vt:lpstr>Consignment Process: General</vt:lpstr>
      <vt:lpstr>Consignment Process: General</vt:lpstr>
      <vt:lpstr>Consignment Process: General</vt:lpstr>
      <vt:lpstr>Consignment Process: General</vt:lpstr>
      <vt:lpstr>Consignment Process: General</vt:lpstr>
      <vt:lpstr>Agenda</vt:lpstr>
      <vt:lpstr>Agenda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Consignment Process: Staples Canada</vt:lpstr>
      <vt:lpstr>Agenda</vt:lpstr>
      <vt:lpstr>Agenda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2022-03-31T16:13:34Z</dcterms:created>
  <dcterms:modified xsi:type="dcterms:W3CDTF">2022-07-11T17:26:10Z</dcterms:modified>
</cp:coreProperties>
</file>