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1" r:id="rId4"/>
    <p:sldId id="257" r:id="rId5"/>
    <p:sldId id="259" r:id="rId6"/>
    <p:sldId id="260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A33"/>
    <a:srgbClr val="C4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DA77-41C2-48E0-BB41-93E48AF446D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0634-20A2-45AB-BCA7-47C3DCAA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5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DA77-41C2-48E0-BB41-93E48AF446D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0634-20A2-45AB-BCA7-47C3DCAA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7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DA77-41C2-48E0-BB41-93E48AF446D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0634-20A2-45AB-BCA7-47C3DCAA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2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DA77-41C2-48E0-BB41-93E48AF446D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0634-20A2-45AB-BCA7-47C3DCAA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9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DA77-41C2-48E0-BB41-93E48AF446D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0634-20A2-45AB-BCA7-47C3DCAA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3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DA77-41C2-48E0-BB41-93E48AF446D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0634-20A2-45AB-BCA7-47C3DCAA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DA77-41C2-48E0-BB41-93E48AF446D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0634-20A2-45AB-BCA7-47C3DCAA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3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DA77-41C2-48E0-BB41-93E48AF446D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0634-20A2-45AB-BCA7-47C3DCAA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8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DA77-41C2-48E0-BB41-93E48AF446D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0634-20A2-45AB-BCA7-47C3DCAA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4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DA77-41C2-48E0-BB41-93E48AF446D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0634-20A2-45AB-BCA7-47C3DCAA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3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DA77-41C2-48E0-BB41-93E48AF446D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0634-20A2-45AB-BCA7-47C3DCAA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7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7DA77-41C2-48E0-BB41-93E48AF446D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70634-20A2-45AB-BCA7-47C3DCAA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4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4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4D600"/>
                </a:solidFill>
                <a:latin typeface="Montserrat" panose="00000500000000000000" pitchFamily="50" charset="0"/>
              </a:rPr>
              <a:t>Measuring Guide for Mercury Tactical Bags </a:t>
            </a:r>
            <a:endParaRPr lang="en-US" dirty="0">
              <a:solidFill>
                <a:srgbClr val="C4D600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4F4A33"/>
                </a:solidFill>
                <a:latin typeface="Montserrat" panose="00000500000000000000" pitchFamily="50" charset="0"/>
              </a:rPr>
              <a:t>How to measure a backpack</a:t>
            </a:r>
            <a:endParaRPr lang="en-US" sz="3500" dirty="0">
              <a:solidFill>
                <a:srgbClr val="4F4A33"/>
              </a:solidFill>
              <a:latin typeface="Montserrat" panose="000005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28117" r="7777" b="8548"/>
          <a:stretch/>
        </p:blipFill>
        <p:spPr>
          <a:xfrm>
            <a:off x="1215483" y="1969543"/>
            <a:ext cx="2453268" cy="260245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514600" y="2074130"/>
            <a:ext cx="27878" cy="235290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2" b="24604"/>
          <a:stretch/>
        </p:blipFill>
        <p:spPr>
          <a:xfrm rot="10800000">
            <a:off x="6801315" y="1766121"/>
            <a:ext cx="3429000" cy="258150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7705493" y="3751036"/>
            <a:ext cx="1711712" cy="3902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73098" y="5072456"/>
            <a:ext cx="21075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4F4A33"/>
                </a:solidFill>
                <a:latin typeface="Montserrat" panose="00000500000000000000" pitchFamily="50" charset="0"/>
              </a:rPr>
              <a:t>Lay flat and measure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4F4A33"/>
                </a:solidFill>
                <a:latin typeface="Montserrat" panose="00000500000000000000" pitchFamily="50" charset="0"/>
              </a:rPr>
              <a:t>Include the top handle for bags with a structured handle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9276" y="4771823"/>
            <a:ext cx="21075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4F4A33"/>
                </a:solidFill>
                <a:latin typeface="Montserrat" panose="00000500000000000000" pitchFamily="50" charset="0"/>
              </a:rPr>
              <a:t>Measure the width along the widest part of the bag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4F4A33"/>
                </a:solidFill>
                <a:latin typeface="Montserrat" panose="00000500000000000000" pitchFamily="50" charset="0"/>
              </a:rPr>
              <a:t>For backpacks, this will be at the bottom of the bag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94608" y="4749291"/>
            <a:ext cx="8475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 smtClean="0">
                <a:solidFill>
                  <a:srgbClr val="4F4A33"/>
                </a:solidFill>
                <a:latin typeface="Montserrat" panose="00000500000000000000" pitchFamily="50" charset="0"/>
              </a:rPr>
              <a:t>Height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17339" y="4448658"/>
            <a:ext cx="8475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 smtClean="0">
                <a:solidFill>
                  <a:srgbClr val="4F4A33"/>
                </a:solidFill>
                <a:latin typeface="Montserrat" panose="00000500000000000000" pitchFamily="50" charset="0"/>
              </a:rPr>
              <a:t>Width</a:t>
            </a:r>
          </a:p>
        </p:txBody>
      </p:sp>
    </p:spTree>
    <p:extLst>
      <p:ext uri="{BB962C8B-B14F-4D97-AF65-F5344CB8AC3E}">
        <p14:creationId xmlns:p14="http://schemas.microsoft.com/office/powerpoint/2010/main" val="26432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96967" y="2719384"/>
            <a:ext cx="3224205" cy="2418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3"/>
          <a:stretch/>
        </p:blipFill>
        <p:spPr>
          <a:xfrm rot="5400000">
            <a:off x="7964556" y="2592582"/>
            <a:ext cx="3092251" cy="253057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15975" y="427038"/>
            <a:ext cx="10515600" cy="1325562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4F4A33"/>
                </a:solidFill>
                <a:latin typeface="Montserrat" panose="00000500000000000000" pitchFamily="50" charset="0"/>
              </a:rPr>
              <a:t>How to measure a backpack cont’d</a:t>
            </a:r>
            <a:endParaRPr lang="en-US" sz="3500" dirty="0">
              <a:solidFill>
                <a:srgbClr val="4F4A33"/>
              </a:solidFill>
              <a:latin typeface="Montserrat" panose="00000500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928" y="3130354"/>
            <a:ext cx="210758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4F4A33"/>
                </a:solidFill>
                <a:latin typeface="Montserrat" panose="00000500000000000000" pitchFamily="50" charset="0"/>
              </a:rPr>
              <a:t>Holding the bag on it’s side, stretch taut, and measure from the back seam to the seam of the front pocket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5975" y="2807189"/>
            <a:ext cx="8475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 smtClean="0">
                <a:solidFill>
                  <a:srgbClr val="4F4A33"/>
                </a:solidFill>
                <a:latin typeface="Montserrat" panose="00000500000000000000" pitchFamily="50" charset="0"/>
              </a:rPr>
              <a:t>Depth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06187" y="3763537"/>
            <a:ext cx="1994052" cy="9433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04474" y="3130354"/>
            <a:ext cx="21075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4F4A33"/>
                </a:solidFill>
                <a:latin typeface="Montserrat" panose="00000500000000000000" pitchFamily="50" charset="0"/>
              </a:rPr>
              <a:t>Unzip the expansion, hold the bag on it’s side, stretch taut, and measure from the front seam to the back seam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3521" y="2807189"/>
            <a:ext cx="12162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 smtClean="0">
                <a:solidFill>
                  <a:srgbClr val="4F4A33"/>
                </a:solidFill>
                <a:latin typeface="Montserrat" panose="00000500000000000000" pitchFamily="50" charset="0"/>
              </a:rPr>
              <a:t>Expansion</a:t>
            </a:r>
          </a:p>
        </p:txBody>
      </p:sp>
    </p:spTree>
    <p:extLst>
      <p:ext uri="{BB962C8B-B14F-4D97-AF65-F5344CB8AC3E}">
        <p14:creationId xmlns:p14="http://schemas.microsoft.com/office/powerpoint/2010/main" val="2931591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4F4A33"/>
                </a:solidFill>
                <a:latin typeface="Montserrat" panose="00000500000000000000" pitchFamily="50" charset="0"/>
              </a:rPr>
              <a:t>How</a:t>
            </a:r>
            <a:r>
              <a:rPr lang="en-US" sz="3500" dirty="0" smtClean="0">
                <a:solidFill>
                  <a:srgbClr val="4F4A33"/>
                </a:solidFill>
              </a:rPr>
              <a:t> </a:t>
            </a:r>
            <a:r>
              <a:rPr lang="en-US" sz="3500" dirty="0">
                <a:solidFill>
                  <a:srgbClr val="4F4A33"/>
                </a:solidFill>
                <a:latin typeface="Montserrat" panose="00000500000000000000" pitchFamily="50" charset="0"/>
              </a:rPr>
              <a:t>to measure a Hydration Pack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16303" y="1977262"/>
            <a:ext cx="3749185" cy="281188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362" r="15174"/>
          <a:stretch/>
        </p:blipFill>
        <p:spPr>
          <a:xfrm>
            <a:off x="2683727" y="1603401"/>
            <a:ext cx="2439804" cy="3749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92" y="2199227"/>
            <a:ext cx="210758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F4A33"/>
                </a:solidFill>
                <a:latin typeface="Montserrat" panose="00000500000000000000" pitchFamily="50" charset="0"/>
              </a:rPr>
              <a:t>Measure flat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F4A33"/>
                </a:solidFill>
                <a:latin typeface="Montserrat" panose="00000500000000000000" pitchFamily="50" charset="0"/>
              </a:rPr>
              <a:t>Measure from the bottom of the bag to the top of the structured backpack straps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9155" y="2199227"/>
            <a:ext cx="210758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rgbClr val="4F4A33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Holding the bag on it’s side, stretch taut, and measure from the back seam to the seam of the front pocket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1876062"/>
            <a:ext cx="8475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 smtClean="0">
                <a:solidFill>
                  <a:srgbClr val="4F4A33"/>
                </a:solidFill>
                <a:latin typeface="Montserrat" panose="00000500000000000000" pitchFamily="50" charset="0"/>
              </a:rPr>
              <a:t>Height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5182" y="1876062"/>
            <a:ext cx="8475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>
                <a:solidFill>
                  <a:srgbClr val="4F4A33"/>
                </a:solidFill>
                <a:latin typeface="Montserrat" panose="00000500000000000000" pitchFamily="50" charset="0"/>
              </a:rPr>
              <a:t>Depth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29000" y="2156573"/>
            <a:ext cx="22302" cy="287820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764858" y="3824870"/>
            <a:ext cx="903249" cy="3345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483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dirty="0">
                <a:solidFill>
                  <a:srgbClr val="4F4A33"/>
                </a:solidFill>
                <a:latin typeface="Montserrat" panose="00000500000000000000" pitchFamily="50" charset="0"/>
              </a:rPr>
              <a:t>How to measure unstructured bags- Square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6024"/>
            <a:ext cx="10515600" cy="1179810"/>
          </a:xfrm>
        </p:spPr>
        <p:txBody>
          <a:bodyPr wrap="square">
            <a:spAutoFit/>
          </a:bodyPr>
          <a:lstStyle/>
          <a:p>
            <a:pPr marL="285750" indent="-285750"/>
            <a:r>
              <a:rPr lang="en-US" sz="1500" dirty="0">
                <a:solidFill>
                  <a:srgbClr val="4F4A33"/>
                </a:solidFill>
                <a:latin typeface="Montserrat" panose="00000500000000000000" pitchFamily="50" charset="0"/>
              </a:rPr>
              <a:t>Square and rectangular bags should be measured flat. </a:t>
            </a:r>
          </a:p>
          <a:p>
            <a:pPr marL="285750" indent="-285750"/>
            <a:r>
              <a:rPr lang="en-US" sz="1500" dirty="0">
                <a:solidFill>
                  <a:srgbClr val="4F4A33"/>
                </a:solidFill>
                <a:latin typeface="Montserrat" panose="00000500000000000000" pitchFamily="50" charset="0"/>
              </a:rPr>
              <a:t>Examples:</a:t>
            </a:r>
          </a:p>
          <a:p>
            <a:pPr marL="285750" lvl="1" indent="-285750"/>
            <a:r>
              <a:rPr lang="en-US" sz="1500" dirty="0">
                <a:solidFill>
                  <a:srgbClr val="4F4A33"/>
                </a:solidFill>
                <a:latin typeface="Montserrat" panose="00000500000000000000" pitchFamily="50" charset="0"/>
              </a:rPr>
              <a:t>Kit Bag</a:t>
            </a:r>
          </a:p>
          <a:p>
            <a:pPr marL="285750" lvl="1" indent="-285750"/>
            <a:r>
              <a:rPr lang="en-US" sz="1500" dirty="0">
                <a:solidFill>
                  <a:srgbClr val="4F4A33"/>
                </a:solidFill>
                <a:latin typeface="Montserrat" panose="00000500000000000000" pitchFamily="50" charset="0"/>
              </a:rPr>
              <a:t>War Bag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5" r="30741" b="13333"/>
          <a:stretch/>
        </p:blipFill>
        <p:spPr>
          <a:xfrm rot="16200000">
            <a:off x="8506314" y="2275016"/>
            <a:ext cx="1825779" cy="2880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9133" b="16211"/>
          <a:stretch/>
        </p:blipFill>
        <p:spPr>
          <a:xfrm rot="5400000">
            <a:off x="1941494" y="3655157"/>
            <a:ext cx="3116764" cy="22158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78964" y="5023206"/>
            <a:ext cx="210758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rgbClr val="4F4A33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Stretch taut and measure the width along the bottom of the bag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7448" y="3852605"/>
            <a:ext cx="21075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rgbClr val="4F4A33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Stretch taut and measure seam to seam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8003" y="3517049"/>
            <a:ext cx="10101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>
                <a:solidFill>
                  <a:srgbClr val="4F4A33"/>
                </a:solidFill>
                <a:latin typeface="Montserrat" panose="00000500000000000000" pitchFamily="50" charset="0"/>
              </a:rPr>
              <a:t>Depth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04171" y="4811752"/>
            <a:ext cx="1416205" cy="1115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334215" y="3362093"/>
            <a:ext cx="78058" cy="271346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28823" y="3524474"/>
            <a:ext cx="8475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" b="1" u="sng">
                <a:solidFill>
                  <a:srgbClr val="4F4A33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Height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84993" y="3843315"/>
            <a:ext cx="21075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rgbClr val="4F4A33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Stretch taut and measure seam to seam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74463" y="4768373"/>
            <a:ext cx="8475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>
                <a:solidFill>
                  <a:srgbClr val="4F4A33"/>
                </a:solidFill>
                <a:latin typeface="Montserrat" panose="00000500000000000000" pitchFamily="50" charset="0"/>
              </a:rPr>
              <a:t>Width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8211289" y="3649169"/>
            <a:ext cx="2447693" cy="6608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51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6075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dirty="0">
                <a:solidFill>
                  <a:srgbClr val="4F4A33"/>
                </a:solidFill>
                <a:latin typeface="Montserrat" panose="00000500000000000000" pitchFamily="50" charset="0"/>
              </a:rPr>
              <a:t>How to measure unstructured bags- Other shapes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5" r="30741" b="13333"/>
          <a:stretch/>
        </p:blipFill>
        <p:spPr>
          <a:xfrm rot="16200000">
            <a:off x="8390810" y="2069607"/>
            <a:ext cx="1825779" cy="2880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63460" y="4808574"/>
            <a:ext cx="21075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rgbClr val="4F4A33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Lay flat, stretch taut, and measure the width along the bottom of the bag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7448" y="3852605"/>
            <a:ext cx="160020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rgbClr val="4F4A33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Stretch taut and measure seam to seam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8003" y="3517049"/>
            <a:ext cx="8479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>
                <a:solidFill>
                  <a:srgbClr val="4F4A33"/>
                </a:solidFill>
                <a:latin typeface="Montserrat" panose="00000500000000000000" pitchFamily="50" charset="0"/>
              </a:rPr>
              <a:t>Depth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45918" y="3524474"/>
            <a:ext cx="8475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>
                <a:solidFill>
                  <a:srgbClr val="4F4A33"/>
                </a:solidFill>
                <a:latin typeface="Montserrat" panose="00000500000000000000" pitchFamily="50" charset="0"/>
              </a:rPr>
              <a:t>Height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24389" y="3862375"/>
            <a:ext cx="21075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rgbClr val="4F4A33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Stretch taut and measure seam to seam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58959" y="4553741"/>
            <a:ext cx="8475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>
                <a:solidFill>
                  <a:srgbClr val="4F4A33"/>
                </a:solidFill>
                <a:latin typeface="Montserrat" panose="00000500000000000000" pitchFamily="50" charset="0"/>
              </a:rPr>
              <a:t>Width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071599" y="3509846"/>
            <a:ext cx="2460728" cy="4921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6"/>
          <a:stretch/>
        </p:blipFill>
        <p:spPr>
          <a:xfrm>
            <a:off x="1936599" y="2932189"/>
            <a:ext cx="2748311" cy="3028796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2938348" y="3509846"/>
            <a:ext cx="234174" cy="214221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347332" y="4580955"/>
            <a:ext cx="2046248" cy="18061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23690" y="1363304"/>
            <a:ext cx="6939769" cy="9079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F4A33"/>
                </a:solidFill>
                <a:latin typeface="Montserrat" panose="00000500000000000000" pitchFamily="50" charset="0"/>
              </a:rPr>
              <a:t>On bags that are not square or rectangle follow these guidelines.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F4A33"/>
                </a:solidFill>
                <a:latin typeface="Montserrat" panose="00000500000000000000" pitchFamily="50" charset="0"/>
              </a:rPr>
              <a:t>Examples:</a:t>
            </a:r>
          </a:p>
          <a:p>
            <a:pPr marL="285750" lvl="1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F4A33"/>
                </a:solidFill>
                <a:latin typeface="Montserrat" panose="00000500000000000000" pitchFamily="50" charset="0"/>
              </a:rPr>
              <a:t>Giant Duffel Backpack</a:t>
            </a:r>
          </a:p>
        </p:txBody>
      </p:sp>
    </p:spTree>
    <p:extLst>
      <p:ext uri="{BB962C8B-B14F-4D97-AF65-F5344CB8AC3E}">
        <p14:creationId xmlns:p14="http://schemas.microsoft.com/office/powerpoint/2010/main" val="1113368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dirty="0">
                <a:solidFill>
                  <a:srgbClr val="4F4A33"/>
                </a:solidFill>
                <a:latin typeface="Montserrat" panose="00000500000000000000" pitchFamily="50" charset="0"/>
              </a:rPr>
              <a:t>How to measure a structured duffel</a:t>
            </a:r>
          </a:p>
        </p:txBody>
      </p:sp>
      <p:sp>
        <p:nvSpPr>
          <p:cNvPr id="4" name="Rectangle 3"/>
          <p:cNvSpPr/>
          <p:nvPr/>
        </p:nvSpPr>
        <p:spPr>
          <a:xfrm>
            <a:off x="923690" y="1363304"/>
            <a:ext cx="76716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F4A33"/>
                </a:solidFill>
                <a:latin typeface="Montserrat" panose="00000500000000000000" pitchFamily="50" charset="0"/>
              </a:rPr>
              <a:t>If bag has dividers, put them in place to help hold the shape of the bag</a:t>
            </a:r>
          </a:p>
          <a:p>
            <a:pPr lvl="1" indent="-285750">
              <a:buFont typeface="Arial" panose="020B0604020202020204" pitchFamily="34" charset="0"/>
              <a:buChar char="•"/>
            </a:pPr>
            <a:endParaRPr lang="en-US" sz="1500" dirty="0" smtClean="0">
              <a:solidFill>
                <a:srgbClr val="4F4A33"/>
              </a:solidFill>
              <a:latin typeface="Montserrat" panose="00000500000000000000" pitchFamily="50" charset="0"/>
            </a:endParaRP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4F4A33"/>
                </a:solidFill>
                <a:latin typeface="Montserrat" panose="00000500000000000000" pitchFamily="50" charset="0"/>
              </a:rPr>
              <a:t>Examples</a:t>
            </a:r>
            <a:r>
              <a:rPr lang="en-US" sz="1500" dirty="0">
                <a:solidFill>
                  <a:srgbClr val="4F4A33"/>
                </a:solidFill>
                <a:latin typeface="Montserrat" panose="00000500000000000000" pitchFamily="50" charset="0"/>
              </a:rPr>
              <a:t>:</a:t>
            </a:r>
          </a:p>
          <a:p>
            <a:pPr lvl="1"/>
            <a:r>
              <a:rPr lang="en-US" sz="1500" dirty="0">
                <a:solidFill>
                  <a:srgbClr val="4F4A33"/>
                </a:solidFill>
                <a:latin typeface="Montserrat" panose="00000500000000000000" pitchFamily="50" charset="0"/>
              </a:rPr>
              <a:t>Mini Monster</a:t>
            </a:r>
          </a:p>
          <a:p>
            <a:pPr lvl="1"/>
            <a:r>
              <a:rPr lang="en-US" sz="1500" dirty="0">
                <a:solidFill>
                  <a:srgbClr val="4F4A33"/>
                </a:solidFill>
                <a:latin typeface="Montserrat" panose="00000500000000000000" pitchFamily="50" charset="0"/>
              </a:rPr>
              <a:t>Monster</a:t>
            </a:r>
          </a:p>
          <a:p>
            <a:pPr lvl="1"/>
            <a:r>
              <a:rPr lang="en-US" sz="1500" dirty="0">
                <a:solidFill>
                  <a:srgbClr val="4F4A33"/>
                </a:solidFill>
                <a:latin typeface="Montserrat" panose="00000500000000000000" pitchFamily="50" charset="0"/>
              </a:rPr>
              <a:t>Campaign Deployment Pack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3649" b="31369"/>
          <a:stretch/>
        </p:blipFill>
        <p:spPr>
          <a:xfrm>
            <a:off x="1126155" y="2875626"/>
            <a:ext cx="3157088" cy="2938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5" r="14527"/>
          <a:stretch/>
        </p:blipFill>
        <p:spPr>
          <a:xfrm rot="5400000">
            <a:off x="6705759" y="2880078"/>
            <a:ext cx="2938031" cy="2929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09059" y="3120213"/>
            <a:ext cx="8475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>
                <a:solidFill>
                  <a:srgbClr val="4F4A33"/>
                </a:solidFill>
                <a:latin typeface="Montserrat" panose="00000500000000000000" pitchFamily="50" charset="0"/>
              </a:rPr>
              <a:t>Height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36291" y="3443378"/>
            <a:ext cx="210758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rgbClr val="4F4A33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For bags with wheels, do not measure height from the side with the wheels.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59588" y="2580503"/>
            <a:ext cx="21075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rgbClr val="4F4A33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Instead, hold the bag taut, and measure from the bottom seem to the top seam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152472" y="3120213"/>
            <a:ext cx="22302" cy="253057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765812" y="3012707"/>
            <a:ext cx="123986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ultiply 16"/>
          <p:cNvSpPr/>
          <p:nvPr/>
        </p:nvSpPr>
        <p:spPr>
          <a:xfrm>
            <a:off x="1386038" y="3359217"/>
            <a:ext cx="2656681" cy="189617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92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dirty="0" smtClean="0">
                <a:solidFill>
                  <a:srgbClr val="4F4A33"/>
                </a:solidFill>
                <a:latin typeface="Montserrat" panose="00000500000000000000" pitchFamily="50" charset="0"/>
              </a:rPr>
              <a:t>How to measure a structured duffel cont’d</a:t>
            </a:r>
            <a:endParaRPr lang="en-US" sz="3500" dirty="0">
              <a:solidFill>
                <a:srgbClr val="4F4A33"/>
              </a:solidFill>
              <a:latin typeface="Montserrat" panose="00000500000000000000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8" r="3091" b="25193"/>
          <a:stretch/>
        </p:blipFill>
        <p:spPr>
          <a:xfrm>
            <a:off x="1111516" y="2675823"/>
            <a:ext cx="4035825" cy="241594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1512105" y="3578376"/>
            <a:ext cx="3435280" cy="1196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11516" y="5495058"/>
            <a:ext cx="210758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rgbClr val="4F4A33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Stretch taut and measure the width along the widest part of the bag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48020" y="5171893"/>
            <a:ext cx="8475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>
                <a:solidFill>
                  <a:srgbClr val="4F4A33"/>
                </a:solidFill>
                <a:latin typeface="Montserrat" panose="00000500000000000000" pitchFamily="50" charset="0"/>
              </a:rPr>
              <a:t>Width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3649" b="31369"/>
          <a:stretch/>
        </p:blipFill>
        <p:spPr>
          <a:xfrm>
            <a:off x="6910938" y="2229792"/>
            <a:ext cx="2945331" cy="274096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144760" y="2304532"/>
            <a:ext cx="9242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>
                <a:solidFill>
                  <a:srgbClr val="4F4A33"/>
                </a:solidFill>
                <a:latin typeface="Montserrat" panose="00000500000000000000" pitchFamily="50" charset="0"/>
              </a:rPr>
              <a:t>Depth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56269" y="2675823"/>
            <a:ext cx="21075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rgbClr val="4F4A33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Stretch taut and measure seam to seam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250671" y="3749513"/>
            <a:ext cx="2124336" cy="11839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38699" y="5495058"/>
            <a:ext cx="210758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rgbClr val="4F4A33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 smtClean="0"/>
              <a:t>Add one inch to each end with a handle to include the handle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883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366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Office Theme</vt:lpstr>
      <vt:lpstr>Measuring Guide for Mercury Tactical Bags </vt:lpstr>
      <vt:lpstr>How to measure a backpack</vt:lpstr>
      <vt:lpstr>How to measure a backpack cont’d</vt:lpstr>
      <vt:lpstr>How to measure a Hydration Pack</vt:lpstr>
      <vt:lpstr>How to measure unstructured bags- Square</vt:lpstr>
      <vt:lpstr>How to measure unstructured bags- Other shapes</vt:lpstr>
      <vt:lpstr>How to measure a structured duffel</vt:lpstr>
      <vt:lpstr>How to measure a structured duffel cont’d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Walters</dc:creator>
  <cp:lastModifiedBy>Katelyn Walters</cp:lastModifiedBy>
  <cp:revision>13</cp:revision>
  <dcterms:created xsi:type="dcterms:W3CDTF">2020-08-10T18:03:19Z</dcterms:created>
  <dcterms:modified xsi:type="dcterms:W3CDTF">2020-08-27T17:08:21Z</dcterms:modified>
</cp:coreProperties>
</file>