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76" r:id="rId3"/>
    <p:sldId id="282" r:id="rId4"/>
    <p:sldId id="257" r:id="rId5"/>
    <p:sldId id="258" r:id="rId6"/>
    <p:sldId id="259" r:id="rId7"/>
    <p:sldId id="280" r:id="rId8"/>
    <p:sldId id="283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2042" autoAdjust="0"/>
  </p:normalViewPr>
  <p:slideViewPr>
    <p:cSldViewPr snapToGrid="0">
      <p:cViewPr varScale="1">
        <p:scale>
          <a:sx n="83" d="100"/>
          <a:sy n="83" d="100"/>
        </p:scale>
        <p:origin x="16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4723E-1015-4AA3-8BEB-A311E39A504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768F6-8E65-4738-852E-0DC5E7267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61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768F6-8E65-4738-852E-0DC5E7267F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40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768F6-8E65-4738-852E-0DC5E7267F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57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768F6-8E65-4738-852E-0DC5E7267F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79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768F6-8E65-4738-852E-0DC5E7267F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27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768F6-8E65-4738-852E-0DC5E7267F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25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768F6-8E65-4738-852E-0DC5E7267F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50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768F6-8E65-4738-852E-0DC5E7267F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95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 bright="70000" contrast="-7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070" y="1039091"/>
            <a:ext cx="11604567" cy="4497185"/>
          </a:xfrm>
        </p:spPr>
        <p:txBody>
          <a:bodyPr/>
          <a:lstStyle/>
          <a:p>
            <a:pPr algn="ctr"/>
            <a:r>
              <a:rPr lang="en-US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br>
              <a:rPr lang="en-US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en-US" sz="4000" b="1" dirty="0" smtClean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POI</a:t>
            </a:r>
            <a:r>
              <a:rPr lang="en-US" sz="5400" b="1" dirty="0" smtClean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en-US" sz="5400" b="1" dirty="0" smtClean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en-US" sz="5400" b="1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en-US" sz="5400" b="1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endParaRPr lang="en-US" sz="4000" dirty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7775" y="3220422"/>
            <a:ext cx="381000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51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Agenda</a:t>
            </a:r>
            <a:endParaRPr lang="en-US" sz="4000" b="1" dirty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1758" y="1627884"/>
            <a:ext cx="9527093" cy="4700727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Introduction to POI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What is POI?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Who has a role?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Why is POI important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How is the score calculated?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Advantus POI 2020 Goals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POI Problem </a:t>
            </a:r>
            <a:r>
              <a:rPr lang="en-US" sz="2200" dirty="0" smtClean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solving</a:t>
            </a:r>
          </a:p>
          <a:p>
            <a:pPr marL="0" indent="0">
              <a:buClrTx/>
              <a:buNone/>
            </a:pPr>
            <a:endParaRPr lang="en-US" sz="2400" dirty="0" smtClean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ClrTx/>
              <a:buNone/>
            </a:pPr>
            <a:endParaRPr lang="en-US" sz="2400" dirty="0" smtClean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ClrTx/>
              <a:buNone/>
            </a:pPr>
            <a:endParaRPr lang="en-US" sz="2400" dirty="0" smtClean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8976" y="130629"/>
            <a:ext cx="1228328" cy="39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43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68442"/>
            <a:ext cx="10050834" cy="1034716"/>
          </a:xfrm>
        </p:spPr>
        <p:txBody>
          <a:bodyPr/>
          <a:lstStyle/>
          <a:p>
            <a:r>
              <a:rPr lang="en-US" sz="3600" dirty="0" smtClean="0">
                <a:solidFill>
                  <a:srgbClr val="00B0F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What is POI?</a:t>
            </a:r>
            <a:endParaRPr lang="en-US" sz="3600" dirty="0">
              <a:solidFill>
                <a:srgbClr val="00B0F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2526"/>
            <a:ext cx="11309684" cy="528587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POI stands for “Perfect Order Index</a:t>
            </a:r>
            <a:r>
              <a:rPr lang="en-US" dirty="0" smtClean="0">
                <a:solidFill>
                  <a:schemeClr val="bg1"/>
                </a:solidFill>
              </a:rPr>
              <a:t>.”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Order </a:t>
            </a:r>
            <a:r>
              <a:rPr lang="en-US" dirty="0">
                <a:solidFill>
                  <a:schemeClr val="bg1"/>
                </a:solidFill>
              </a:rPr>
              <a:t>delivery performance against criteria that retailers and other customers have agreed is important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n </a:t>
            </a:r>
            <a:r>
              <a:rPr lang="en-US" dirty="0">
                <a:solidFill>
                  <a:schemeClr val="bg1"/>
                </a:solidFill>
              </a:rPr>
              <a:t>short, it is an order containing the correct product/service that reaches the correct customer in the correct place at the right time. Therefore, the perfect order consists of: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On-Time: delivery was on time-at the correct time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Complete: order was filled right-correct quantity delivered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Damage-Free: quality-in perfect condition/shipped without any damages or defects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Documentation –  accurate documentation on invoice, packing slip, </a:t>
            </a:r>
            <a:r>
              <a:rPr lang="en-US" dirty="0" err="1">
                <a:solidFill>
                  <a:schemeClr val="bg1"/>
                </a:solidFill>
              </a:rPr>
              <a:t>ASN,etc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 marL="914400" lvl="2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When we successfully pass all of the tests on a particular order, we can confidently say that “we shipped that order </a:t>
            </a:r>
            <a:r>
              <a:rPr lang="en-US" dirty="0" smtClean="0">
                <a:solidFill>
                  <a:schemeClr val="bg1"/>
                </a:solidFill>
              </a:rPr>
              <a:t>perfectly”</a:t>
            </a:r>
            <a:endParaRPr lang="en-US" dirty="0">
              <a:solidFill>
                <a:schemeClr val="bg1"/>
              </a:solidFill>
            </a:endParaRPr>
          </a:p>
          <a:p>
            <a:pPr lvl="3"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1479" y="363316"/>
            <a:ext cx="1225402" cy="40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381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2" descr="https://target.scene7.com/is/image/Target/GUEST_0e7f0cbd-d73d-45a5-84ef-3a3a81148116?wid=488&amp;hei=488&amp;fmt=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4" descr="https://target.scene7.com/is/image/Target/GUEST_0e7f0cbd-d73d-45a5-84ef-3a3a81148116?wid=488&amp;hei=488&amp;fmt=web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4840" y="260518"/>
            <a:ext cx="1225402" cy="402371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13740" y="43803"/>
            <a:ext cx="41521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</a:pPr>
            <a:r>
              <a:rPr lang="en-US" sz="3600" dirty="0" smtClean="0">
                <a:solidFill>
                  <a:srgbClr val="00B0F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Who has a role?</a:t>
            </a:r>
            <a:endParaRPr lang="en-US" sz="3600" dirty="0">
              <a:solidFill>
                <a:srgbClr val="00B0F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755147" y="1308221"/>
            <a:ext cx="9488448" cy="41957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POI is a reflection on nearly every department in Advantus. POI is a group effort and company wide initiative to continually seek “perfection</a:t>
            </a:r>
            <a:r>
              <a:rPr lang="en-US" dirty="0" smtClean="0">
                <a:solidFill>
                  <a:schemeClr val="bg1"/>
                </a:solidFill>
              </a:rPr>
              <a:t>”.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Supply </a:t>
            </a:r>
            <a:r>
              <a:rPr lang="en-US" dirty="0">
                <a:solidFill>
                  <a:schemeClr val="bg1"/>
                </a:solidFill>
              </a:rPr>
              <a:t>Chain, Warehouse, Customer Service, and IT Managers review the data each month with rigor to discuss areas where there are opportunities for improvement.  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Compliance </a:t>
            </a:r>
            <a:r>
              <a:rPr lang="en-US" dirty="0">
                <a:solidFill>
                  <a:schemeClr val="bg1"/>
                </a:solidFill>
              </a:rPr>
              <a:t>leads and coordinates inter-departmental efforts to resolve underlying issues to improve POI.</a:t>
            </a:r>
          </a:p>
        </p:txBody>
      </p:sp>
    </p:spTree>
    <p:extLst>
      <p:ext uri="{BB962C8B-B14F-4D97-AF65-F5344CB8AC3E}">
        <p14:creationId xmlns:p14="http://schemas.microsoft.com/office/powerpoint/2010/main" val="333821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588" y="31726"/>
            <a:ext cx="9404723" cy="443021"/>
          </a:xfrm>
        </p:spPr>
        <p:txBody>
          <a:bodyPr/>
          <a:lstStyle/>
          <a:p>
            <a:r>
              <a:rPr lang="en-US" sz="3600" dirty="0" smtClean="0">
                <a:solidFill>
                  <a:srgbClr val="00B0F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Why is POI important?</a:t>
            </a:r>
            <a:r>
              <a:rPr lang="en-US" sz="4400" dirty="0" smtClean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en-US" sz="4400" dirty="0" smtClean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endParaRPr lang="en-US" sz="3600" dirty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845" y="1496291"/>
            <a:ext cx="11453492" cy="438634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 </a:t>
            </a:r>
            <a:r>
              <a:rPr lang="en-US" dirty="0">
                <a:solidFill>
                  <a:schemeClr val="bg1"/>
                </a:solidFill>
              </a:rPr>
              <a:t>today’s instant gratification world, consumers expect to order online and wake up the next morning to the box on the porch. 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POI performance is a strong predictor of the health of a business as well as customer satisfaction.  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It </a:t>
            </a:r>
            <a:r>
              <a:rPr lang="en-US" dirty="0">
                <a:solidFill>
                  <a:schemeClr val="bg1"/>
                </a:solidFill>
              </a:rPr>
              <a:t>doesn’t matter if an order arrives to a customer on time if all the parts of the order aren’t there or if something is broken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marL="457200" lvl="1" indent="0"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While </a:t>
            </a:r>
            <a:r>
              <a:rPr lang="en-US" b="1" dirty="0">
                <a:solidFill>
                  <a:schemeClr val="bg1"/>
                </a:solidFill>
              </a:rPr>
              <a:t>absolute perfection is elusive, striving for perfection is what separates the winners from the losers.  Therefore, achieving perfect order index may be possible!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7009" y="253237"/>
            <a:ext cx="1228328" cy="39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2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404723" cy="1345528"/>
          </a:xfrm>
        </p:spPr>
        <p:txBody>
          <a:bodyPr/>
          <a:lstStyle/>
          <a:p>
            <a:r>
              <a:rPr lang="en-US" sz="3600" dirty="0" smtClean="0">
                <a:solidFill>
                  <a:srgbClr val="00B0F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How is the score calculated</a:t>
            </a:r>
            <a:r>
              <a:rPr lang="en-US" sz="3600" dirty="0" smtClean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?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02" y="1345529"/>
            <a:ext cx="11579289" cy="2825256"/>
          </a:xfrm>
        </p:spPr>
        <p:txBody>
          <a:bodyPr/>
          <a:lstStyle/>
          <a:p>
            <a:pPr marL="0" indent="0">
              <a:buClrTx/>
              <a:buNone/>
            </a:pPr>
            <a:r>
              <a:rPr lang="en-US" dirty="0">
                <a:solidFill>
                  <a:schemeClr val="bg1"/>
                </a:solidFill>
              </a:rPr>
              <a:t>POI is calculated by multiplying the results of the 4 individual metrics together:  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ClrTx/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ClrTx/>
              <a:buNone/>
            </a:pPr>
            <a:r>
              <a:rPr lang="en-US" i="1" dirty="0" smtClean="0">
                <a:solidFill>
                  <a:schemeClr val="bg1"/>
                </a:solidFill>
              </a:rPr>
              <a:t>(Percentage </a:t>
            </a:r>
            <a:r>
              <a:rPr lang="en-US" i="1" dirty="0">
                <a:solidFill>
                  <a:schemeClr val="bg1"/>
                </a:solidFill>
              </a:rPr>
              <a:t>of orders delivered complete</a:t>
            </a:r>
            <a:r>
              <a:rPr lang="en-US" b="1" i="1" dirty="0">
                <a:solidFill>
                  <a:schemeClr val="bg1"/>
                </a:solidFill>
              </a:rPr>
              <a:t> X </a:t>
            </a:r>
            <a:r>
              <a:rPr lang="en-US" i="1" dirty="0">
                <a:solidFill>
                  <a:schemeClr val="bg1"/>
                </a:solidFill>
              </a:rPr>
              <a:t>percentage of orders delivered on time </a:t>
            </a:r>
            <a:r>
              <a:rPr lang="en-US" b="1" i="1" dirty="0">
                <a:solidFill>
                  <a:schemeClr val="bg1"/>
                </a:solidFill>
              </a:rPr>
              <a:t>X</a:t>
            </a:r>
            <a:r>
              <a:rPr lang="en-US" i="1" dirty="0">
                <a:solidFill>
                  <a:schemeClr val="bg1"/>
                </a:solidFill>
              </a:rPr>
              <a:t> percentage of orders received damage-free </a:t>
            </a:r>
            <a:r>
              <a:rPr lang="en-US" b="1" i="1" dirty="0">
                <a:solidFill>
                  <a:schemeClr val="bg1"/>
                </a:solidFill>
              </a:rPr>
              <a:t>X</a:t>
            </a:r>
            <a:r>
              <a:rPr lang="en-US" i="1" dirty="0">
                <a:solidFill>
                  <a:schemeClr val="bg1"/>
                </a:solidFill>
              </a:rPr>
              <a:t> percentage of orders with correct </a:t>
            </a:r>
            <a:r>
              <a:rPr lang="en-US" i="1" dirty="0" smtClean="0">
                <a:solidFill>
                  <a:schemeClr val="bg1"/>
                </a:solidFill>
              </a:rPr>
              <a:t>documentation) X 100</a:t>
            </a:r>
          </a:p>
          <a:p>
            <a:pPr marL="0" indent="0">
              <a:buClrTx/>
              <a:buNone/>
            </a:pPr>
            <a:endParaRPr lang="en-US" sz="1600" i="1" dirty="0" smtClean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ClrTx/>
              <a:buNone/>
            </a:pPr>
            <a:r>
              <a:rPr lang="en-US" sz="1600" i="1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1600" i="1" dirty="0" smtClean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                      Example: 99.52 % X 94.24 % X  98.28 % X 99.94 % = X 100</a:t>
            </a:r>
            <a:endParaRPr lang="en-US" sz="1600" i="1" dirty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ClrTx/>
              <a:buNone/>
            </a:pPr>
            <a:endParaRPr lang="en-US" sz="2000" dirty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5000" y="253237"/>
            <a:ext cx="1228328" cy="3989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5338" y="4439589"/>
            <a:ext cx="4734046" cy="15135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b="4477"/>
          <a:stretch/>
        </p:blipFill>
        <p:spPr>
          <a:xfrm>
            <a:off x="7428150" y="3111853"/>
            <a:ext cx="3077962" cy="2536594"/>
          </a:xfrm>
          <a:prstGeom prst="rect">
            <a:avLst/>
          </a:prstGeom>
        </p:spPr>
      </p:pic>
      <p:sp>
        <p:nvSpPr>
          <p:cNvPr id="6" name="Left Arrow 5"/>
          <p:cNvSpPr/>
          <p:nvPr/>
        </p:nvSpPr>
        <p:spPr>
          <a:xfrm>
            <a:off x="9720123" y="3605369"/>
            <a:ext cx="1064878" cy="45734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8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18882"/>
          </a:xfrm>
        </p:spPr>
        <p:txBody>
          <a:bodyPr/>
          <a:lstStyle/>
          <a:p>
            <a:r>
              <a:rPr lang="en-US" sz="3600" dirty="0" smtClean="0">
                <a:solidFill>
                  <a:srgbClr val="00B0F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Advantus POI 2020 Goals</a:t>
            </a:r>
            <a:endParaRPr lang="en-US" sz="36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497" y="1371600"/>
            <a:ext cx="10425566" cy="5079076"/>
          </a:xfrm>
        </p:spPr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1479" y="363316"/>
            <a:ext cx="1225402" cy="402371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654881"/>
              </p:ext>
            </p:extLst>
          </p:nvPr>
        </p:nvGraphicFramePr>
        <p:xfrm>
          <a:off x="1331090" y="1977513"/>
          <a:ext cx="10122974" cy="2941726"/>
        </p:xfrm>
        <a:graphic>
          <a:graphicData uri="http://schemas.openxmlformats.org/drawingml/2006/table">
            <a:tbl>
              <a:tblPr/>
              <a:tblGrid>
                <a:gridCol w="2534406">
                  <a:extLst>
                    <a:ext uri="{9D8B030D-6E8A-4147-A177-3AD203B41FA5}">
                      <a16:colId xmlns:a16="http://schemas.microsoft.com/office/drawing/2014/main" val="2901950385"/>
                    </a:ext>
                  </a:extLst>
                </a:gridCol>
                <a:gridCol w="2358609">
                  <a:extLst>
                    <a:ext uri="{9D8B030D-6E8A-4147-A177-3AD203B41FA5}">
                      <a16:colId xmlns:a16="http://schemas.microsoft.com/office/drawing/2014/main" val="4105914074"/>
                    </a:ext>
                  </a:extLst>
                </a:gridCol>
                <a:gridCol w="937584">
                  <a:extLst>
                    <a:ext uri="{9D8B030D-6E8A-4147-A177-3AD203B41FA5}">
                      <a16:colId xmlns:a16="http://schemas.microsoft.com/office/drawing/2014/main" val="2607774264"/>
                    </a:ext>
                  </a:extLst>
                </a:gridCol>
                <a:gridCol w="2812751">
                  <a:extLst>
                    <a:ext uri="{9D8B030D-6E8A-4147-A177-3AD203B41FA5}">
                      <a16:colId xmlns:a16="http://schemas.microsoft.com/office/drawing/2014/main" val="4268042355"/>
                    </a:ext>
                  </a:extLst>
                </a:gridCol>
                <a:gridCol w="1479624">
                  <a:extLst>
                    <a:ext uri="{9D8B030D-6E8A-4147-A177-3AD203B41FA5}">
                      <a16:colId xmlns:a16="http://schemas.microsoft.com/office/drawing/2014/main" val="1120325593"/>
                    </a:ext>
                  </a:extLst>
                </a:gridCol>
              </a:tblGrid>
              <a:tr h="82888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 POI Goals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Pre/Post Netsuite/Advantus 2.0 Implementation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 POI Goals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During Netsuite Advantus 2.0 Implementation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430490"/>
                  </a:ext>
                </a:extLst>
              </a:tr>
              <a:tr h="3413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On-Time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On-Time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574943"/>
                  </a:ext>
                </a:extLst>
              </a:tr>
              <a:tr h="3413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Complete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Complete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1606250"/>
                  </a:ext>
                </a:extLst>
              </a:tr>
              <a:tr h="3413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Damage Free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Damage Free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101971"/>
                  </a:ext>
                </a:extLst>
              </a:tr>
              <a:tr h="7476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Accurate Documentation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Accurate Documentation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8795860"/>
                  </a:ext>
                </a:extLst>
              </a:tr>
              <a:tr h="3413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POI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POI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450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730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00B0F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POI Problem </a:t>
            </a:r>
            <a:r>
              <a:rPr lang="en-US" sz="3600" dirty="0">
                <a:solidFill>
                  <a:srgbClr val="00B0F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280" y="1192192"/>
            <a:ext cx="11200576" cy="544010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Instinct </a:t>
            </a:r>
            <a:r>
              <a:rPr lang="en-US" dirty="0">
                <a:solidFill>
                  <a:schemeClr val="bg1"/>
                </a:solidFill>
              </a:rPr>
              <a:t>drives one to apologize when something goes wrong; however, customers (internal and external) want more.  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Most </a:t>
            </a:r>
            <a:r>
              <a:rPr lang="en-US" dirty="0">
                <a:solidFill>
                  <a:schemeClr val="bg1"/>
                </a:solidFill>
              </a:rPr>
              <a:t>care less about the apology and more about how </a:t>
            </a:r>
            <a:r>
              <a:rPr lang="en-US" b="1" dirty="0">
                <a:solidFill>
                  <a:schemeClr val="bg1"/>
                </a:solidFill>
              </a:rPr>
              <a:t>quickly and effectively </a:t>
            </a:r>
            <a:r>
              <a:rPr lang="en-US" dirty="0">
                <a:solidFill>
                  <a:schemeClr val="bg1"/>
                </a:solidFill>
              </a:rPr>
              <a:t>options and solutions are presented.  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Basic </a:t>
            </a:r>
            <a:r>
              <a:rPr lang="en-US" b="1" dirty="0">
                <a:solidFill>
                  <a:schemeClr val="bg1"/>
                </a:solidFill>
              </a:rPr>
              <a:t>Steps of Problem Solving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Define the </a:t>
            </a:r>
            <a:r>
              <a:rPr lang="en-US" dirty="0" smtClean="0">
                <a:solidFill>
                  <a:schemeClr val="bg1"/>
                </a:solidFill>
              </a:rPr>
              <a:t>problem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Scope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Measure/Quantify the </a:t>
            </a:r>
            <a:r>
              <a:rPr lang="en-US" dirty="0" smtClean="0">
                <a:solidFill>
                  <a:schemeClr val="bg1"/>
                </a:solidFill>
              </a:rPr>
              <a:t>problem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cale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Analyze the cause/contributing factors of the </a:t>
            </a:r>
            <a:r>
              <a:rPr lang="en-US" dirty="0" smtClean="0">
                <a:solidFill>
                  <a:schemeClr val="bg1"/>
                </a:solidFill>
              </a:rPr>
              <a:t>problem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Suspects and Sources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Improve/Solve the root </a:t>
            </a:r>
            <a:r>
              <a:rPr lang="en-US" dirty="0" smtClean="0">
                <a:solidFill>
                  <a:schemeClr val="bg1"/>
                </a:solidFill>
              </a:rPr>
              <a:t>cause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Standardize and Share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Control/Maintain the gains and pursue </a:t>
            </a:r>
            <a:r>
              <a:rPr lang="en-US" dirty="0" smtClean="0">
                <a:solidFill>
                  <a:schemeClr val="bg1"/>
                </a:solidFill>
              </a:rPr>
              <a:t>perfection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Sustain</a:t>
            </a:r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244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1041</TotalTime>
  <Words>558</Words>
  <Application>Microsoft Office PowerPoint</Application>
  <PresentationFormat>Widescreen</PresentationFormat>
  <Paragraphs>86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Microsoft Sans Serif</vt:lpstr>
      <vt:lpstr>Wingdings</vt:lpstr>
      <vt:lpstr>Wingdings 3</vt:lpstr>
      <vt:lpstr>Ion</vt:lpstr>
      <vt:lpstr>  POI   </vt:lpstr>
      <vt:lpstr>Agenda</vt:lpstr>
      <vt:lpstr>What is POI?</vt:lpstr>
      <vt:lpstr>PowerPoint Presentation</vt:lpstr>
      <vt:lpstr>Why is POI important? </vt:lpstr>
      <vt:lpstr>How is the score calculated?</vt:lpstr>
      <vt:lpstr>Advantus POI 2020 Goals</vt:lpstr>
      <vt:lpstr>POI Problem Solving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Compliance Department Process Awareness</dc:title>
  <dc:creator>Debbie Nemeth</dc:creator>
  <cp:lastModifiedBy>Angie Demo</cp:lastModifiedBy>
  <cp:revision>113</cp:revision>
  <cp:lastPrinted>2019-02-18T20:00:46Z</cp:lastPrinted>
  <dcterms:created xsi:type="dcterms:W3CDTF">2019-01-28T18:37:47Z</dcterms:created>
  <dcterms:modified xsi:type="dcterms:W3CDTF">2020-04-28T15:37:33Z</dcterms:modified>
</cp:coreProperties>
</file>